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23" r:id="rId3"/>
    <p:sldId id="325" r:id="rId4"/>
    <p:sldId id="291" r:id="rId5"/>
    <p:sldId id="258" r:id="rId6"/>
    <p:sldId id="260" r:id="rId7"/>
    <p:sldId id="314" r:id="rId8"/>
    <p:sldId id="261" r:id="rId9"/>
    <p:sldId id="262" r:id="rId10"/>
    <p:sldId id="263" r:id="rId11"/>
    <p:sldId id="292" r:id="rId12"/>
    <p:sldId id="328" r:id="rId13"/>
    <p:sldId id="265" r:id="rId14"/>
    <p:sldId id="266" r:id="rId15"/>
    <p:sldId id="329" r:id="rId16"/>
    <p:sldId id="330" r:id="rId17"/>
    <p:sldId id="327" r:id="rId18"/>
    <p:sldId id="331" r:id="rId19"/>
    <p:sldId id="321" r:id="rId20"/>
    <p:sldId id="332" r:id="rId21"/>
    <p:sldId id="317" r:id="rId22"/>
    <p:sldId id="318" r:id="rId23"/>
    <p:sldId id="319" r:id="rId24"/>
    <p:sldId id="320" r:id="rId25"/>
    <p:sldId id="322" r:id="rId26"/>
    <p:sldId id="267" r:id="rId27"/>
    <p:sldId id="293" r:id="rId28"/>
    <p:sldId id="294" r:id="rId29"/>
    <p:sldId id="269" r:id="rId30"/>
    <p:sldId id="268" r:id="rId31"/>
    <p:sldId id="306" r:id="rId32"/>
    <p:sldId id="296" r:id="rId33"/>
    <p:sldId id="326" r:id="rId34"/>
    <p:sldId id="307" r:id="rId35"/>
    <p:sldId id="308" r:id="rId36"/>
    <p:sldId id="297" r:id="rId37"/>
    <p:sldId id="315" r:id="rId38"/>
    <p:sldId id="333" r:id="rId39"/>
    <p:sldId id="313" r:id="rId40"/>
    <p:sldId id="309" r:id="rId41"/>
    <p:sldId id="312" r:id="rId42"/>
    <p:sldId id="30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B97247"/>
    <a:srgbClr val="0000FF"/>
    <a:srgbClr val="006600"/>
    <a:srgbClr val="456A1C"/>
    <a:srgbClr val="ACFB97"/>
    <a:srgbClr val="EFEF91"/>
    <a:srgbClr val="4F2270"/>
    <a:srgbClr val="95C3D7"/>
    <a:srgbClr val="659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1" autoAdjust="0"/>
    <p:restoredTop sz="94660"/>
  </p:normalViewPr>
  <p:slideViewPr>
    <p:cSldViewPr snapToGrid="0">
      <p:cViewPr varScale="1">
        <p:scale>
          <a:sx n="86" d="100"/>
          <a:sy n="86" d="100"/>
        </p:scale>
        <p:origin x="427" y="24"/>
      </p:cViewPr>
      <p:guideLst/>
    </p:cSldViewPr>
  </p:slideViewPr>
  <p:notesTextViewPr>
    <p:cViewPr>
      <p:scale>
        <a:sx n="1" d="1"/>
        <a:sy n="1" d="1"/>
      </p:scale>
      <p:origin x="0" y="0"/>
    </p:cViewPr>
  </p:notesTextViewPr>
  <p:sorterViewPr>
    <p:cViewPr>
      <p:scale>
        <a:sx n="100" d="100"/>
        <a:sy n="100" d="100"/>
      </p:scale>
      <p:origin x="0" y="-271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196EC49-6DDA-428F-9C70-D67A5B22D0D6}"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2660304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196EC49-6DDA-428F-9C70-D67A5B22D0D6}"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360318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196EC49-6DDA-428F-9C70-D67A5B22D0D6}"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98112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096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196EC49-6DDA-428F-9C70-D67A5B22D0D6}"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4188575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196EC49-6DDA-428F-9C70-D67A5B22D0D6}" type="datetimeFigureOut">
              <a:rPr lang="en-GB" smtClean="0"/>
              <a:t>22/07/2026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3223281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196EC49-6DDA-428F-9C70-D67A5B22D0D6}"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2016696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196EC49-6DDA-428F-9C70-D67A5B22D0D6}" type="datetimeFigureOut">
              <a:rPr lang="en-GB" smtClean="0"/>
              <a:t>22/07/2026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733196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196EC49-6DDA-428F-9C70-D67A5B22D0D6}" type="datetimeFigureOut">
              <a:rPr lang="en-GB" smtClean="0"/>
              <a:t>22/07/2026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40979064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6EC49-6DDA-428F-9C70-D67A5B22D0D6}" type="datetimeFigureOut">
              <a:rPr lang="en-GB" smtClean="0"/>
              <a:t>22/07/2026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512098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196EC49-6DDA-428F-9C70-D67A5B22D0D6}"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306439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196EC49-6DDA-428F-9C70-D67A5B22D0D6}" type="datetimeFigureOut">
              <a:rPr lang="en-GB" smtClean="0"/>
              <a:t>22/07/2026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BC3B2A-10F1-42A3-982D-DE1CDC5804E8}" type="slidenum">
              <a:rPr lang="en-GB" smtClean="0"/>
              <a:t>‹#›</a:t>
            </a:fld>
            <a:endParaRPr lang="en-GB"/>
          </a:p>
        </p:txBody>
      </p:sp>
    </p:spTree>
    <p:extLst>
      <p:ext uri="{BB962C8B-B14F-4D97-AF65-F5344CB8AC3E}">
        <p14:creationId xmlns:p14="http://schemas.microsoft.com/office/powerpoint/2010/main" val="8901175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96EC49-6DDA-428F-9C70-D67A5B22D0D6}" type="datetimeFigureOut">
              <a:rPr lang="en-GB" smtClean="0"/>
              <a:t>22/07/2026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C3B2A-10F1-42A3-982D-DE1CDC5804E8}" type="slidenum">
              <a:rPr lang="en-GB" smtClean="0"/>
              <a:t>‹#›</a:t>
            </a:fld>
            <a:endParaRPr lang="en-GB"/>
          </a:p>
        </p:txBody>
      </p:sp>
    </p:spTree>
    <p:extLst>
      <p:ext uri="{BB962C8B-B14F-4D97-AF65-F5344CB8AC3E}">
        <p14:creationId xmlns:p14="http://schemas.microsoft.com/office/powerpoint/2010/main" val="916232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90.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190.png"/><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0.png"/><Relationship Id="rId1" Type="http://schemas.openxmlformats.org/officeDocument/2006/relationships/slideLayout" Target="../slideLayouts/slideLayout7.xml"/><Relationship Id="rId5" Type="http://schemas.openxmlformats.org/officeDocument/2006/relationships/image" Target="../media/image18.jp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5.emf"/><Relationship Id="rId5" Type="http://schemas.openxmlformats.org/officeDocument/2006/relationships/oleObject" Target="file:///C:\G&#246;ttingen\W.Link\Daten%20(D)\pdf-Dateien\F&#252;r%20Lehre\ab%20Februar%202022\die%20Chapter%20Zuchtmethodik\ANOVA1%2025L%2012E%20h&#178;.docx" TargetMode="Externa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5!\2021+2022+2023+2024+2025\number%20of%20E%20and%20heritability%20h&#178;.docx"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8.jpg"/><Relationship Id="rId4" Type="http://schemas.openxmlformats.org/officeDocument/2006/relationships/image" Target="../media/image28.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72000" y="5709090"/>
            <a:ext cx="7569869" cy="110799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sz="2200" dirty="0">
                <a:latin typeface="Arial" panose="020B0604020202020204" pitchFamily="34" charset="0"/>
                <a:cs typeface="Arial" panose="020B0604020202020204" pitchFamily="34" charset="0"/>
              </a:rPr>
              <a:t>UNPLAB-h²_GxE_Ch-1[Broad Sense h²]</a:t>
            </a:r>
          </a:p>
          <a:p>
            <a:r>
              <a:rPr lang="en-GB" altLang="de-DE" sz="2200" dirty="0">
                <a:latin typeface="Arial" panose="020B0604020202020204" pitchFamily="34" charset="0"/>
                <a:cs typeface="Arial" panose="020B0604020202020204" pitchFamily="34" charset="0"/>
              </a:rPr>
              <a:t>We use data from 12 Environments and 36 Genotypes to talk about </a:t>
            </a:r>
            <a:r>
              <a:rPr lang="en-GB" sz="2200" dirty="0">
                <a:latin typeface="Arial" panose="020B0604020202020204" pitchFamily="34" charset="0"/>
                <a:cs typeface="Arial" panose="020B0604020202020204" pitchFamily="34" charset="0"/>
              </a:rPr>
              <a:t>Heritability h² (broad sense)</a:t>
            </a:r>
          </a:p>
        </p:txBody>
      </p:sp>
      <p:sp>
        <p:nvSpPr>
          <p:cNvPr id="6"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a:t>
            </a:fld>
            <a:endParaRPr lang="en-GB" sz="24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2620930B-151C-4A39-ADEB-32AC8A8309B7}"/>
              </a:ext>
            </a:extLst>
          </p:cNvPr>
          <p:cNvSpPr txBox="1"/>
          <p:nvPr/>
        </p:nvSpPr>
        <p:spPr>
          <a:xfrm>
            <a:off x="86149" y="3510920"/>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5699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70547" y="524931"/>
            <a:ext cx="4956050" cy="6327701"/>
          </a:xfrm>
          <a:prstGeom prst="rect">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p:cNvGrpSpPr/>
          <p:nvPr/>
        </p:nvGrpSpPr>
        <p:grpSpPr>
          <a:xfrm>
            <a:off x="30336" y="-5588"/>
            <a:ext cx="5232954" cy="6810321"/>
            <a:chOff x="0" y="0"/>
            <a:chExt cx="5232954" cy="6810321"/>
          </a:xfrm>
        </p:grpSpPr>
        <p:grpSp>
          <p:nvGrpSpPr>
            <p:cNvPr id="25" name="Group 24"/>
            <p:cNvGrpSpPr/>
            <p:nvPr/>
          </p:nvGrpSpPr>
          <p:grpSpPr>
            <a:xfrm>
              <a:off x="0" y="0"/>
              <a:ext cx="4956050" cy="6810321"/>
              <a:chOff x="0" y="0"/>
              <a:chExt cx="4956050" cy="6810321"/>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210" y="10955"/>
                <a:ext cx="4915840" cy="6799366"/>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grpSp>
            <p:nvGrpSpPr>
              <p:cNvPr id="6" name="Gruppieren 3"/>
              <p:cNvGrpSpPr/>
              <p:nvPr/>
            </p:nvGrpSpPr>
            <p:grpSpPr>
              <a:xfrm>
                <a:off x="577880" y="2276850"/>
                <a:ext cx="2765160" cy="3686880"/>
                <a:chOff x="577880" y="2276850"/>
                <a:chExt cx="2765160" cy="3686880"/>
              </a:xfrm>
            </p:grpSpPr>
            <p:sp>
              <p:nvSpPr>
                <p:cNvPr id="7" name="Ellipse 2"/>
                <p:cNvSpPr/>
                <p:nvPr/>
              </p:nvSpPr>
              <p:spPr>
                <a:xfrm>
                  <a:off x="1038740" y="2276850"/>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llipse 4"/>
                <p:cNvSpPr/>
                <p:nvPr/>
              </p:nvSpPr>
              <p:spPr>
                <a:xfrm>
                  <a:off x="577880" y="2699305"/>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lipse 5"/>
                <p:cNvSpPr/>
                <p:nvPr/>
              </p:nvSpPr>
              <p:spPr>
                <a:xfrm>
                  <a:off x="961930" y="2622495"/>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Ellipse 6"/>
                <p:cNvSpPr/>
                <p:nvPr/>
              </p:nvSpPr>
              <p:spPr>
                <a:xfrm>
                  <a:off x="654690" y="3044950"/>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llipse 7"/>
                <p:cNvSpPr/>
                <p:nvPr/>
              </p:nvSpPr>
              <p:spPr>
                <a:xfrm>
                  <a:off x="808310" y="3390595"/>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lipse 8"/>
                <p:cNvSpPr/>
                <p:nvPr/>
              </p:nvSpPr>
              <p:spPr>
                <a:xfrm>
                  <a:off x="1576410" y="3966670"/>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llipse 9"/>
                <p:cNvSpPr/>
                <p:nvPr/>
              </p:nvSpPr>
              <p:spPr>
                <a:xfrm>
                  <a:off x="1230765" y="4120290"/>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lipse 10"/>
                <p:cNvSpPr/>
                <p:nvPr/>
              </p:nvSpPr>
              <p:spPr>
                <a:xfrm>
                  <a:off x="1230765" y="4542745"/>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llipse 11"/>
                <p:cNvSpPr/>
                <p:nvPr/>
              </p:nvSpPr>
              <p:spPr>
                <a:xfrm>
                  <a:off x="3151015" y="5771705"/>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Ellipse 12"/>
                <p:cNvSpPr/>
                <p:nvPr/>
              </p:nvSpPr>
              <p:spPr>
                <a:xfrm>
                  <a:off x="923525" y="5387655"/>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Ellipse 13"/>
                <p:cNvSpPr/>
                <p:nvPr/>
              </p:nvSpPr>
              <p:spPr>
                <a:xfrm>
                  <a:off x="616285" y="4465935"/>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lipse 14"/>
                <p:cNvSpPr/>
                <p:nvPr/>
              </p:nvSpPr>
              <p:spPr>
                <a:xfrm>
                  <a:off x="1077145" y="5042010"/>
                  <a:ext cx="192025" cy="192025"/>
                </a:xfrm>
                <a:prstGeom prst="ellipse">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Ellipse 18"/>
              <p:cNvSpPr/>
              <p:nvPr/>
            </p:nvSpPr>
            <p:spPr>
              <a:xfrm>
                <a:off x="347450" y="2084825"/>
                <a:ext cx="1536200" cy="3917310"/>
              </a:xfrm>
              <a:prstGeom prst="ellipse">
                <a:avLst/>
              </a:prstGeom>
              <a:noFill/>
              <a:ln w="190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Ellipse 20"/>
              <p:cNvSpPr/>
              <p:nvPr/>
            </p:nvSpPr>
            <p:spPr>
              <a:xfrm>
                <a:off x="2997395" y="5502870"/>
                <a:ext cx="498045" cy="615700"/>
              </a:xfrm>
              <a:prstGeom prst="ellipse">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0"/>
                <a:ext cx="4823012" cy="4651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 name="Rectangle 25"/>
            <p:cNvSpPr/>
            <p:nvPr/>
          </p:nvSpPr>
          <p:spPr>
            <a:xfrm>
              <a:off x="147539" y="6445239"/>
              <a:ext cx="4734905" cy="364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Gerade Verbindung mit Pfeil 24"/>
            <p:cNvCxnSpPr>
              <a:stCxn id="19" idx="1"/>
              <a:endCxn id="22" idx="6"/>
            </p:cNvCxnSpPr>
            <p:nvPr/>
          </p:nvCxnSpPr>
          <p:spPr>
            <a:xfrm flipH="1">
              <a:off x="3495440" y="3933766"/>
              <a:ext cx="1737514" cy="1876954"/>
            </a:xfrm>
            <a:prstGeom prst="straightConnector1">
              <a:avLst/>
            </a:prstGeom>
            <a:ln w="28575">
              <a:noFill/>
              <a:tailEnd type="arrow"/>
            </a:ln>
          </p:spPr>
          <p:style>
            <a:lnRef idx="1">
              <a:schemeClr val="accent1"/>
            </a:lnRef>
            <a:fillRef idx="0">
              <a:schemeClr val="accent1"/>
            </a:fillRef>
            <a:effectRef idx="0">
              <a:schemeClr val="accent1"/>
            </a:effectRef>
            <a:fontRef idx="minor">
              <a:schemeClr val="tx1"/>
            </a:fontRef>
          </p:style>
        </p:cxnSp>
        <p:cxnSp>
          <p:nvCxnSpPr>
            <p:cNvPr id="20" name="Gerade Verbindung mit Pfeil 17"/>
            <p:cNvCxnSpPr>
              <a:stCxn id="19" idx="1"/>
              <a:endCxn id="21" idx="6"/>
            </p:cNvCxnSpPr>
            <p:nvPr/>
          </p:nvCxnSpPr>
          <p:spPr>
            <a:xfrm flipH="1">
              <a:off x="1883650" y="3933766"/>
              <a:ext cx="3349304" cy="109714"/>
            </a:xfrm>
            <a:prstGeom prst="straightConnector1">
              <a:avLst/>
            </a:prstGeom>
            <a:ln w="57150">
              <a:noFill/>
              <a:tailEnd type="arrow"/>
            </a:ln>
          </p:spPr>
          <p:style>
            <a:lnRef idx="1">
              <a:schemeClr val="accent1"/>
            </a:lnRef>
            <a:fillRef idx="0">
              <a:schemeClr val="accent1"/>
            </a:fillRef>
            <a:effectRef idx="0">
              <a:schemeClr val="accent1"/>
            </a:effectRef>
            <a:fontRef idx="minor">
              <a:schemeClr val="tx1"/>
            </a:fontRef>
          </p:style>
        </p:cxnSp>
      </p:grpSp>
      <p:sp>
        <p:nvSpPr>
          <p:cNvPr id="19" name="Textfeld 15"/>
          <p:cNvSpPr txBox="1"/>
          <p:nvPr/>
        </p:nvSpPr>
        <p:spPr>
          <a:xfrm>
            <a:off x="5263290" y="1250522"/>
            <a:ext cx="6875262" cy="5355312"/>
          </a:xfrm>
          <a:prstGeom prst="rect">
            <a:avLst/>
          </a:prstGeom>
          <a:solidFill>
            <a:schemeClr val="bg1"/>
          </a:solidFill>
          <a:ln w="19050">
            <a:noFill/>
          </a:ln>
          <a:effectLst>
            <a:outerShdw blurRad="50800" dist="50800" dir="13500000" algn="br" rotWithShape="0">
              <a:srgbClr val="006600">
                <a:alpha val="89000"/>
              </a:srgbClr>
            </a:outerShdw>
          </a:effectLst>
        </p:spPr>
        <p:txBody>
          <a:bodyPr wrap="square" rtlCol="0">
            <a:spAutoFit/>
          </a:bodyPr>
          <a:lstStyle/>
          <a:p>
            <a:r>
              <a:rPr lang="en-US" dirty="0">
                <a:solidFill>
                  <a:srgbClr val="0000FF"/>
                </a:solidFill>
                <a:latin typeface="Arial" panose="020B0604020202020204" pitchFamily="34" charset="0"/>
                <a:cs typeface="Arial" panose="020B0604020202020204" pitchFamily="34" charset="0"/>
              </a:rPr>
              <a:t>12 locations </a:t>
            </a:r>
            <a:r>
              <a:rPr lang="en-US" dirty="0">
                <a:latin typeface="Arial" panose="020B0604020202020204" pitchFamily="34" charset="0"/>
                <a:cs typeface="Arial" panose="020B0604020202020204" pitchFamily="34" charset="0"/>
              </a:rPr>
              <a:t>to make a representative sample of locations where winter </a:t>
            </a:r>
            <a:r>
              <a:rPr lang="en-US" dirty="0" err="1">
                <a:latin typeface="Arial" panose="020B0604020202020204" pitchFamily="34" charset="0"/>
                <a:cs typeface="Arial" panose="020B0604020202020204" pitchFamily="34" charset="0"/>
              </a:rPr>
              <a:t>faba</a:t>
            </a:r>
            <a:r>
              <a:rPr lang="en-US" dirty="0">
                <a:latin typeface="Arial" panose="020B0604020202020204" pitchFamily="34" charset="0"/>
                <a:cs typeface="Arial" panose="020B0604020202020204" pitchFamily="34" charset="0"/>
              </a:rPr>
              <a:t> beans may be tested for cultivar selection ... </a:t>
            </a:r>
          </a:p>
          <a:p>
            <a:r>
              <a:rPr lang="en-US" dirty="0">
                <a:latin typeface="Arial" panose="020B0604020202020204" pitchFamily="34" charset="0"/>
                <a:cs typeface="Arial" panose="020B0604020202020204" pitchFamily="34" charset="0"/>
              </a:rPr>
              <a:t>to </a:t>
            </a:r>
            <a:r>
              <a:rPr lang="en-US" dirty="0">
                <a:solidFill>
                  <a:srgbClr val="0000FF"/>
                </a:solidFill>
                <a:latin typeface="Arial" panose="020B0604020202020204" pitchFamily="34" charset="0"/>
                <a:cs typeface="Arial" panose="020B0604020202020204" pitchFamily="34" charset="0"/>
              </a:rPr>
              <a:t>represent</a:t>
            </a:r>
            <a:r>
              <a:rPr lang="en-US" dirty="0">
                <a:latin typeface="Arial" panose="020B0604020202020204" pitchFamily="34" charset="0"/>
                <a:cs typeface="Arial" panose="020B0604020202020204" pitchFamily="34" charset="0"/>
              </a:rPr>
              <a:t> the </a:t>
            </a:r>
            <a:r>
              <a:rPr lang="en-US" dirty="0">
                <a:solidFill>
                  <a:srgbClr val="0000FF"/>
                </a:solidFill>
                <a:latin typeface="Arial" panose="020B0604020202020204" pitchFamily="34" charset="0"/>
                <a:cs typeface="Arial" panose="020B0604020202020204" pitchFamily="34" charset="0"/>
              </a:rPr>
              <a:t>Target Area of Marketing </a:t>
            </a:r>
            <a:r>
              <a:rPr lang="en-US" dirty="0">
                <a:latin typeface="Arial" panose="020B0604020202020204" pitchFamily="34" charset="0"/>
                <a:cs typeface="Arial" panose="020B0604020202020204" pitchFamily="34" charset="0"/>
              </a:rPr>
              <a:t>of our winter </a:t>
            </a:r>
            <a:r>
              <a:rPr lang="en-US" dirty="0" err="1">
                <a:latin typeface="Arial" panose="020B0604020202020204" pitchFamily="34" charset="0"/>
                <a:cs typeface="Arial" panose="020B0604020202020204" pitchFamily="34" charset="0"/>
              </a:rPr>
              <a:t>faba</a:t>
            </a:r>
            <a:r>
              <a:rPr lang="en-US" dirty="0">
                <a:latin typeface="Arial" panose="020B0604020202020204" pitchFamily="34" charset="0"/>
                <a:cs typeface="Arial" panose="020B0604020202020204" pitchFamily="34" charset="0"/>
              </a:rPr>
              <a:t> bean cultivar. </a:t>
            </a:r>
          </a:p>
          <a:p>
            <a:r>
              <a:rPr lang="en-US" dirty="0">
                <a:latin typeface="Arial" panose="020B0604020202020204" pitchFamily="34" charset="0"/>
                <a:cs typeface="Arial" panose="020B0604020202020204" pitchFamily="34" charset="0"/>
              </a:rPr>
              <a:t>Selection is then based on average yield across these 12 </a:t>
            </a:r>
            <a:r>
              <a:rPr lang="en-US" dirty="0" err="1">
                <a:latin typeface="Arial" panose="020B0604020202020204" pitchFamily="34" charset="0"/>
                <a:cs typeface="Arial" panose="020B0604020202020204" pitchFamily="34" charset="0"/>
              </a:rPr>
              <a:t>loca-tions</a:t>
            </a:r>
            <a:r>
              <a:rPr lang="en-US" dirty="0">
                <a:latin typeface="Arial" panose="020B0604020202020204" pitchFamily="34" charset="0"/>
                <a:cs typeface="Arial" panose="020B0604020202020204" pitchFamily="34" charset="0"/>
              </a:rPr>
              <a:t> (and several </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seasons</a:t>
            </a:r>
            <a:r>
              <a:rPr lang="en-US" dirty="0">
                <a:latin typeface="Arial" panose="020B0604020202020204" pitchFamily="34" charset="0"/>
                <a:cs typeface="Arial" panose="020B0604020202020204" pitchFamily="34" charset="0"/>
              </a:rPr>
              <a:t>, of course ;-)    …. Selection, hence, is based on ~ wide adaptation to this area. </a:t>
            </a:r>
            <a:r>
              <a:rPr lang="en-US" dirty="0">
                <a:solidFill>
                  <a:schemeClr val="tx1">
                    <a:lumMod val="50000"/>
                    <a:lumOff val="50000"/>
                  </a:schemeClr>
                </a:solidFill>
                <a:latin typeface="Arial" panose="020B0604020202020204" pitchFamily="34" charset="0"/>
                <a:cs typeface="Arial" panose="020B0604020202020204" pitchFamily="34" charset="0"/>
              </a:rPr>
              <a:t>Again, not for each specific site the specifically ‘there-best’ genotype will be released as cultivar for such site, nominated for just one farm or small region and grown there. No, that is generally not done.</a:t>
            </a:r>
          </a:p>
          <a:p>
            <a:endParaRPr lang="en-US" dirty="0">
              <a:solidFill>
                <a:schemeClr val="tx1">
                  <a:lumMod val="50000"/>
                  <a:lumOff val="50000"/>
                </a:schemeClr>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To be honest, the marketing area specified here is far too small. </a:t>
            </a:r>
            <a:r>
              <a:rPr lang="en-US" dirty="0">
                <a:latin typeface="Arial" panose="020B0604020202020204" pitchFamily="34" charset="0"/>
                <a:cs typeface="Arial" panose="020B0604020202020204" pitchFamily="34" charset="0"/>
              </a:rPr>
              <a:t>Especially for a crop such as </a:t>
            </a:r>
            <a:r>
              <a:rPr lang="en-US" dirty="0" err="1">
                <a:latin typeface="Arial" panose="020B0604020202020204" pitchFamily="34" charset="0"/>
                <a:cs typeface="Arial" panose="020B0604020202020204" pitchFamily="34" charset="0"/>
              </a:rPr>
              <a:t>faba</a:t>
            </a:r>
            <a:r>
              <a:rPr lang="en-US" dirty="0">
                <a:latin typeface="Arial" panose="020B0604020202020204" pitchFamily="34" charset="0"/>
                <a:cs typeface="Arial" panose="020B0604020202020204" pitchFamily="34" charset="0"/>
              </a:rPr>
              <a:t> bean, grown on less than 1% of the arable land, the volume of seed sold in such restricted area would not </a:t>
            </a:r>
            <a:r>
              <a:rPr lang="en-GB" dirty="0">
                <a:latin typeface="Arial" panose="020B0604020202020204" pitchFamily="34" charset="0"/>
                <a:cs typeface="Arial" panose="020B0604020202020204" pitchFamily="34" charset="0"/>
              </a:rPr>
              <a:t>finance a serious breeding program. Anyway, it is (hopefully) not just the cultivar(s) from one breeder that are grown by the farmers. Breeders try to realize marketing areas such as BENELUX plus Poland plus Denmark &amp; Sweden plus parts of Canada ... or the like.</a:t>
            </a:r>
            <a:endParaRPr lang="en-US" dirty="0">
              <a:latin typeface="Arial" panose="020B0604020202020204" pitchFamily="34" charset="0"/>
              <a:cs typeface="Arial" panose="020B0604020202020204" pitchFamily="34" charset="0"/>
            </a:endParaRPr>
          </a:p>
        </p:txBody>
      </p:sp>
      <p:sp>
        <p:nvSpPr>
          <p:cNvPr id="5" name="TextBox 4"/>
          <p:cNvSpPr txBox="1"/>
          <p:nvPr/>
        </p:nvSpPr>
        <p:spPr>
          <a:xfrm>
            <a:off x="70546" y="36000"/>
            <a:ext cx="1206800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What is our </a:t>
            </a:r>
            <a:r>
              <a:rPr lang="en-GB" sz="2400" dirty="0">
                <a:solidFill>
                  <a:srgbClr val="004600"/>
                </a:solidFill>
                <a:latin typeface="Arial" panose="020B0604020202020204" pitchFamily="34" charset="0"/>
                <a:cs typeface="Arial" panose="020B0604020202020204" pitchFamily="34" charset="0"/>
              </a:rPr>
              <a:t>Target Area of Marketing </a:t>
            </a:r>
            <a:r>
              <a:rPr lang="en-GB" sz="2400" dirty="0">
                <a:latin typeface="Arial" panose="020B0604020202020204" pitchFamily="34" charset="0"/>
                <a:cs typeface="Arial" panose="020B0604020202020204" pitchFamily="34" charset="0"/>
              </a:rPr>
              <a:t>(aka </a:t>
            </a:r>
            <a:r>
              <a:rPr lang="en-GB" sz="2400" dirty="0">
                <a:solidFill>
                  <a:srgbClr val="0000FF"/>
                </a:solidFill>
                <a:latin typeface="Arial" panose="020B0604020202020204" pitchFamily="34" charset="0"/>
                <a:cs typeface="Arial" panose="020B0604020202020204" pitchFamily="34" charset="0"/>
              </a:rPr>
              <a:t>Target Population of Environments</a:t>
            </a:r>
            <a:r>
              <a:rPr lang="en-GB" sz="2400" dirty="0">
                <a:latin typeface="Arial" panose="020B0604020202020204" pitchFamily="34" charset="0"/>
                <a:cs typeface="Arial" panose="020B0604020202020204" pitchFamily="34" charset="0"/>
              </a:rPr>
              <a:t>)?</a:t>
            </a:r>
            <a:endParaRPr lang="en-GB" sz="2400" dirty="0"/>
          </a:p>
        </p:txBody>
      </p:sp>
      <p:sp>
        <p:nvSpPr>
          <p:cNvPr id="28" name="TextBox 27"/>
          <p:cNvSpPr txBox="1"/>
          <p:nvPr/>
        </p:nvSpPr>
        <p:spPr>
          <a:xfrm>
            <a:off x="5263291" y="524933"/>
            <a:ext cx="6875262"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https://doi.org/10.2135/cropsci1978.0011183X001800050013x Target Population of Environments</a:t>
            </a:r>
            <a:endParaRPr lang="en-GB" dirty="0"/>
          </a:p>
        </p:txBody>
      </p:sp>
      <p:cxnSp>
        <p:nvCxnSpPr>
          <p:cNvPr id="32" name="Gerade Verbindung mit Pfeil 17"/>
          <p:cNvCxnSpPr>
            <a:stCxn id="19" idx="1"/>
            <a:endCxn id="34" idx="6"/>
          </p:cNvCxnSpPr>
          <p:nvPr/>
        </p:nvCxnSpPr>
        <p:spPr>
          <a:xfrm flipH="1">
            <a:off x="1883650" y="3928178"/>
            <a:ext cx="3379640" cy="19595"/>
          </a:xfrm>
          <a:prstGeom prst="straightConnector1">
            <a:avLst/>
          </a:prstGeom>
          <a:ln w="57150">
            <a:solidFill>
              <a:srgbClr val="0066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4" name="Ellipse 18"/>
          <p:cNvSpPr/>
          <p:nvPr/>
        </p:nvSpPr>
        <p:spPr>
          <a:xfrm>
            <a:off x="347450" y="2084825"/>
            <a:ext cx="1536200" cy="3725895"/>
          </a:xfrm>
          <a:prstGeom prst="ellipse">
            <a:avLst/>
          </a:prstGeom>
          <a:noFill/>
          <a:ln w="28575">
            <a:solidFill>
              <a:srgbClr val="0066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Gerade Verbindung mit Pfeil 17"/>
          <p:cNvCxnSpPr>
            <a:stCxn id="19" idx="1"/>
            <a:endCxn id="15" idx="7"/>
          </p:cNvCxnSpPr>
          <p:nvPr/>
        </p:nvCxnSpPr>
        <p:spPr>
          <a:xfrm flipH="1">
            <a:off x="3345255" y="3928178"/>
            <a:ext cx="1918035" cy="1866060"/>
          </a:xfrm>
          <a:prstGeom prst="straightConnector1">
            <a:avLst/>
          </a:prstGeom>
          <a:ln w="57150">
            <a:solidFill>
              <a:srgbClr val="006600"/>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79E556B8-758D-4814-9B14-265404E8B817}"/>
              </a:ext>
            </a:extLst>
          </p:cNvPr>
          <p:cNvSpPr txBox="1"/>
          <p:nvPr/>
        </p:nvSpPr>
        <p:spPr>
          <a:xfrm>
            <a:off x="177874" y="6463143"/>
            <a:ext cx="4848722" cy="3539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1700" dirty="0">
                <a:latin typeface="Arial" panose="020B0604020202020204" pitchFamily="34" charset="0"/>
                <a:cs typeface="Arial" panose="020B0604020202020204" pitchFamily="34" charset="0"/>
              </a:rPr>
              <a:t>https://s.gwdg.de/xwq1na</a:t>
            </a:r>
          </a:p>
        </p:txBody>
      </p:sp>
    </p:spTree>
    <p:extLst>
      <p:ext uri="{BB962C8B-B14F-4D97-AF65-F5344CB8AC3E}">
        <p14:creationId xmlns:p14="http://schemas.microsoft.com/office/powerpoint/2010/main" val="1843071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 rechteckige Legende 4"/>
          <p:cNvSpPr/>
          <p:nvPr/>
        </p:nvSpPr>
        <p:spPr>
          <a:xfrm>
            <a:off x="87533" y="833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11</a:t>
            </a:fld>
            <a:endParaRPr lang="en-US" sz="2400" dirty="0">
              <a:latin typeface="Arial" panose="020B0604020202020204" pitchFamily="34" charset="0"/>
              <a:cs typeface="Arial" panose="020B0604020202020204" pitchFamily="34" charset="0"/>
            </a:endParaRPr>
          </a:p>
        </p:txBody>
      </p:sp>
      <p:sp>
        <p:nvSpPr>
          <p:cNvPr id="4" name="TextBox 3"/>
          <p:cNvSpPr txBox="1"/>
          <p:nvPr/>
        </p:nvSpPr>
        <p:spPr>
          <a:xfrm>
            <a:off x="442850" y="1234649"/>
            <a:ext cx="11425382" cy="353943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We are going to look at the difference between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a:t>
            </a:r>
            <a:r>
              <a:rPr lang="en-GB" sz="2800" dirty="0">
                <a:solidFill>
                  <a:srgbClr val="0000FF"/>
                </a:solidFill>
                <a:latin typeface="Arial" panose="020B0604020202020204" pitchFamily="34" charset="0"/>
                <a:cs typeface="Arial" panose="020B0604020202020204" pitchFamily="34" charset="0"/>
              </a:rPr>
              <a:t>Reproducibility</a:t>
            </a:r>
            <a:r>
              <a:rPr lang="en-GB" sz="2800" dirty="0">
                <a:latin typeface="Arial" panose="020B0604020202020204" pitchFamily="34" charset="0"/>
                <a:cs typeface="Arial" panose="020B0604020202020204" pitchFamily="34" charset="0"/>
              </a:rPr>
              <a:t>‘ and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a:t>
            </a:r>
            <a:r>
              <a:rPr lang="en-GB" sz="2800" dirty="0">
                <a:solidFill>
                  <a:srgbClr val="0000FF"/>
                </a:solidFill>
                <a:latin typeface="Arial" panose="020B0604020202020204" pitchFamily="34" charset="0"/>
                <a:cs typeface="Arial" panose="020B0604020202020204" pitchFamily="34" charset="0"/>
              </a:rPr>
              <a:t>Heritability</a:t>
            </a:r>
            <a:r>
              <a:rPr lang="en-GB" sz="2800" dirty="0">
                <a:latin typeface="Arial" panose="020B0604020202020204" pitchFamily="34" charset="0"/>
                <a:cs typeface="Arial" panose="020B0604020202020204" pitchFamily="34" charset="0"/>
              </a:rPr>
              <a:t>‘ (broad sense) </a:t>
            </a:r>
          </a:p>
          <a:p>
            <a:r>
              <a:rPr lang="en-GB" sz="2800" dirty="0">
                <a:latin typeface="Arial" panose="020B0604020202020204" pitchFamily="34" charset="0"/>
                <a:cs typeface="Arial" panose="020B0604020202020204" pitchFamily="34" charset="0"/>
              </a:rPr>
              <a:t>to again discuss </a:t>
            </a:r>
            <a:r>
              <a:rPr lang="en-GB" sz="2800" dirty="0" err="1">
                <a:latin typeface="Arial" panose="020B0604020202020204" pitchFamily="34" charset="0"/>
                <a:cs typeface="Arial" panose="020B0604020202020204" pitchFamily="34" charset="0"/>
              </a:rPr>
              <a:t>GxE</a:t>
            </a:r>
            <a:r>
              <a:rPr lang="en-GB" sz="2800" dirty="0">
                <a:latin typeface="Arial" panose="020B0604020202020204" pitchFamily="34" charset="0"/>
                <a:cs typeface="Arial" panose="020B0604020202020204" pitchFamily="34" charset="0"/>
              </a:rPr>
              <a:t> interactions. </a:t>
            </a:r>
          </a:p>
          <a:p>
            <a:r>
              <a:rPr lang="en-GB" sz="2800" dirty="0">
                <a:latin typeface="Arial" panose="020B0604020202020204" pitchFamily="34" charset="0"/>
                <a:cs typeface="Arial" panose="020B0604020202020204" pitchFamily="34" charset="0"/>
              </a:rPr>
              <a:t>Still, at first without figures and without Algebra.</a:t>
            </a:r>
          </a:p>
          <a:p>
            <a:r>
              <a:rPr lang="en-GB" sz="2800" dirty="0">
                <a:latin typeface="Arial" panose="020B0604020202020204" pitchFamily="34" charset="0"/>
                <a:cs typeface="Arial" panose="020B0604020202020204" pitchFamily="34" charset="0"/>
              </a:rPr>
              <a:t> </a:t>
            </a:r>
          </a:p>
          <a:p>
            <a:r>
              <a:rPr lang="en-GB" sz="2800" dirty="0">
                <a:latin typeface="Arial" panose="020B0604020202020204" pitchFamily="34" charset="0"/>
                <a:cs typeface="Arial" panose="020B0604020202020204" pitchFamily="34" charset="0"/>
              </a:rPr>
              <a:t>Yet, soon we will enter into a first and a second data example: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To deduce and visualize </a:t>
            </a:r>
            <a:r>
              <a:rPr lang="en-GB" sz="2800" dirty="0">
                <a:solidFill>
                  <a:srgbClr val="0000FF"/>
                </a:solidFill>
                <a:latin typeface="Arial" panose="020B0604020202020204" pitchFamily="34" charset="0"/>
                <a:cs typeface="Arial" panose="020B0604020202020204" pitchFamily="34" charset="0"/>
              </a:rPr>
              <a:t>what h² ‚</a:t>
            </a:r>
            <a:r>
              <a:rPr lang="en-GB" sz="28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really</a:t>
            </a:r>
            <a:r>
              <a:rPr lang="en-GB" sz="2800" dirty="0">
                <a:solidFill>
                  <a:srgbClr val="0000FF"/>
                </a:solidFill>
                <a:latin typeface="Arial" panose="020B0604020202020204" pitchFamily="34" charset="0"/>
                <a:cs typeface="Arial" panose="020B0604020202020204" pitchFamily="34" charset="0"/>
              </a:rPr>
              <a:t>‘ means</a:t>
            </a:r>
            <a:r>
              <a:rPr lang="en-GB" sz="2800" dirty="0">
                <a:latin typeface="Arial" panose="020B0604020202020204" pitchFamily="34" charset="0"/>
                <a:cs typeface="Arial" panose="020B0604020202020204" pitchFamily="34" charset="0"/>
              </a:rPr>
              <a:t>.</a:t>
            </a:r>
          </a:p>
        </p:txBody>
      </p:sp>
      <p:sp>
        <p:nvSpPr>
          <p:cNvPr id="5" name="Right Triangle 4">
            <a:extLst>
              <a:ext uri="{FF2B5EF4-FFF2-40B4-BE49-F238E27FC236}">
                <a16:creationId xmlns:a16="http://schemas.microsoft.com/office/drawing/2014/main" id="{EEF58C57-A442-463D-9658-C65449EEB88D}"/>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4018797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8" name="Group 1047">
            <a:extLst>
              <a:ext uri="{FF2B5EF4-FFF2-40B4-BE49-F238E27FC236}">
                <a16:creationId xmlns:a16="http://schemas.microsoft.com/office/drawing/2014/main" id="{3102BD8A-0CED-4129-AEDE-B8CB3E2D4009}"/>
              </a:ext>
            </a:extLst>
          </p:cNvPr>
          <p:cNvGrpSpPr/>
          <p:nvPr/>
        </p:nvGrpSpPr>
        <p:grpSpPr>
          <a:xfrm>
            <a:off x="7550808" y="0"/>
            <a:ext cx="4572000" cy="6858000"/>
            <a:chOff x="6947010" y="-68091"/>
            <a:chExt cx="4572000" cy="6858000"/>
          </a:xfrm>
        </p:grpSpPr>
        <p:sp>
          <p:nvSpPr>
            <p:cNvPr id="1056" name="TextBox 1055"/>
            <p:cNvSpPr txBox="1"/>
            <p:nvPr/>
          </p:nvSpPr>
          <p:spPr>
            <a:xfrm>
              <a:off x="9056335" y="5694895"/>
              <a:ext cx="2112275" cy="104644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6200" dirty="0"/>
                <a:t>2026</a:t>
              </a:r>
            </a:p>
          </p:txBody>
        </p:sp>
        <p:pic>
          <p:nvPicPr>
            <p:cNvPr id="1062" name="Picture 1061">
              <a:extLst>
                <a:ext uri="{FF2B5EF4-FFF2-40B4-BE49-F238E27FC236}">
                  <a16:creationId xmlns:a16="http://schemas.microsoft.com/office/drawing/2014/main" id="{B4348521-1099-4050-93FE-B9EAE20558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7010" y="-68091"/>
              <a:ext cx="4572000" cy="6858000"/>
            </a:xfrm>
            <a:prstGeom prst="rect">
              <a:avLst/>
            </a:prstGeom>
          </p:spPr>
        </p:pic>
        <p:sp>
          <p:nvSpPr>
            <p:cNvPr id="1047" name="Oval 1046">
              <a:extLst>
                <a:ext uri="{FF2B5EF4-FFF2-40B4-BE49-F238E27FC236}">
                  <a16:creationId xmlns:a16="http://schemas.microsoft.com/office/drawing/2014/main" id="{78D347A6-EBC9-4267-9A74-D5FB56E24FA2}"/>
                </a:ext>
              </a:extLst>
            </p:cNvPr>
            <p:cNvSpPr/>
            <p:nvPr/>
          </p:nvSpPr>
          <p:spPr>
            <a:xfrm>
              <a:off x="8677701" y="2534800"/>
              <a:ext cx="180000" cy="180000"/>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grpSp>
        <p:nvGrpSpPr>
          <p:cNvPr id="3" name="Gruppieren 411"/>
          <p:cNvGrpSpPr/>
          <p:nvPr/>
        </p:nvGrpSpPr>
        <p:grpSpPr>
          <a:xfrm>
            <a:off x="157575" y="1385854"/>
            <a:ext cx="2381110" cy="5299890"/>
            <a:chOff x="40210" y="433410"/>
            <a:chExt cx="2381110" cy="5299890"/>
          </a:xfrm>
        </p:grpSpPr>
        <p:sp>
          <p:nvSpPr>
            <p:cNvPr id="4" name="Rechteck 409"/>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ruppieren 64"/>
            <p:cNvGrpSpPr>
              <a:grpSpLocks noChangeAspect="1"/>
            </p:cNvGrpSpPr>
            <p:nvPr/>
          </p:nvGrpSpPr>
          <p:grpSpPr>
            <a:xfrm>
              <a:off x="246061" y="525582"/>
              <a:ext cx="81111" cy="5130908"/>
              <a:chOff x="246061" y="548625"/>
              <a:chExt cx="101389" cy="6413635"/>
            </a:xfrm>
          </p:grpSpPr>
          <p:sp>
            <p:nvSpPr>
              <p:cNvPr id="221" name="Ellipse 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 name="Ellipse 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 name="Ellipse 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 name="Ellipse 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 name="Ellipse 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 name="Ellipse 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 name="Ellipse 2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 name="Ellipse 2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 name="Ellipse 2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 name="Ellipse 2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 name="Ellipse 2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 name="Ellipse 2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 name="Ellipse 2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4" name="Ellipse 2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5" name="Ellipse 3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 name="Ellipse 3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 name="Ellipse 3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 name="Ellipse 3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 name="Ellipse 3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 name="Ellipse 3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 name="Ellipse 3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Ellipse 3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 name="Ellipse 3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 name="Ellipse 3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 name="Ellipse 4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 name="Ellipse 4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 name="Ellipse 4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 name="Ellipse 4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 name="Ellipse 4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 name="Ellipse 4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Ellipse 4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 name="Ellipse 4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 name="Ellipse 4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 name="Ellipse 4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 name="Ellipse 5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 name="Ellipse 5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 name="Ellipse 5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 name="Ellipse 5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 name="Ellipse 5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0" name="Ellipse 5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1" name="Ellipse 5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 name="Ellipse 5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 name="Gruppieren 65"/>
            <p:cNvGrpSpPr>
              <a:grpSpLocks noChangeAspect="1"/>
            </p:cNvGrpSpPr>
            <p:nvPr/>
          </p:nvGrpSpPr>
          <p:grpSpPr>
            <a:xfrm>
              <a:off x="573579" y="525582"/>
              <a:ext cx="81111" cy="5130908"/>
              <a:chOff x="246061" y="548625"/>
              <a:chExt cx="101389" cy="6413635"/>
            </a:xfrm>
          </p:grpSpPr>
          <p:sp>
            <p:nvSpPr>
              <p:cNvPr id="179" name="Ellipse 6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Ellipse 6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 name="Ellipse 6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2" name="Ellipse 6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3" name="Ellipse 7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4" name="Ellipse 7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5" name="Ellipse 7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6" name="Ellipse 7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7" name="Ellipse 74"/>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8" name="Ellipse 7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9" name="Ellipse 7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0" name="Ellipse 7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1" name="Ellipse 7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2" name="Ellipse 7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3" name="Ellipse 8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4" name="Ellipse 8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5" name="Ellipse 8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6" name="Ellipse 8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7" name="Ellipse 8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8" name="Ellipse 8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9" name="Ellipse 8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0" name="Ellipse 8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1" name="Ellipse 8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Ellipse 8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Ellipse 9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Ellipse 9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Ellipse 9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Ellipse 9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7" name="Ellipse 9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8" name="Ellipse 9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9" name="Ellipse 9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Ellipse 9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 name="Ellipse 9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 name="Ellipse 9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 name="Ellipse 10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Ellipse 10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 name="Ellipse 10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 name="Ellipse 10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 name="Ellipse 10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 name="Ellipse 10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 name="Ellipse 10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 name="Ellipse 10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 name="Gruppieren 108"/>
            <p:cNvGrpSpPr>
              <a:grpSpLocks noChangeAspect="1"/>
            </p:cNvGrpSpPr>
            <p:nvPr/>
          </p:nvGrpSpPr>
          <p:grpSpPr>
            <a:xfrm>
              <a:off x="923525" y="525582"/>
              <a:ext cx="81111" cy="5130908"/>
              <a:chOff x="246061" y="548625"/>
              <a:chExt cx="101389" cy="6413635"/>
            </a:xfrm>
          </p:grpSpPr>
          <p:sp>
            <p:nvSpPr>
              <p:cNvPr id="137" name="Ellipse 109"/>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 name="Ellipse 110"/>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 name="Ellipse 111"/>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 name="Ellipse 112"/>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 name="Ellipse 113"/>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 name="Ellipse 114"/>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 name="Ellipse 115"/>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 name="Ellipse 116"/>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 name="Ellipse 117"/>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 name="Ellipse 118"/>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 name="Ellipse 119"/>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Ellipse 120"/>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 name="Ellipse 121"/>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 name="Ellipse 122"/>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 name="Ellipse 123"/>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 name="Ellipse 124"/>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 name="Ellipse 125"/>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 name="Ellipse 126"/>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 name="Ellipse 127"/>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Ellipse 128"/>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 name="Ellipse 129"/>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Ellipse 130"/>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Ellipse 131"/>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Ellipse 132"/>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Ellipse 133"/>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Ellipse 134"/>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Ellipse 135"/>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Ellipse 136"/>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Ellipse 137"/>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Ellipse 138"/>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Ellipse 139"/>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 name="Ellipse 140"/>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 name="Ellipse 141"/>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 name="Ellipse 142"/>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 name="Ellipse 143"/>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 name="Ellipse 144"/>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 name="Ellipse 145"/>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 name="Ellipse 146"/>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 name="Ellipse 147"/>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 name="Ellipse 148"/>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 name="Ellipse 149"/>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 name="Ellipse 150"/>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8" name="Gruppieren 151"/>
            <p:cNvGrpSpPr>
              <a:grpSpLocks noChangeAspect="1"/>
            </p:cNvGrpSpPr>
            <p:nvPr/>
          </p:nvGrpSpPr>
          <p:grpSpPr>
            <a:xfrm>
              <a:off x="1307575" y="525582"/>
              <a:ext cx="81111" cy="5130908"/>
              <a:chOff x="246061" y="548625"/>
              <a:chExt cx="101389" cy="6413635"/>
            </a:xfrm>
          </p:grpSpPr>
          <p:sp>
            <p:nvSpPr>
              <p:cNvPr id="95" name="Ellipse 15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 name="Ellipse 15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 name="Ellipse 15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 name="Ellipse 15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 name="Ellipse 15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 name="Ellipse 15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 name="Ellipse 15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 name="Ellipse 15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 name="Ellipse 160"/>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 name="Ellipse 16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 name="Ellipse 16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Ellipse 16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 name="Ellipse 16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 name="Ellipse 16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 name="Ellipse 16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 name="Ellipse 16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 name="Ellipse 16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Ellipse 16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 name="Ellipse 17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 name="Ellipse 17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Ellipse 17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Ellipse 17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 name="Ellipse 17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 name="Ellipse 17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 name="Ellipse 17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 name="Ellipse 17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Ellipse 17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 name="Ellipse 17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 name="Ellipse 18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 name="Ellipse 18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Ellipse 18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 name="Ellipse 18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 name="Ellipse 18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Ellipse 18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 name="Ellipse 18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0" name="Ellipse 18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 name="Ellipse 18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 name="Ellipse 18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 name="Ellipse 19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 name="Ellipse 19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 name="Ellipse 19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 name="Ellipse 19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9" name="Gruppieren 194"/>
            <p:cNvGrpSpPr>
              <a:grpSpLocks noChangeAspect="1"/>
            </p:cNvGrpSpPr>
            <p:nvPr/>
          </p:nvGrpSpPr>
          <p:grpSpPr>
            <a:xfrm>
              <a:off x="1673498" y="525582"/>
              <a:ext cx="81111" cy="5130908"/>
              <a:chOff x="246061" y="548625"/>
              <a:chExt cx="101389" cy="6413635"/>
            </a:xfrm>
          </p:grpSpPr>
          <p:sp>
            <p:nvSpPr>
              <p:cNvPr id="53" name="Ellipse 195"/>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Ellipse 196"/>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Ellipse 197"/>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Ellipse 198"/>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Ellipse 199"/>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Ellipse 200"/>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Ellipse 201"/>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Ellipse 202"/>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Ellipse 203"/>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Ellipse 204"/>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Ellipse 205"/>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Ellipse 206"/>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Ellipse 207"/>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Ellipse 208"/>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Ellipse 209"/>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Ellipse 210"/>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Ellipse 211"/>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Ellipse 212"/>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Ellipse 213"/>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Ellipse 214"/>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Ellipse 215"/>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 name="Ellipse 216"/>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Ellipse 217"/>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 name="Ellipse 218"/>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Ellipse 219"/>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 name="Ellipse 220"/>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Ellipse 221"/>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 name="Ellipse 222"/>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 name="Ellipse 223"/>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Ellipse 224"/>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Ellipse 225"/>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Ellipse 226"/>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 name="Ellipse 227"/>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 name="Ellipse 228"/>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 name="Ellipse 229"/>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 name="Ellipse 230"/>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 name="Ellipse 231"/>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 name="Ellipse 232"/>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 name="Ellipse 233"/>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 name="Ellipse 234"/>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 name="Ellipse 235"/>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Ellipse 236"/>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 name="Gruppieren 237"/>
            <p:cNvGrpSpPr>
              <a:grpSpLocks noChangeAspect="1"/>
            </p:cNvGrpSpPr>
            <p:nvPr/>
          </p:nvGrpSpPr>
          <p:grpSpPr>
            <a:xfrm>
              <a:off x="2057548" y="525582"/>
              <a:ext cx="81111" cy="5130908"/>
              <a:chOff x="246061" y="548625"/>
              <a:chExt cx="101389" cy="6413635"/>
            </a:xfrm>
          </p:grpSpPr>
          <p:sp>
            <p:nvSpPr>
              <p:cNvPr id="11" name="Ellipse 23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Ellipse 23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Ellipse 24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Ellipse 24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Ellipse 24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Ellipse 24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Ellipse 24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Ellipse 24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Ellipse 246"/>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Ellipse 24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Ellipse 24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Ellipse 24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Ellipse 25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Ellipse 25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Ellipse 25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Ellipse 25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Ellipse 25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Ellipse 25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Ellipse 25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Ellipse 25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Ellipse 25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Ellipse 25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Ellipse 26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Ellipse 26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Ellipse 26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Ellipse 26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Ellipse 26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Ellipse 26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Ellipse 26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Ellipse 26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Ellipse 26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Ellipse 26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Ellipse 27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Ellipse 27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Ellipse 27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Ellipse 27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Ellipse 27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Ellipse 27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Ellipse 27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Ellipse 27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Ellipse 27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Ellipse 27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263" name="Gruppieren 412"/>
          <p:cNvGrpSpPr/>
          <p:nvPr/>
        </p:nvGrpSpPr>
        <p:grpSpPr>
          <a:xfrm>
            <a:off x="577880" y="1086295"/>
            <a:ext cx="2381110" cy="5299890"/>
            <a:chOff x="40210" y="433410"/>
            <a:chExt cx="2381110" cy="5299890"/>
          </a:xfrm>
        </p:grpSpPr>
        <p:sp>
          <p:nvSpPr>
            <p:cNvPr id="264" name="Rechteck 41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5" name="Gruppieren 414"/>
            <p:cNvGrpSpPr>
              <a:grpSpLocks noChangeAspect="1"/>
            </p:cNvGrpSpPr>
            <p:nvPr/>
          </p:nvGrpSpPr>
          <p:grpSpPr>
            <a:xfrm>
              <a:off x="246061" y="525582"/>
              <a:ext cx="81111" cy="5130908"/>
              <a:chOff x="246061" y="548625"/>
              <a:chExt cx="101389" cy="6413635"/>
            </a:xfrm>
          </p:grpSpPr>
          <p:sp>
            <p:nvSpPr>
              <p:cNvPr id="481" name="Ellipse 63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2" name="Ellipse 63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3" name="Ellipse 63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4" name="Ellipse 63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5" name="Ellipse 63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6" name="Ellipse 63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7" name="Ellipse 63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8" name="Ellipse 63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9" name="Ellipse 63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0" name="Ellipse 63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1" name="Ellipse 64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2" name="Ellipse 64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3" name="Ellipse 64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4" name="Ellipse 64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5" name="Ellipse 64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6" name="Ellipse 64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7" name="Ellipse 64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8" name="Ellipse 64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9" name="Ellipse 64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0" name="Ellipse 64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1" name="Ellipse 65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2" name="Ellipse 65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3" name="Ellipse 65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4" name="Ellipse 65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5" name="Ellipse 65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6" name="Ellipse 65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7" name="Ellipse 65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8" name="Ellipse 65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9" name="Ellipse 65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0" name="Ellipse 65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1" name="Ellipse 66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2" name="Ellipse 66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3" name="Ellipse 66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4" name="Ellipse 66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5" name="Ellipse 66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6" name="Ellipse 66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7" name="Ellipse 66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8" name="Ellipse 66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9" name="Ellipse 66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0" name="Ellipse 66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1" name="Ellipse 67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2" name="Ellipse 67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6" name="Gruppieren 415"/>
            <p:cNvGrpSpPr>
              <a:grpSpLocks noChangeAspect="1"/>
            </p:cNvGrpSpPr>
            <p:nvPr/>
          </p:nvGrpSpPr>
          <p:grpSpPr>
            <a:xfrm>
              <a:off x="573579" y="525582"/>
              <a:ext cx="81111" cy="5130908"/>
              <a:chOff x="246061" y="548625"/>
              <a:chExt cx="101389" cy="6413635"/>
            </a:xfrm>
          </p:grpSpPr>
          <p:sp>
            <p:nvSpPr>
              <p:cNvPr id="439" name="Ellipse 58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0" name="Ellipse 58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1" name="Ellipse 59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2" name="Ellipse 59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3" name="Ellipse 59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4" name="Ellipse 59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5" name="Ellipse 59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6" name="Ellipse 59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7" name="Ellipse 59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8" name="Ellipse 59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9" name="Ellipse 59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0" name="Ellipse 59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1" name="Ellipse 60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2" name="Ellipse 60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3" name="Ellipse 60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4" name="Ellipse 60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5" name="Ellipse 60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6" name="Ellipse 60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7" name="Ellipse 60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8" name="Ellipse 60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9" name="Ellipse 60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0" name="Ellipse 60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1" name="Ellipse 61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2" name="Ellipse 61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3" name="Ellipse 61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4" name="Ellipse 61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5" name="Ellipse 61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6" name="Ellipse 61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7" name="Ellipse 61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8" name="Ellipse 61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9" name="Ellipse 61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0" name="Ellipse 61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1" name="Ellipse 62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2" name="Ellipse 62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3" name="Ellipse 62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Ellipse 62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Ellipse 62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6" name="Ellipse 62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7" name="Ellipse 62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8" name="Ellipse 62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9" name="Ellipse 62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0" name="Ellipse 62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7" name="Gruppieren 416"/>
            <p:cNvGrpSpPr>
              <a:grpSpLocks noChangeAspect="1"/>
            </p:cNvGrpSpPr>
            <p:nvPr/>
          </p:nvGrpSpPr>
          <p:grpSpPr>
            <a:xfrm>
              <a:off x="923525" y="525582"/>
              <a:ext cx="81111" cy="5130908"/>
              <a:chOff x="246061" y="548625"/>
              <a:chExt cx="101389" cy="6413635"/>
            </a:xfrm>
          </p:grpSpPr>
          <p:sp>
            <p:nvSpPr>
              <p:cNvPr id="397" name="Ellipse 54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8" name="Ellipse 54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9" name="Ellipse 54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0" name="Ellipse 54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1" name="Ellipse 55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2" name="Ellipse 55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3" name="Ellipse 55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4" name="Ellipse 55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5" name="Ellipse 55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6" name="Ellipse 55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7" name="Ellipse 55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8" name="Ellipse 55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9" name="Ellipse 55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0" name="Ellipse 55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1" name="Ellipse 56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2" name="Ellipse 56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3" name="Ellipse 56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4" name="Ellipse 56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5" name="Ellipse 56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6" name="Ellipse 56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7" name="Ellipse 56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8" name="Ellipse 56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9" name="Ellipse 56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0" name="Ellipse 56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1" name="Ellipse 57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2" name="Ellipse 57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3" name="Ellipse 57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4" name="Ellipse 57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5" name="Ellipse 57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6" name="Ellipse 57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7" name="Ellipse 57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8" name="Ellipse 57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9" name="Ellipse 57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0" name="Ellipse 57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1" name="Ellipse 58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2" name="Ellipse 58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3" name="Ellipse 58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4" name="Ellipse 58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5" name="Ellipse 58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6" name="Ellipse 58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7" name="Ellipse 58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8" name="Ellipse 58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8" name="Gruppieren 417"/>
            <p:cNvGrpSpPr>
              <a:grpSpLocks noChangeAspect="1"/>
            </p:cNvGrpSpPr>
            <p:nvPr/>
          </p:nvGrpSpPr>
          <p:grpSpPr>
            <a:xfrm>
              <a:off x="1307575" y="525582"/>
              <a:ext cx="81111" cy="5130908"/>
              <a:chOff x="246061" y="548625"/>
              <a:chExt cx="101389" cy="6413635"/>
            </a:xfrm>
          </p:grpSpPr>
          <p:sp>
            <p:nvSpPr>
              <p:cNvPr id="355" name="Ellipse 50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6" name="Ellipse 50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Ellipse 50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8" name="Ellipse 50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Ellipse 50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0" name="Ellipse 50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1" name="Ellipse 51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2" name="Ellipse 51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3" name="Ellipse 51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4" name="Ellipse 51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5" name="Ellipse 51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6" name="Ellipse 51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Ellipse 51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Ellipse 51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9" name="Ellipse 51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Ellipse 51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1" name="Ellipse 52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2" name="Ellipse 52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3" name="Ellipse 52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4" name="Ellipse 52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5" name="Ellipse 52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6" name="Ellipse 52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7" name="Ellipse 52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8" name="Ellipse 52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9" name="Ellipse 52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0" name="Ellipse 52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1" name="Ellipse 53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2" name="Ellipse 53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3" name="Ellipse 53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4" name="Ellipse 53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5" name="Ellipse 53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6" name="Ellipse 53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7" name="Ellipse 53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8" name="Ellipse 53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9" name="Ellipse 53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0" name="Ellipse 53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1" name="Ellipse 54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Ellipse 54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3" name="Ellipse 54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4" name="Ellipse 54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5" name="Ellipse 54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6" name="Ellipse 54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9" name="Gruppieren 418"/>
            <p:cNvGrpSpPr>
              <a:grpSpLocks noChangeAspect="1"/>
            </p:cNvGrpSpPr>
            <p:nvPr/>
          </p:nvGrpSpPr>
          <p:grpSpPr>
            <a:xfrm>
              <a:off x="1673498" y="525582"/>
              <a:ext cx="81111" cy="5130908"/>
              <a:chOff x="246061" y="548625"/>
              <a:chExt cx="101389" cy="6413635"/>
            </a:xfrm>
          </p:grpSpPr>
          <p:sp>
            <p:nvSpPr>
              <p:cNvPr id="313" name="Ellipse 46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4" name="Ellipse 46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 name="Ellipse 46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 name="Ellipse 46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 name="Ellipse 46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 name="Ellipse 46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 name="Ellipse 46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 name="Ellipse 46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 name="Ellipse 47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 name="Ellipse 47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 name="Ellipse 47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 name="Ellipse 47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 name="Ellipse 47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 name="Ellipse 47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 name="Ellipse 47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 name="Ellipse 47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 name="Ellipse 47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 name="Ellipse 47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 name="Ellipse 48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 name="Ellipse 48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 name="Ellipse 48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 name="Ellipse 48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 name="Ellipse 48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 name="Ellipse 48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 name="Ellipse 48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 name="Ellipse 48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 name="Ellipse 48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0" name="Ellipse 48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1" name="Ellipse 49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2" name="Ellipse 49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3" name="Ellipse 49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4" name="Ellipse 49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5" name="Ellipse 49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6" name="Ellipse 49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7" name="Ellipse 49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Ellipse 49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9" name="Ellipse 49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Ellipse 49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1" name="Ellipse 50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2" name="Ellipse 50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3" name="Ellipse 50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Ellipse 50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70" name="Gruppieren 419"/>
            <p:cNvGrpSpPr>
              <a:grpSpLocks noChangeAspect="1"/>
            </p:cNvGrpSpPr>
            <p:nvPr/>
          </p:nvGrpSpPr>
          <p:grpSpPr>
            <a:xfrm>
              <a:off x="2057548" y="525582"/>
              <a:ext cx="81111" cy="5130908"/>
              <a:chOff x="246061" y="548625"/>
              <a:chExt cx="101389" cy="6413635"/>
            </a:xfrm>
          </p:grpSpPr>
          <p:sp>
            <p:nvSpPr>
              <p:cNvPr id="271" name="Ellipse 42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 name="Ellipse 42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 name="Ellipse 42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 name="Ellipse 42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 name="Ellipse 42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 name="Ellipse 42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 name="Ellipse 42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 name="Ellipse 42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 name="Ellipse 42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 name="Ellipse 42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 name="Ellipse 43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 name="Ellipse 43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 name="Ellipse 43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 name="Ellipse 43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 name="Ellipse 43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 name="Ellipse 43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7" name="Ellipse 43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 name="Ellipse 43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 name="Ellipse 43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 name="Ellipse 43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 name="Ellipse 44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 name="Ellipse 44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 name="Ellipse 44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 name="Ellipse 44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 name="Ellipse 44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 name="Ellipse 44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 name="Ellipse 44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 name="Ellipse 44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 name="Ellipse 44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 name="Ellipse 44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 name="Ellipse 45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 name="Ellipse 45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 name="Ellipse 45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 name="Ellipse 45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 name="Ellipse 45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 name="Ellipse 45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 name="Ellipse 45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 name="Ellipse 45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 name="Ellipse 45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 name="Ellipse 45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 name="Ellipse 46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 name="Ellipse 46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523" name="Gruppieren 672"/>
          <p:cNvGrpSpPr/>
          <p:nvPr/>
        </p:nvGrpSpPr>
        <p:grpSpPr>
          <a:xfrm>
            <a:off x="1038740" y="740650"/>
            <a:ext cx="2381110" cy="5299890"/>
            <a:chOff x="40210" y="433410"/>
            <a:chExt cx="2381110" cy="5299890"/>
          </a:xfrm>
        </p:grpSpPr>
        <p:sp>
          <p:nvSpPr>
            <p:cNvPr id="524" name="Rechteck 67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25" name="Gruppieren 674"/>
            <p:cNvGrpSpPr>
              <a:grpSpLocks noChangeAspect="1"/>
            </p:cNvGrpSpPr>
            <p:nvPr/>
          </p:nvGrpSpPr>
          <p:grpSpPr>
            <a:xfrm>
              <a:off x="246061" y="525582"/>
              <a:ext cx="81111" cy="5130908"/>
              <a:chOff x="246061" y="548625"/>
              <a:chExt cx="101389" cy="6413635"/>
            </a:xfrm>
          </p:grpSpPr>
          <p:sp>
            <p:nvSpPr>
              <p:cNvPr id="741" name="Ellipse 89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2" name="Ellipse 89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3" name="Ellipse 89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4" name="Ellipse 89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5" name="Ellipse 89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6" name="Ellipse 89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7" name="Ellipse 89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8" name="Ellipse 89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9" name="Ellipse 89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0" name="Ellipse 89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1" name="Ellipse 90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2" name="Ellipse 90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3" name="Ellipse 90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4" name="Ellipse 90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5" name="Ellipse 90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6" name="Ellipse 90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7" name="Ellipse 90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8" name="Ellipse 90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9" name="Ellipse 90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0" name="Ellipse 90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1" name="Ellipse 91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2" name="Ellipse 91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3" name="Ellipse 91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4" name="Ellipse 91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5" name="Ellipse 91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6" name="Ellipse 91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7" name="Ellipse 91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8" name="Ellipse 91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9" name="Ellipse 91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0" name="Ellipse 91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1" name="Ellipse 92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2" name="Ellipse 92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3" name="Ellipse 92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4" name="Ellipse 92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5" name="Ellipse 92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6" name="Ellipse 92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7" name="Ellipse 92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8" name="Ellipse 92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9" name="Ellipse 92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0" name="Ellipse 92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1" name="Ellipse 93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2" name="Ellipse 93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6" name="Gruppieren 675"/>
            <p:cNvGrpSpPr>
              <a:grpSpLocks noChangeAspect="1"/>
            </p:cNvGrpSpPr>
            <p:nvPr/>
          </p:nvGrpSpPr>
          <p:grpSpPr>
            <a:xfrm>
              <a:off x="573579" y="525582"/>
              <a:ext cx="81111" cy="5130908"/>
              <a:chOff x="246061" y="548625"/>
              <a:chExt cx="101389" cy="6413635"/>
            </a:xfrm>
          </p:grpSpPr>
          <p:sp>
            <p:nvSpPr>
              <p:cNvPr id="699" name="Ellipse 84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0" name="Ellipse 84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1" name="Ellipse 85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2" name="Ellipse 85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3" name="Ellipse 85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4" name="Ellipse 85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5" name="Ellipse 85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6" name="Ellipse 85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7" name="Ellipse 85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8" name="Ellipse 85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9" name="Ellipse 85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0" name="Ellipse 85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1" name="Ellipse 86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2" name="Ellipse 86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3" name="Ellipse 86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4" name="Ellipse 86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5" name="Ellipse 86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6" name="Ellipse 86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7" name="Ellipse 86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8" name="Ellipse 86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9" name="Ellipse 86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0" name="Ellipse 86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1" name="Ellipse 87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2" name="Ellipse 87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3" name="Ellipse 87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4" name="Ellipse 87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5" name="Ellipse 87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6" name="Ellipse 87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7" name="Ellipse 87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8" name="Ellipse 87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9" name="Ellipse 87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0" name="Ellipse 87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1" name="Ellipse 88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2" name="Ellipse 88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3" name="Ellipse 88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4" name="Ellipse 88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5" name="Ellipse 88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6" name="Ellipse 88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7" name="Ellipse 88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8" name="Ellipse 88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9" name="Ellipse 88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0" name="Ellipse 88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7" name="Gruppieren 676"/>
            <p:cNvGrpSpPr>
              <a:grpSpLocks noChangeAspect="1"/>
            </p:cNvGrpSpPr>
            <p:nvPr/>
          </p:nvGrpSpPr>
          <p:grpSpPr>
            <a:xfrm>
              <a:off x="923525" y="525582"/>
              <a:ext cx="81111" cy="5130908"/>
              <a:chOff x="246061" y="548625"/>
              <a:chExt cx="101389" cy="6413635"/>
            </a:xfrm>
          </p:grpSpPr>
          <p:sp>
            <p:nvSpPr>
              <p:cNvPr id="657" name="Ellipse 80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8" name="Ellipse 80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9" name="Ellipse 80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0" name="Ellipse 80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1" name="Ellipse 81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2" name="Ellipse 81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3" name="Ellipse 81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4" name="Ellipse 81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5" name="Ellipse 81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6" name="Ellipse 81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7" name="Ellipse 81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8" name="Ellipse 81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9" name="Ellipse 81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0" name="Ellipse 81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1" name="Ellipse 82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2" name="Ellipse 82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3" name="Ellipse 82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4" name="Ellipse 82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5" name="Ellipse 82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6" name="Ellipse 82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7" name="Ellipse 82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8" name="Ellipse 82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9" name="Ellipse 82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0" name="Ellipse 82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1" name="Ellipse 83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2" name="Ellipse 83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3" name="Ellipse 83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4" name="Ellipse 83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5" name="Ellipse 83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6" name="Ellipse 83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7" name="Ellipse 83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8" name="Ellipse 83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9" name="Ellipse 83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0" name="Ellipse 83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1" name="Ellipse 84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2" name="Ellipse 84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3" name="Ellipse 84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4" name="Ellipse 84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5" name="Ellipse 84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6" name="Ellipse 84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7" name="Ellipse 84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8" name="Ellipse 84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8" name="Gruppieren 677"/>
            <p:cNvGrpSpPr>
              <a:grpSpLocks noChangeAspect="1"/>
            </p:cNvGrpSpPr>
            <p:nvPr/>
          </p:nvGrpSpPr>
          <p:grpSpPr>
            <a:xfrm>
              <a:off x="1307575" y="525582"/>
              <a:ext cx="81111" cy="5130908"/>
              <a:chOff x="246061" y="548625"/>
              <a:chExt cx="101389" cy="6413635"/>
            </a:xfrm>
          </p:grpSpPr>
          <p:sp>
            <p:nvSpPr>
              <p:cNvPr id="615" name="Ellipse 76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6" name="Ellipse 76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7" name="Ellipse 76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8" name="Ellipse 76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9" name="Ellipse 76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0" name="Ellipse 76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1" name="Ellipse 77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2" name="Ellipse 77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3" name="Ellipse 77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4" name="Ellipse 77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5" name="Ellipse 77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6" name="Ellipse 77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7" name="Ellipse 77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8" name="Ellipse 77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9" name="Ellipse 77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0" name="Ellipse 77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1" name="Ellipse 78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2" name="Ellipse 78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3" name="Ellipse 78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4" name="Ellipse 78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5" name="Ellipse 78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6" name="Ellipse 78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7" name="Ellipse 78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8" name="Ellipse 78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9" name="Ellipse 78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0" name="Ellipse 78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1" name="Ellipse 79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2" name="Ellipse 79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3" name="Ellipse 79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4" name="Ellipse 79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5" name="Ellipse 79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6" name="Ellipse 79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7" name="Ellipse 79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8" name="Ellipse 79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9" name="Ellipse 79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0" name="Ellipse 79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1" name="Ellipse 80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2" name="Ellipse 80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3" name="Ellipse 80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4" name="Ellipse 80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5" name="Ellipse 80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6" name="Ellipse 80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9" name="Gruppieren 678"/>
            <p:cNvGrpSpPr>
              <a:grpSpLocks noChangeAspect="1"/>
            </p:cNvGrpSpPr>
            <p:nvPr/>
          </p:nvGrpSpPr>
          <p:grpSpPr>
            <a:xfrm>
              <a:off x="1673498" y="525582"/>
              <a:ext cx="81111" cy="5130908"/>
              <a:chOff x="246061" y="548625"/>
              <a:chExt cx="101389" cy="6413635"/>
            </a:xfrm>
          </p:grpSpPr>
          <p:sp>
            <p:nvSpPr>
              <p:cNvPr id="573" name="Ellipse 72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4" name="Ellipse 72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5" name="Ellipse 72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6" name="Ellipse 72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7" name="Ellipse 72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8" name="Ellipse 72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9" name="Ellipse 72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0" name="Ellipse 72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1" name="Ellipse 73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2" name="Ellipse 73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3" name="Ellipse 73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4" name="Ellipse 73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5" name="Ellipse 73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6" name="Ellipse 73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7" name="Ellipse 73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8" name="Ellipse 73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9" name="Ellipse 73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0" name="Ellipse 73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1" name="Ellipse 74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2" name="Ellipse 74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3" name="Ellipse 74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4" name="Ellipse 74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5" name="Ellipse 74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6" name="Ellipse 74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7" name="Ellipse 74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8" name="Ellipse 74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9" name="Ellipse 74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0" name="Ellipse 74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1" name="Ellipse 75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2" name="Ellipse 75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3" name="Ellipse 75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4" name="Ellipse 75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5" name="Ellipse 75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6" name="Ellipse 75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7" name="Ellipse 75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8" name="Ellipse 75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9" name="Ellipse 75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0" name="Ellipse 75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1" name="Ellipse 76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2" name="Ellipse 76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3" name="Ellipse 76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4" name="Ellipse 76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30" name="Gruppieren 679"/>
            <p:cNvGrpSpPr>
              <a:grpSpLocks noChangeAspect="1"/>
            </p:cNvGrpSpPr>
            <p:nvPr/>
          </p:nvGrpSpPr>
          <p:grpSpPr>
            <a:xfrm>
              <a:off x="2057548" y="525582"/>
              <a:ext cx="81111" cy="5130908"/>
              <a:chOff x="246061" y="548625"/>
              <a:chExt cx="101389" cy="6413635"/>
            </a:xfrm>
          </p:grpSpPr>
          <p:sp>
            <p:nvSpPr>
              <p:cNvPr id="531" name="Ellipse 68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2" name="Ellipse 68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3" name="Ellipse 68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4" name="Ellipse 68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5" name="Ellipse 68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6" name="Ellipse 68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7" name="Ellipse 68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8" name="Ellipse 68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9" name="Ellipse 68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0" name="Ellipse 68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1" name="Ellipse 69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2" name="Ellipse 69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3" name="Ellipse 69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4" name="Ellipse 69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5" name="Ellipse 69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6" name="Ellipse 69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7" name="Ellipse 69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8" name="Ellipse 69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9" name="Ellipse 69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0" name="Ellipse 69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1" name="Ellipse 70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2" name="Ellipse 70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3" name="Ellipse 70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4" name="Ellipse 70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5" name="Ellipse 70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6" name="Ellipse 70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7" name="Ellipse 70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8" name="Ellipse 70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9" name="Ellipse 70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0" name="Ellipse 70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1" name="Ellipse 71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2" name="Ellipse 71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3" name="Ellipse 71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4" name="Ellipse 71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5" name="Ellipse 71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6" name="Ellipse 71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7" name="Ellipse 71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8" name="Ellipse 71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9" name="Ellipse 71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0" name="Ellipse 71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1" name="Ellipse 72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2" name="Ellipse 72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783" name="Gruppieren 932"/>
          <p:cNvGrpSpPr/>
          <p:nvPr/>
        </p:nvGrpSpPr>
        <p:grpSpPr>
          <a:xfrm>
            <a:off x="1461195" y="395005"/>
            <a:ext cx="2381110" cy="5299890"/>
            <a:chOff x="40210" y="433410"/>
            <a:chExt cx="2381110" cy="5299890"/>
          </a:xfrm>
        </p:grpSpPr>
        <p:sp>
          <p:nvSpPr>
            <p:cNvPr id="784" name="Rechteck 93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85" name="Gruppieren 934"/>
            <p:cNvGrpSpPr>
              <a:grpSpLocks noChangeAspect="1"/>
            </p:cNvGrpSpPr>
            <p:nvPr/>
          </p:nvGrpSpPr>
          <p:grpSpPr>
            <a:xfrm>
              <a:off x="246061" y="525582"/>
              <a:ext cx="81111" cy="5130908"/>
              <a:chOff x="246061" y="548625"/>
              <a:chExt cx="101389" cy="6413635"/>
            </a:xfrm>
          </p:grpSpPr>
          <p:sp>
            <p:nvSpPr>
              <p:cNvPr id="1001" name="Ellipse 115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2" name="Ellipse 115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3" name="Ellipse 115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4" name="Ellipse 115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5" name="Ellipse 115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6" name="Ellipse 115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7" name="Ellipse 115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8" name="Ellipse 115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9" name="Ellipse 115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0" name="Ellipse 115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1" name="Ellipse 116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2" name="Ellipse 116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3" name="Ellipse 116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4" name="Ellipse 116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5" name="Ellipse 116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6" name="Ellipse 116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7" name="Ellipse 116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8" name="Ellipse 116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9" name="Ellipse 116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0" name="Ellipse 116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1" name="Ellipse 117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2" name="Ellipse 117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3" name="Ellipse 117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4" name="Ellipse 117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5" name="Ellipse 117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6" name="Ellipse 117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7" name="Ellipse 117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8" name="Ellipse 117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9" name="Ellipse 117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0" name="Ellipse 117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1" name="Ellipse 118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2" name="Ellipse 118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3" name="Ellipse 118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4" name="Ellipse 118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5" name="Ellipse 118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6" name="Ellipse 118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7" name="Ellipse 118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8" name="Ellipse 118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9" name="Ellipse 118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0" name="Ellipse 118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1" name="Ellipse 119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2" name="Ellipse 119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6" name="Gruppieren 935"/>
            <p:cNvGrpSpPr>
              <a:grpSpLocks noChangeAspect="1"/>
            </p:cNvGrpSpPr>
            <p:nvPr/>
          </p:nvGrpSpPr>
          <p:grpSpPr>
            <a:xfrm>
              <a:off x="573579" y="525582"/>
              <a:ext cx="81111" cy="5130908"/>
              <a:chOff x="246061" y="548625"/>
              <a:chExt cx="101389" cy="6413635"/>
            </a:xfrm>
          </p:grpSpPr>
          <p:sp>
            <p:nvSpPr>
              <p:cNvPr id="959" name="Ellipse 110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0" name="Ellipse 110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1" name="Ellipse 111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2" name="Ellipse 111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3" name="Ellipse 111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4" name="Ellipse 111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5" name="Ellipse 111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6" name="Ellipse 111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7" name="Ellipse 111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8" name="Ellipse 111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9" name="Ellipse 111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0" name="Ellipse 111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1" name="Ellipse 112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2" name="Ellipse 112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3" name="Ellipse 112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4" name="Ellipse 112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5" name="Ellipse 112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6" name="Ellipse 112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7" name="Ellipse 112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8" name="Ellipse 112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9" name="Ellipse 112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0" name="Ellipse 112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1" name="Ellipse 113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2" name="Ellipse 113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3" name="Ellipse 113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4" name="Ellipse 113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5" name="Ellipse 113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6" name="Ellipse 113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7" name="Ellipse 113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8" name="Ellipse 113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9" name="Ellipse 113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0" name="Ellipse 113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1" name="Ellipse 114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2" name="Ellipse 114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3" name="Ellipse 114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4" name="Ellipse 114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5" name="Ellipse 114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6" name="Ellipse 114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7" name="Ellipse 114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8" name="Ellipse 114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9" name="Ellipse 114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0" name="Ellipse 114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7" name="Gruppieren 936"/>
            <p:cNvGrpSpPr>
              <a:grpSpLocks noChangeAspect="1"/>
            </p:cNvGrpSpPr>
            <p:nvPr/>
          </p:nvGrpSpPr>
          <p:grpSpPr>
            <a:xfrm>
              <a:off x="923525" y="525582"/>
              <a:ext cx="81111" cy="5130908"/>
              <a:chOff x="246061" y="548625"/>
              <a:chExt cx="101389" cy="6413635"/>
            </a:xfrm>
          </p:grpSpPr>
          <p:sp>
            <p:nvSpPr>
              <p:cNvPr id="917" name="Ellipse 106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8" name="Ellipse 106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9" name="Ellipse 106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0" name="Ellipse 106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1" name="Ellipse 107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2" name="Ellipse 107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3" name="Ellipse 107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4" name="Ellipse 107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5" name="Ellipse 107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6" name="Ellipse 107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7" name="Ellipse 107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8" name="Ellipse 107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9" name="Ellipse 107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0" name="Ellipse 107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1" name="Ellipse 108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2" name="Ellipse 108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3" name="Ellipse 108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4" name="Ellipse 108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5" name="Ellipse 108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6" name="Ellipse 108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7" name="Ellipse 108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8" name="Ellipse 108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9" name="Ellipse 108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0" name="Ellipse 108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1" name="Ellipse 109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2" name="Ellipse 109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3" name="Ellipse 109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4" name="Ellipse 109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5" name="Ellipse 109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6" name="Ellipse 109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7" name="Ellipse 109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8" name="Ellipse 109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9" name="Ellipse 109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0" name="Ellipse 109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1" name="Ellipse 110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2" name="Ellipse 110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3" name="Ellipse 110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4" name="Ellipse 110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5" name="Ellipse 110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6" name="Ellipse 110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7" name="Ellipse 110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8" name="Ellipse 110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8" name="Gruppieren 937"/>
            <p:cNvGrpSpPr>
              <a:grpSpLocks noChangeAspect="1"/>
            </p:cNvGrpSpPr>
            <p:nvPr/>
          </p:nvGrpSpPr>
          <p:grpSpPr>
            <a:xfrm>
              <a:off x="1307575" y="525582"/>
              <a:ext cx="81111" cy="5130908"/>
              <a:chOff x="246061" y="548625"/>
              <a:chExt cx="101389" cy="6413635"/>
            </a:xfrm>
          </p:grpSpPr>
          <p:sp>
            <p:nvSpPr>
              <p:cNvPr id="875" name="Ellipse 102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6" name="Ellipse 102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7" name="Ellipse 102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8" name="Ellipse 102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9" name="Ellipse 102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0" name="Ellipse 102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1" name="Ellipse 103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2" name="Ellipse 103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3" name="Ellipse 103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4" name="Ellipse 103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5" name="Ellipse 103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6" name="Ellipse 103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7" name="Ellipse 103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8" name="Ellipse 103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9" name="Ellipse 103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0" name="Ellipse 103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1" name="Ellipse 104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2" name="Ellipse 104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3" name="Ellipse 104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4" name="Ellipse 104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5" name="Ellipse 104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6" name="Ellipse 104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7" name="Ellipse 104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8" name="Ellipse 104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9" name="Ellipse 104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0" name="Ellipse 104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1" name="Ellipse 105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2" name="Ellipse 105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3" name="Ellipse 105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4" name="Ellipse 105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5" name="Ellipse 105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6" name="Ellipse 105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7" name="Ellipse 105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8" name="Ellipse 105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9" name="Ellipse 105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0" name="Ellipse 105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1" name="Ellipse 106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2" name="Ellipse 106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3" name="Ellipse 106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4" name="Ellipse 106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5" name="Ellipse 106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6" name="Ellipse 106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9" name="Gruppieren 938"/>
            <p:cNvGrpSpPr>
              <a:grpSpLocks noChangeAspect="1"/>
            </p:cNvGrpSpPr>
            <p:nvPr/>
          </p:nvGrpSpPr>
          <p:grpSpPr>
            <a:xfrm>
              <a:off x="1673498" y="525582"/>
              <a:ext cx="81111" cy="5130908"/>
              <a:chOff x="246061" y="548625"/>
              <a:chExt cx="101389" cy="6413635"/>
            </a:xfrm>
          </p:grpSpPr>
          <p:sp>
            <p:nvSpPr>
              <p:cNvPr id="833" name="Ellipse 98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4" name="Ellipse 98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5" name="Ellipse 98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6" name="Ellipse 98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7" name="Ellipse 98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8" name="Ellipse 98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9" name="Ellipse 98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0" name="Ellipse 98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1" name="Ellipse 99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2" name="Ellipse 99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3" name="Ellipse 99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4" name="Ellipse 99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5" name="Ellipse 99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6" name="Ellipse 99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7" name="Ellipse 99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8" name="Ellipse 99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9" name="Ellipse 99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0" name="Ellipse 99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1" name="Ellipse 100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2" name="Ellipse 100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3" name="Ellipse 100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4" name="Ellipse 100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5" name="Ellipse 100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6" name="Ellipse 100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7" name="Ellipse 100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8" name="Ellipse 100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9" name="Ellipse 100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0" name="Ellipse 100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1" name="Ellipse 101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2" name="Ellipse 101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3" name="Ellipse 101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4" name="Ellipse 101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5" name="Ellipse 101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6" name="Ellipse 101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7" name="Ellipse 101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8" name="Ellipse 101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9" name="Ellipse 101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0" name="Ellipse 101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1" name="Ellipse 102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2" name="Ellipse 102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3" name="Ellipse 102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4" name="Ellipse 102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90" name="Gruppieren 939"/>
            <p:cNvGrpSpPr>
              <a:grpSpLocks noChangeAspect="1"/>
            </p:cNvGrpSpPr>
            <p:nvPr/>
          </p:nvGrpSpPr>
          <p:grpSpPr>
            <a:xfrm>
              <a:off x="2057548" y="525582"/>
              <a:ext cx="81111" cy="5130908"/>
              <a:chOff x="246061" y="548625"/>
              <a:chExt cx="101389" cy="6413635"/>
            </a:xfrm>
          </p:grpSpPr>
          <p:sp>
            <p:nvSpPr>
              <p:cNvPr id="791" name="Ellipse 94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2" name="Ellipse 94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3" name="Ellipse 94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4" name="Ellipse 94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5" name="Ellipse 94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6" name="Ellipse 94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7" name="Ellipse 94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8" name="Ellipse 94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9" name="Ellipse 94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0" name="Ellipse 94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1" name="Ellipse 95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2" name="Ellipse 95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3" name="Ellipse 95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4" name="Ellipse 95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5" name="Ellipse 95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6" name="Ellipse 95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7" name="Ellipse 95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8" name="Ellipse 95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9" name="Ellipse 95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0" name="Ellipse 95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1" name="Ellipse 96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2" name="Ellipse 96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3" name="Ellipse 96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4" name="Ellipse 96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5" name="Ellipse 96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6" name="Ellipse 96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7" name="Ellipse 96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8" name="Ellipse 96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9" name="Ellipse 96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0" name="Ellipse 96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1" name="Ellipse 97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2" name="Ellipse 97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3" name="Ellipse 97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4" name="Ellipse 97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5" name="Ellipse 97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6" name="Ellipse 97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7" name="Ellipse 97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8" name="Ellipse 97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9" name="Ellipse 97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0" name="Ellipse 97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1" name="Ellipse 98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2" name="Ellipse 98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1059" name="TextBox 1058"/>
          <p:cNvSpPr txBox="1"/>
          <p:nvPr/>
        </p:nvSpPr>
        <p:spPr>
          <a:xfrm>
            <a:off x="2958990" y="36000"/>
            <a:ext cx="9162227"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See on left side indicated </a:t>
            </a:r>
            <a:r>
              <a:rPr lang="en-GB" sz="2400" dirty="0">
                <a:solidFill>
                  <a:srgbClr val="006600"/>
                </a:solidFill>
                <a:latin typeface="Arial" panose="020B0604020202020204" pitchFamily="34" charset="0"/>
                <a:cs typeface="Arial" panose="020B0604020202020204" pitchFamily="34" charset="0"/>
              </a:rPr>
              <a:t>four</a:t>
            </a:r>
            <a:r>
              <a:rPr lang="en-GB" sz="2400" dirty="0">
                <a:latin typeface="Arial" panose="020B0604020202020204" pitchFamily="34" charset="0"/>
                <a:cs typeface="Arial" panose="020B0604020202020204" pitchFamily="34" charset="0"/>
              </a:rPr>
              <a:t> plots with six rows each of the plants of </a:t>
            </a:r>
            <a:r>
              <a:rPr lang="en-GB" sz="2400" dirty="0">
                <a:solidFill>
                  <a:srgbClr val="006600"/>
                </a:solidFill>
                <a:latin typeface="Arial" panose="020B0604020202020204" pitchFamily="34" charset="0"/>
                <a:cs typeface="Arial" panose="020B0604020202020204" pitchFamily="34" charset="0"/>
              </a:rPr>
              <a:t>one</a:t>
            </a:r>
            <a:r>
              <a:rPr lang="en-GB" sz="2400" dirty="0">
                <a:latin typeface="Arial" panose="020B0604020202020204" pitchFamily="34" charset="0"/>
                <a:cs typeface="Arial" panose="020B0604020202020204" pitchFamily="34" charset="0"/>
              </a:rPr>
              <a:t> candidate genotype. There are many candidates (only the four plots of one candidate are drawn). Candidates are tested at (</a:t>
            </a:r>
            <a:r>
              <a:rPr lang="en-GB" sz="2400" dirty="0">
                <a:solidFill>
                  <a:srgbClr val="C00000"/>
                </a:solidFill>
                <a:latin typeface="Arial" panose="020B0604020202020204" pitchFamily="34" charset="0"/>
                <a:cs typeface="Arial" panose="020B0604020202020204" pitchFamily="34" charset="0"/>
              </a:rPr>
              <a:t>L=1; Y=1</a:t>
            </a:r>
            <a:r>
              <a:rPr lang="en-GB" sz="2400" dirty="0">
                <a:latin typeface="Arial" panose="020B0604020202020204" pitchFamily="34" charset="0"/>
                <a:cs typeface="Arial" panose="020B0604020202020204" pitchFamily="34" charset="0"/>
              </a:rPr>
              <a:t>) one </a:t>
            </a:r>
            <a:r>
              <a:rPr lang="en-GB" sz="2400" dirty="0">
                <a:solidFill>
                  <a:srgbClr val="C00000"/>
                </a:solidFill>
                <a:latin typeface="Arial" panose="020B0604020202020204" pitchFamily="34" charset="0"/>
                <a:cs typeface="Arial" panose="020B0604020202020204" pitchFamily="34" charset="0"/>
              </a:rPr>
              <a:t>site</a:t>
            </a:r>
            <a:r>
              <a:rPr lang="en-GB" sz="2400" dirty="0">
                <a:latin typeface="Arial" panose="020B0604020202020204" pitchFamily="34" charset="0"/>
                <a:cs typeface="Arial" panose="020B0604020202020204" pitchFamily="34" charset="0"/>
              </a:rPr>
              <a:t> (</a:t>
            </a:r>
            <a:r>
              <a:rPr lang="en-GB" sz="2400" dirty="0">
                <a:solidFill>
                  <a:srgbClr val="C00000"/>
                </a:solidFill>
                <a:latin typeface="Arial" panose="020B0604020202020204" pitchFamily="34" charset="0"/>
                <a:cs typeface="Arial" panose="020B0604020202020204" pitchFamily="34" charset="0"/>
              </a:rPr>
              <a:t>red dot </a:t>
            </a:r>
            <a:r>
              <a:rPr lang="en-GB" sz="2400" dirty="0">
                <a:latin typeface="Arial" panose="020B0604020202020204" pitchFamily="34" charset="0"/>
                <a:cs typeface="Arial" panose="020B0604020202020204" pitchFamily="34" charset="0"/>
              </a:rPr>
              <a:t>on map) in one </a:t>
            </a:r>
            <a:r>
              <a:rPr lang="en-GB" sz="2400" dirty="0">
                <a:solidFill>
                  <a:srgbClr val="C00000"/>
                </a:solidFill>
                <a:latin typeface="Arial" panose="020B0604020202020204" pitchFamily="34" charset="0"/>
                <a:cs typeface="Arial" panose="020B0604020202020204" pitchFamily="34" charset="0"/>
              </a:rPr>
              <a:t>season</a:t>
            </a:r>
            <a:r>
              <a:rPr lang="en-GB" sz="2400" dirty="0">
                <a:latin typeface="Arial" panose="020B0604020202020204" pitchFamily="34" charset="0"/>
                <a:cs typeface="Arial" panose="020B0604020202020204" pitchFamily="34" charset="0"/>
              </a:rPr>
              <a:t>. Would the results be different if we had not </a:t>
            </a:r>
            <a:r>
              <a:rPr lang="en-GB" sz="2400" dirty="0">
                <a:solidFill>
                  <a:srgbClr val="006600"/>
                </a:solidFill>
                <a:latin typeface="Arial" panose="020B0604020202020204" pitchFamily="34" charset="0"/>
                <a:cs typeface="Arial" panose="020B0604020202020204" pitchFamily="34" charset="0"/>
              </a:rPr>
              <a:t>4</a:t>
            </a:r>
            <a:r>
              <a:rPr lang="en-GB" sz="2400" dirty="0">
                <a:latin typeface="Arial" panose="020B0604020202020204" pitchFamily="34" charset="0"/>
                <a:cs typeface="Arial" panose="020B0604020202020204" pitchFamily="34" charset="0"/>
              </a:rPr>
              <a:t> but very many replicates per candidate? Surely! </a:t>
            </a:r>
            <a:r>
              <a:rPr lang="en-GB" sz="2400" dirty="0">
                <a:solidFill>
                  <a:srgbClr val="006600"/>
                </a:solidFill>
                <a:latin typeface="Arial" panose="020B0604020202020204" pitchFamily="34" charset="0"/>
                <a:cs typeface="Arial" panose="020B0604020202020204" pitchFamily="34" charset="0"/>
              </a:rPr>
              <a:t>R=4</a:t>
            </a:r>
            <a:r>
              <a:rPr lang="en-GB" sz="2400" dirty="0">
                <a:latin typeface="Arial" panose="020B0604020202020204" pitchFamily="34" charset="0"/>
                <a:cs typeface="Arial" panose="020B0604020202020204" pitchFamily="34" charset="0"/>
              </a:rPr>
              <a:t> is fine but more is better. </a:t>
            </a:r>
          </a:p>
        </p:txBody>
      </p:sp>
      <p:sp>
        <p:nvSpPr>
          <p:cNvPr id="1060" name="Right Triangle 4">
            <a:extLst>
              <a:ext uri="{FF2B5EF4-FFF2-40B4-BE49-F238E27FC236}">
                <a16:creationId xmlns:a16="http://schemas.microsoft.com/office/drawing/2014/main" id="{2CE040D0-A6EC-43DA-AA61-D916DDD5FA53}"/>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8" name="TextBox 1057">
            <a:extLst>
              <a:ext uri="{FF2B5EF4-FFF2-40B4-BE49-F238E27FC236}">
                <a16:creationId xmlns:a16="http://schemas.microsoft.com/office/drawing/2014/main" id="{EC526D0D-C39A-4F9A-A1DA-1731B9AB0EEA}"/>
              </a:ext>
            </a:extLst>
          </p:cNvPr>
          <p:cNvSpPr txBox="1"/>
          <p:nvPr/>
        </p:nvSpPr>
        <p:spPr>
          <a:xfrm>
            <a:off x="462665" y="4035799"/>
            <a:ext cx="2112275" cy="104644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6200" dirty="0">
                <a:solidFill>
                  <a:srgbClr val="C00000"/>
                </a:solidFill>
              </a:rPr>
              <a:t>2026</a:t>
            </a:r>
          </a:p>
        </p:txBody>
      </p:sp>
      <p:sp>
        <p:nvSpPr>
          <p:cNvPr id="1063" name="Textfeld 1192">
            <a:extLst>
              <a:ext uri="{FF2B5EF4-FFF2-40B4-BE49-F238E27FC236}">
                <a16:creationId xmlns:a16="http://schemas.microsoft.com/office/drawing/2014/main" id="{E73070C0-20CD-4A6A-A51F-2F2E0DFC1042}"/>
              </a:ext>
            </a:extLst>
          </p:cNvPr>
          <p:cNvSpPr txBox="1"/>
          <p:nvPr/>
        </p:nvSpPr>
        <p:spPr>
          <a:xfrm>
            <a:off x="72000" y="39600"/>
            <a:ext cx="2811331" cy="118917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lnSpc>
                <a:spcPct val="132000"/>
              </a:lnSpc>
            </a:pPr>
            <a:r>
              <a:rPr lang="en-GB" dirty="0">
                <a:latin typeface="Arial" panose="020B0604020202020204" pitchFamily="34" charset="0"/>
                <a:cs typeface="Arial" panose="020B0604020202020204" pitchFamily="34" charset="0"/>
              </a:rPr>
              <a:t>Number of locations L=1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Number of years Y=1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Number of replicates R=4</a:t>
            </a:r>
          </a:p>
        </p:txBody>
      </p:sp>
    </p:spTree>
    <p:extLst>
      <p:ext uri="{BB962C8B-B14F-4D97-AF65-F5344CB8AC3E}">
        <p14:creationId xmlns:p14="http://schemas.microsoft.com/office/powerpoint/2010/main" val="362537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63"/>
                                        </p:tgtEl>
                                        <p:attrNameLst>
                                          <p:attrName>style.visibility</p:attrName>
                                        </p:attrNameLst>
                                      </p:cBhvr>
                                      <p:to>
                                        <p:strVal val="visible"/>
                                      </p:to>
                                    </p:set>
                                    <p:animEffect transition="in" filter="wipe(left)">
                                      <p:cBhvr>
                                        <p:cTn id="7" dur="500"/>
                                        <p:tgtEl>
                                          <p:spTgt spid="26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23"/>
                                        </p:tgtEl>
                                        <p:attrNameLst>
                                          <p:attrName>style.visibility</p:attrName>
                                        </p:attrNameLst>
                                      </p:cBhvr>
                                      <p:to>
                                        <p:strVal val="visible"/>
                                      </p:to>
                                    </p:set>
                                    <p:animEffect transition="in" filter="wipe(left)">
                                      <p:cBhvr>
                                        <p:cTn id="11" dur="500"/>
                                        <p:tgtEl>
                                          <p:spTgt spid="52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783"/>
                                        </p:tgtEl>
                                        <p:attrNameLst>
                                          <p:attrName>style.visibility</p:attrName>
                                        </p:attrNameLst>
                                      </p:cBhvr>
                                      <p:to>
                                        <p:strVal val="visible"/>
                                      </p:to>
                                    </p:set>
                                    <p:animEffect transition="in" filter="wipe(left)">
                                      <p:cBhvr>
                                        <p:cTn id="15" dur="500"/>
                                        <p:tgtEl>
                                          <p:spTgt spid="7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 name="Rectangle 1043">
            <a:extLst>
              <a:ext uri="{FF2B5EF4-FFF2-40B4-BE49-F238E27FC236}">
                <a16:creationId xmlns:a16="http://schemas.microsoft.com/office/drawing/2014/main" id="{3EDB20A1-2BAD-4E97-B06F-4D65A81BFD40}"/>
              </a:ext>
            </a:extLst>
          </p:cNvPr>
          <p:cNvSpPr/>
          <p:nvPr/>
        </p:nvSpPr>
        <p:spPr>
          <a:xfrm>
            <a:off x="69192" y="292100"/>
            <a:ext cx="3867911" cy="6456751"/>
          </a:xfrm>
          <a:prstGeom prst="rect">
            <a:avLst/>
          </a:prstGeom>
          <a:noFill/>
          <a:ln w="28575">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48" name="Group 1047">
            <a:extLst>
              <a:ext uri="{FF2B5EF4-FFF2-40B4-BE49-F238E27FC236}">
                <a16:creationId xmlns:a16="http://schemas.microsoft.com/office/drawing/2014/main" id="{3102BD8A-0CED-4129-AEDE-B8CB3E2D4009}"/>
              </a:ext>
            </a:extLst>
          </p:cNvPr>
          <p:cNvGrpSpPr/>
          <p:nvPr/>
        </p:nvGrpSpPr>
        <p:grpSpPr>
          <a:xfrm>
            <a:off x="7550808" y="0"/>
            <a:ext cx="4572000" cy="6858000"/>
            <a:chOff x="6947010" y="-68091"/>
            <a:chExt cx="4572000" cy="6858000"/>
          </a:xfrm>
        </p:grpSpPr>
        <p:sp>
          <p:nvSpPr>
            <p:cNvPr id="1056" name="TextBox 1055"/>
            <p:cNvSpPr txBox="1"/>
            <p:nvPr/>
          </p:nvSpPr>
          <p:spPr>
            <a:xfrm>
              <a:off x="9056335" y="5694895"/>
              <a:ext cx="2112275" cy="104644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6200" dirty="0"/>
                <a:t>2026</a:t>
              </a:r>
            </a:p>
          </p:txBody>
        </p:sp>
        <p:pic>
          <p:nvPicPr>
            <p:cNvPr id="1062" name="Picture 1061">
              <a:extLst>
                <a:ext uri="{FF2B5EF4-FFF2-40B4-BE49-F238E27FC236}">
                  <a16:creationId xmlns:a16="http://schemas.microsoft.com/office/drawing/2014/main" id="{B4348521-1099-4050-93FE-B9EAE20558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7010" y="-68091"/>
              <a:ext cx="4572000" cy="6858000"/>
            </a:xfrm>
            <a:prstGeom prst="rect">
              <a:avLst/>
            </a:prstGeom>
          </p:spPr>
        </p:pic>
        <p:sp>
          <p:nvSpPr>
            <p:cNvPr id="1047" name="Oval 1046">
              <a:extLst>
                <a:ext uri="{FF2B5EF4-FFF2-40B4-BE49-F238E27FC236}">
                  <a16:creationId xmlns:a16="http://schemas.microsoft.com/office/drawing/2014/main" id="{78D347A6-EBC9-4267-9A74-D5FB56E24FA2}"/>
                </a:ext>
              </a:extLst>
            </p:cNvPr>
            <p:cNvSpPr/>
            <p:nvPr/>
          </p:nvSpPr>
          <p:spPr>
            <a:xfrm>
              <a:off x="8677701" y="2534800"/>
              <a:ext cx="180000" cy="180000"/>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grpSp>
        <p:nvGrpSpPr>
          <p:cNvPr id="3" name="Gruppieren 411"/>
          <p:cNvGrpSpPr/>
          <p:nvPr/>
        </p:nvGrpSpPr>
        <p:grpSpPr>
          <a:xfrm>
            <a:off x="157575" y="1385854"/>
            <a:ext cx="2381110" cy="5299890"/>
            <a:chOff x="40210" y="433410"/>
            <a:chExt cx="2381110" cy="5299890"/>
          </a:xfrm>
        </p:grpSpPr>
        <p:sp>
          <p:nvSpPr>
            <p:cNvPr id="4" name="Rechteck 409"/>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ruppieren 64"/>
            <p:cNvGrpSpPr>
              <a:grpSpLocks noChangeAspect="1"/>
            </p:cNvGrpSpPr>
            <p:nvPr/>
          </p:nvGrpSpPr>
          <p:grpSpPr>
            <a:xfrm>
              <a:off x="246061" y="525582"/>
              <a:ext cx="81111" cy="5130908"/>
              <a:chOff x="246061" y="548625"/>
              <a:chExt cx="101389" cy="6413635"/>
            </a:xfrm>
          </p:grpSpPr>
          <p:sp>
            <p:nvSpPr>
              <p:cNvPr id="221" name="Ellipse 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 name="Ellipse 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 name="Ellipse 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 name="Ellipse 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 name="Ellipse 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 name="Ellipse 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 name="Ellipse 2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 name="Ellipse 2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 name="Ellipse 2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 name="Ellipse 2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 name="Ellipse 2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 name="Ellipse 2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 name="Ellipse 2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4" name="Ellipse 2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5" name="Ellipse 3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 name="Ellipse 3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 name="Ellipse 3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 name="Ellipse 3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 name="Ellipse 3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 name="Ellipse 3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 name="Ellipse 3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Ellipse 3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 name="Ellipse 3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 name="Ellipse 3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 name="Ellipse 4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 name="Ellipse 4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 name="Ellipse 4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 name="Ellipse 4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 name="Ellipse 4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 name="Ellipse 4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Ellipse 4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 name="Ellipse 4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 name="Ellipse 4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 name="Ellipse 4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 name="Ellipse 5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 name="Ellipse 5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 name="Ellipse 5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 name="Ellipse 5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 name="Ellipse 5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0" name="Ellipse 5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1" name="Ellipse 5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 name="Ellipse 5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 name="Gruppieren 65"/>
            <p:cNvGrpSpPr>
              <a:grpSpLocks noChangeAspect="1"/>
            </p:cNvGrpSpPr>
            <p:nvPr/>
          </p:nvGrpSpPr>
          <p:grpSpPr>
            <a:xfrm>
              <a:off x="573579" y="525582"/>
              <a:ext cx="81111" cy="5130908"/>
              <a:chOff x="246061" y="548625"/>
              <a:chExt cx="101389" cy="6413635"/>
            </a:xfrm>
          </p:grpSpPr>
          <p:sp>
            <p:nvSpPr>
              <p:cNvPr id="179" name="Ellipse 6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Ellipse 6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 name="Ellipse 6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2" name="Ellipse 6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3" name="Ellipse 7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4" name="Ellipse 7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5" name="Ellipse 7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6" name="Ellipse 7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7" name="Ellipse 74"/>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8" name="Ellipse 7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9" name="Ellipse 7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0" name="Ellipse 7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1" name="Ellipse 7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2" name="Ellipse 7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3" name="Ellipse 8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4" name="Ellipse 8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5" name="Ellipse 8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6" name="Ellipse 8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7" name="Ellipse 8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8" name="Ellipse 8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9" name="Ellipse 8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0" name="Ellipse 8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1" name="Ellipse 8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Ellipse 8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Ellipse 9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Ellipse 9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Ellipse 9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Ellipse 9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7" name="Ellipse 9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8" name="Ellipse 9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9" name="Ellipse 9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Ellipse 9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 name="Ellipse 9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 name="Ellipse 9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 name="Ellipse 10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Ellipse 10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 name="Ellipse 10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 name="Ellipse 10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 name="Ellipse 10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 name="Ellipse 10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 name="Ellipse 10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 name="Ellipse 10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 name="Gruppieren 108"/>
            <p:cNvGrpSpPr>
              <a:grpSpLocks noChangeAspect="1"/>
            </p:cNvGrpSpPr>
            <p:nvPr/>
          </p:nvGrpSpPr>
          <p:grpSpPr>
            <a:xfrm>
              <a:off x="923525" y="525582"/>
              <a:ext cx="81111" cy="5130908"/>
              <a:chOff x="246061" y="548625"/>
              <a:chExt cx="101389" cy="6413635"/>
            </a:xfrm>
          </p:grpSpPr>
          <p:sp>
            <p:nvSpPr>
              <p:cNvPr id="137" name="Ellipse 109"/>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 name="Ellipse 110"/>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 name="Ellipse 111"/>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 name="Ellipse 112"/>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 name="Ellipse 113"/>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 name="Ellipse 114"/>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 name="Ellipse 115"/>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 name="Ellipse 116"/>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 name="Ellipse 117"/>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 name="Ellipse 118"/>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 name="Ellipse 119"/>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Ellipse 120"/>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 name="Ellipse 121"/>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 name="Ellipse 122"/>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 name="Ellipse 123"/>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 name="Ellipse 124"/>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 name="Ellipse 125"/>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 name="Ellipse 126"/>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 name="Ellipse 127"/>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Ellipse 128"/>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 name="Ellipse 129"/>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Ellipse 130"/>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Ellipse 131"/>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Ellipse 132"/>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Ellipse 133"/>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Ellipse 134"/>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Ellipse 135"/>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Ellipse 136"/>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Ellipse 137"/>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Ellipse 138"/>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Ellipse 139"/>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 name="Ellipse 140"/>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 name="Ellipse 141"/>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 name="Ellipse 142"/>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 name="Ellipse 143"/>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 name="Ellipse 144"/>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 name="Ellipse 145"/>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 name="Ellipse 146"/>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 name="Ellipse 147"/>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 name="Ellipse 148"/>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 name="Ellipse 149"/>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 name="Ellipse 150"/>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8" name="Gruppieren 151"/>
            <p:cNvGrpSpPr>
              <a:grpSpLocks noChangeAspect="1"/>
            </p:cNvGrpSpPr>
            <p:nvPr/>
          </p:nvGrpSpPr>
          <p:grpSpPr>
            <a:xfrm>
              <a:off x="1307575" y="525582"/>
              <a:ext cx="81111" cy="5130908"/>
              <a:chOff x="246061" y="548625"/>
              <a:chExt cx="101389" cy="6413635"/>
            </a:xfrm>
          </p:grpSpPr>
          <p:sp>
            <p:nvSpPr>
              <p:cNvPr id="95" name="Ellipse 15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 name="Ellipse 15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 name="Ellipse 15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 name="Ellipse 15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 name="Ellipse 15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 name="Ellipse 15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 name="Ellipse 15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 name="Ellipse 15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 name="Ellipse 160"/>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 name="Ellipse 16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 name="Ellipse 16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Ellipse 16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 name="Ellipse 16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 name="Ellipse 16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 name="Ellipse 16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 name="Ellipse 16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 name="Ellipse 16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Ellipse 16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 name="Ellipse 17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 name="Ellipse 17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Ellipse 17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Ellipse 17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 name="Ellipse 17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 name="Ellipse 17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 name="Ellipse 17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 name="Ellipse 17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Ellipse 17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 name="Ellipse 17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 name="Ellipse 18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 name="Ellipse 18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Ellipse 18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 name="Ellipse 18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 name="Ellipse 18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Ellipse 18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 name="Ellipse 18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0" name="Ellipse 18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 name="Ellipse 18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 name="Ellipse 18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 name="Ellipse 19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 name="Ellipse 19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 name="Ellipse 19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 name="Ellipse 19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9" name="Gruppieren 194"/>
            <p:cNvGrpSpPr>
              <a:grpSpLocks noChangeAspect="1"/>
            </p:cNvGrpSpPr>
            <p:nvPr/>
          </p:nvGrpSpPr>
          <p:grpSpPr>
            <a:xfrm>
              <a:off x="1673498" y="525582"/>
              <a:ext cx="81111" cy="5130908"/>
              <a:chOff x="246061" y="548625"/>
              <a:chExt cx="101389" cy="6413635"/>
            </a:xfrm>
          </p:grpSpPr>
          <p:sp>
            <p:nvSpPr>
              <p:cNvPr id="53" name="Ellipse 195"/>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Ellipse 196"/>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Ellipse 197"/>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Ellipse 198"/>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Ellipse 199"/>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Ellipse 200"/>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Ellipse 201"/>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Ellipse 202"/>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Ellipse 203"/>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Ellipse 204"/>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Ellipse 205"/>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Ellipse 206"/>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Ellipse 207"/>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Ellipse 208"/>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Ellipse 209"/>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Ellipse 210"/>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Ellipse 211"/>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Ellipse 212"/>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Ellipse 213"/>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Ellipse 214"/>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Ellipse 215"/>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 name="Ellipse 216"/>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Ellipse 217"/>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 name="Ellipse 218"/>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Ellipse 219"/>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 name="Ellipse 220"/>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Ellipse 221"/>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 name="Ellipse 222"/>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 name="Ellipse 223"/>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Ellipse 224"/>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Ellipse 225"/>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Ellipse 226"/>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 name="Ellipse 227"/>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 name="Ellipse 228"/>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 name="Ellipse 229"/>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 name="Ellipse 230"/>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 name="Ellipse 231"/>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 name="Ellipse 232"/>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 name="Ellipse 233"/>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 name="Ellipse 234"/>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 name="Ellipse 235"/>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Ellipse 236"/>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 name="Gruppieren 237"/>
            <p:cNvGrpSpPr>
              <a:grpSpLocks noChangeAspect="1"/>
            </p:cNvGrpSpPr>
            <p:nvPr/>
          </p:nvGrpSpPr>
          <p:grpSpPr>
            <a:xfrm>
              <a:off x="2057548" y="525582"/>
              <a:ext cx="81111" cy="5130908"/>
              <a:chOff x="246061" y="548625"/>
              <a:chExt cx="101389" cy="6413635"/>
            </a:xfrm>
          </p:grpSpPr>
          <p:sp>
            <p:nvSpPr>
              <p:cNvPr id="11" name="Ellipse 23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Ellipse 23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Ellipse 24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Ellipse 24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Ellipse 24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Ellipse 24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Ellipse 24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Ellipse 24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Ellipse 246"/>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Ellipse 24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Ellipse 24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Ellipse 24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Ellipse 25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Ellipse 25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Ellipse 25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Ellipse 25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Ellipse 25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Ellipse 25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Ellipse 25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Ellipse 25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Ellipse 25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Ellipse 25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Ellipse 26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Ellipse 26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Ellipse 26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Ellipse 26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Ellipse 26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Ellipse 26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Ellipse 26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Ellipse 26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Ellipse 26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Ellipse 26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Ellipse 27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Ellipse 27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Ellipse 27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Ellipse 27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Ellipse 27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Ellipse 27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Ellipse 27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Ellipse 27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Ellipse 27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Ellipse 27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263" name="Gruppieren 412"/>
          <p:cNvGrpSpPr/>
          <p:nvPr/>
        </p:nvGrpSpPr>
        <p:grpSpPr>
          <a:xfrm>
            <a:off x="577880" y="1086295"/>
            <a:ext cx="2381110" cy="5299890"/>
            <a:chOff x="40210" y="433410"/>
            <a:chExt cx="2381110" cy="5299890"/>
          </a:xfrm>
        </p:grpSpPr>
        <p:sp>
          <p:nvSpPr>
            <p:cNvPr id="264" name="Rechteck 41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5" name="Gruppieren 414"/>
            <p:cNvGrpSpPr>
              <a:grpSpLocks noChangeAspect="1"/>
            </p:cNvGrpSpPr>
            <p:nvPr/>
          </p:nvGrpSpPr>
          <p:grpSpPr>
            <a:xfrm>
              <a:off x="246061" y="525582"/>
              <a:ext cx="81111" cy="5130908"/>
              <a:chOff x="246061" y="548625"/>
              <a:chExt cx="101389" cy="6413635"/>
            </a:xfrm>
          </p:grpSpPr>
          <p:sp>
            <p:nvSpPr>
              <p:cNvPr id="481" name="Ellipse 63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2" name="Ellipse 63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3" name="Ellipse 63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4" name="Ellipse 63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5" name="Ellipse 63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6" name="Ellipse 63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7" name="Ellipse 63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8" name="Ellipse 63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9" name="Ellipse 63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0" name="Ellipse 63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1" name="Ellipse 64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2" name="Ellipse 64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3" name="Ellipse 64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4" name="Ellipse 64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5" name="Ellipse 64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6" name="Ellipse 64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7" name="Ellipse 64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8" name="Ellipse 64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9" name="Ellipse 64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0" name="Ellipse 64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1" name="Ellipse 65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2" name="Ellipse 65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3" name="Ellipse 65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4" name="Ellipse 65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5" name="Ellipse 65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6" name="Ellipse 65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7" name="Ellipse 65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8" name="Ellipse 65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9" name="Ellipse 65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0" name="Ellipse 65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1" name="Ellipse 66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2" name="Ellipse 66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3" name="Ellipse 66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4" name="Ellipse 66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5" name="Ellipse 66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6" name="Ellipse 66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7" name="Ellipse 66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8" name="Ellipse 66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9" name="Ellipse 66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0" name="Ellipse 66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1" name="Ellipse 67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2" name="Ellipse 67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6" name="Gruppieren 415"/>
            <p:cNvGrpSpPr>
              <a:grpSpLocks noChangeAspect="1"/>
            </p:cNvGrpSpPr>
            <p:nvPr/>
          </p:nvGrpSpPr>
          <p:grpSpPr>
            <a:xfrm>
              <a:off x="573579" y="525582"/>
              <a:ext cx="81111" cy="5130908"/>
              <a:chOff x="246061" y="548625"/>
              <a:chExt cx="101389" cy="6413635"/>
            </a:xfrm>
          </p:grpSpPr>
          <p:sp>
            <p:nvSpPr>
              <p:cNvPr id="439" name="Ellipse 58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0" name="Ellipse 58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1" name="Ellipse 59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2" name="Ellipse 59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3" name="Ellipse 59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4" name="Ellipse 59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5" name="Ellipse 59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6" name="Ellipse 59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7" name="Ellipse 59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8" name="Ellipse 59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9" name="Ellipse 59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0" name="Ellipse 59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1" name="Ellipse 60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2" name="Ellipse 60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3" name="Ellipse 60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4" name="Ellipse 60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5" name="Ellipse 60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6" name="Ellipse 60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7" name="Ellipse 60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8" name="Ellipse 60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9" name="Ellipse 60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0" name="Ellipse 60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1" name="Ellipse 61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2" name="Ellipse 61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3" name="Ellipse 61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4" name="Ellipse 61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5" name="Ellipse 61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6" name="Ellipse 61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7" name="Ellipse 61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8" name="Ellipse 61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9" name="Ellipse 61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0" name="Ellipse 61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1" name="Ellipse 62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2" name="Ellipse 62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3" name="Ellipse 62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Ellipse 62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Ellipse 62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6" name="Ellipse 62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7" name="Ellipse 62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8" name="Ellipse 62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9" name="Ellipse 62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0" name="Ellipse 62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7" name="Gruppieren 416"/>
            <p:cNvGrpSpPr>
              <a:grpSpLocks noChangeAspect="1"/>
            </p:cNvGrpSpPr>
            <p:nvPr/>
          </p:nvGrpSpPr>
          <p:grpSpPr>
            <a:xfrm>
              <a:off x="923525" y="525582"/>
              <a:ext cx="81111" cy="5130908"/>
              <a:chOff x="246061" y="548625"/>
              <a:chExt cx="101389" cy="6413635"/>
            </a:xfrm>
          </p:grpSpPr>
          <p:sp>
            <p:nvSpPr>
              <p:cNvPr id="397" name="Ellipse 54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8" name="Ellipse 54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9" name="Ellipse 54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0" name="Ellipse 54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1" name="Ellipse 55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2" name="Ellipse 55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3" name="Ellipse 55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4" name="Ellipse 55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5" name="Ellipse 55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6" name="Ellipse 55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7" name="Ellipse 55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8" name="Ellipse 55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9" name="Ellipse 55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0" name="Ellipse 55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1" name="Ellipse 56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2" name="Ellipse 56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3" name="Ellipse 56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4" name="Ellipse 56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5" name="Ellipse 56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6" name="Ellipse 56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7" name="Ellipse 56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8" name="Ellipse 56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9" name="Ellipse 56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0" name="Ellipse 56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1" name="Ellipse 57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2" name="Ellipse 57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3" name="Ellipse 57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4" name="Ellipse 57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5" name="Ellipse 57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6" name="Ellipse 57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7" name="Ellipse 57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8" name="Ellipse 57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9" name="Ellipse 57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0" name="Ellipse 57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1" name="Ellipse 58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2" name="Ellipse 58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3" name="Ellipse 58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4" name="Ellipse 58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5" name="Ellipse 58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6" name="Ellipse 58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7" name="Ellipse 58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8" name="Ellipse 58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8" name="Gruppieren 417"/>
            <p:cNvGrpSpPr>
              <a:grpSpLocks noChangeAspect="1"/>
            </p:cNvGrpSpPr>
            <p:nvPr/>
          </p:nvGrpSpPr>
          <p:grpSpPr>
            <a:xfrm>
              <a:off x="1307575" y="525582"/>
              <a:ext cx="81111" cy="5130908"/>
              <a:chOff x="246061" y="548625"/>
              <a:chExt cx="101389" cy="6413635"/>
            </a:xfrm>
          </p:grpSpPr>
          <p:sp>
            <p:nvSpPr>
              <p:cNvPr id="355" name="Ellipse 50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6" name="Ellipse 50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Ellipse 50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8" name="Ellipse 50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Ellipse 50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0" name="Ellipse 50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1" name="Ellipse 51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2" name="Ellipse 51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3" name="Ellipse 51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4" name="Ellipse 51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5" name="Ellipse 51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6" name="Ellipse 51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Ellipse 51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Ellipse 51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9" name="Ellipse 51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Ellipse 51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1" name="Ellipse 52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2" name="Ellipse 52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3" name="Ellipse 52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4" name="Ellipse 52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5" name="Ellipse 52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6" name="Ellipse 52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7" name="Ellipse 52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8" name="Ellipse 52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9" name="Ellipse 52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0" name="Ellipse 52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1" name="Ellipse 53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2" name="Ellipse 53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3" name="Ellipse 53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4" name="Ellipse 53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5" name="Ellipse 53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6" name="Ellipse 53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7" name="Ellipse 53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8" name="Ellipse 53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9" name="Ellipse 53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0" name="Ellipse 53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1" name="Ellipse 54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Ellipse 54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3" name="Ellipse 54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4" name="Ellipse 54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5" name="Ellipse 54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6" name="Ellipse 54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9" name="Gruppieren 418"/>
            <p:cNvGrpSpPr>
              <a:grpSpLocks noChangeAspect="1"/>
            </p:cNvGrpSpPr>
            <p:nvPr/>
          </p:nvGrpSpPr>
          <p:grpSpPr>
            <a:xfrm>
              <a:off x="1673498" y="525582"/>
              <a:ext cx="81111" cy="5130908"/>
              <a:chOff x="246061" y="548625"/>
              <a:chExt cx="101389" cy="6413635"/>
            </a:xfrm>
          </p:grpSpPr>
          <p:sp>
            <p:nvSpPr>
              <p:cNvPr id="313" name="Ellipse 46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4" name="Ellipse 46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 name="Ellipse 46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 name="Ellipse 46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 name="Ellipse 46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 name="Ellipse 46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 name="Ellipse 46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 name="Ellipse 46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 name="Ellipse 47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 name="Ellipse 47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 name="Ellipse 47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 name="Ellipse 47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 name="Ellipse 47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 name="Ellipse 47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 name="Ellipse 47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 name="Ellipse 47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 name="Ellipse 47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 name="Ellipse 47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 name="Ellipse 48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 name="Ellipse 48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 name="Ellipse 48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 name="Ellipse 48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 name="Ellipse 48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 name="Ellipse 48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 name="Ellipse 48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 name="Ellipse 48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 name="Ellipse 48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0" name="Ellipse 48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1" name="Ellipse 49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2" name="Ellipse 49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3" name="Ellipse 49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4" name="Ellipse 49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5" name="Ellipse 49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6" name="Ellipse 49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7" name="Ellipse 49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Ellipse 49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9" name="Ellipse 49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Ellipse 49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1" name="Ellipse 50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2" name="Ellipse 50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3" name="Ellipse 50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Ellipse 50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70" name="Gruppieren 419"/>
            <p:cNvGrpSpPr>
              <a:grpSpLocks noChangeAspect="1"/>
            </p:cNvGrpSpPr>
            <p:nvPr/>
          </p:nvGrpSpPr>
          <p:grpSpPr>
            <a:xfrm>
              <a:off x="2057548" y="525582"/>
              <a:ext cx="81111" cy="5130908"/>
              <a:chOff x="246061" y="548625"/>
              <a:chExt cx="101389" cy="6413635"/>
            </a:xfrm>
          </p:grpSpPr>
          <p:sp>
            <p:nvSpPr>
              <p:cNvPr id="271" name="Ellipse 42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 name="Ellipse 42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 name="Ellipse 42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 name="Ellipse 42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 name="Ellipse 42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 name="Ellipse 42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 name="Ellipse 42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 name="Ellipse 42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 name="Ellipse 42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 name="Ellipse 42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 name="Ellipse 43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 name="Ellipse 43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 name="Ellipse 43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 name="Ellipse 43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 name="Ellipse 43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 name="Ellipse 43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7" name="Ellipse 43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 name="Ellipse 43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 name="Ellipse 43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 name="Ellipse 43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 name="Ellipse 44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 name="Ellipse 44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 name="Ellipse 44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 name="Ellipse 44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 name="Ellipse 44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 name="Ellipse 44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 name="Ellipse 44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 name="Ellipse 44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 name="Ellipse 44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 name="Ellipse 44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 name="Ellipse 45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 name="Ellipse 45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 name="Ellipse 45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 name="Ellipse 45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 name="Ellipse 45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 name="Ellipse 45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 name="Ellipse 45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 name="Ellipse 45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 name="Ellipse 45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 name="Ellipse 45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 name="Ellipse 46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 name="Ellipse 46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523" name="Gruppieren 672"/>
          <p:cNvGrpSpPr/>
          <p:nvPr/>
        </p:nvGrpSpPr>
        <p:grpSpPr>
          <a:xfrm>
            <a:off x="1038740" y="740650"/>
            <a:ext cx="2381110" cy="5299890"/>
            <a:chOff x="40210" y="433410"/>
            <a:chExt cx="2381110" cy="5299890"/>
          </a:xfrm>
        </p:grpSpPr>
        <p:sp>
          <p:nvSpPr>
            <p:cNvPr id="524" name="Rechteck 67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25" name="Gruppieren 674"/>
            <p:cNvGrpSpPr>
              <a:grpSpLocks noChangeAspect="1"/>
            </p:cNvGrpSpPr>
            <p:nvPr/>
          </p:nvGrpSpPr>
          <p:grpSpPr>
            <a:xfrm>
              <a:off x="246061" y="525582"/>
              <a:ext cx="81111" cy="5130908"/>
              <a:chOff x="246061" y="548625"/>
              <a:chExt cx="101389" cy="6413635"/>
            </a:xfrm>
          </p:grpSpPr>
          <p:sp>
            <p:nvSpPr>
              <p:cNvPr id="741" name="Ellipse 89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2" name="Ellipse 89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3" name="Ellipse 89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4" name="Ellipse 89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5" name="Ellipse 89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6" name="Ellipse 89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7" name="Ellipse 89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8" name="Ellipse 89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9" name="Ellipse 89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0" name="Ellipse 89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1" name="Ellipse 90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2" name="Ellipse 90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3" name="Ellipse 90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4" name="Ellipse 90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5" name="Ellipse 90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6" name="Ellipse 90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7" name="Ellipse 90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8" name="Ellipse 90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9" name="Ellipse 90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0" name="Ellipse 90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1" name="Ellipse 91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2" name="Ellipse 91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3" name="Ellipse 91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4" name="Ellipse 91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5" name="Ellipse 91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6" name="Ellipse 91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7" name="Ellipse 91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8" name="Ellipse 91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9" name="Ellipse 91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0" name="Ellipse 91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1" name="Ellipse 92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2" name="Ellipse 92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3" name="Ellipse 92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4" name="Ellipse 92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5" name="Ellipse 92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6" name="Ellipse 92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7" name="Ellipse 92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8" name="Ellipse 92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9" name="Ellipse 92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0" name="Ellipse 92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1" name="Ellipse 93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2" name="Ellipse 93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6" name="Gruppieren 675"/>
            <p:cNvGrpSpPr>
              <a:grpSpLocks noChangeAspect="1"/>
            </p:cNvGrpSpPr>
            <p:nvPr/>
          </p:nvGrpSpPr>
          <p:grpSpPr>
            <a:xfrm>
              <a:off x="573579" y="525582"/>
              <a:ext cx="81111" cy="5130908"/>
              <a:chOff x="246061" y="548625"/>
              <a:chExt cx="101389" cy="6413635"/>
            </a:xfrm>
          </p:grpSpPr>
          <p:sp>
            <p:nvSpPr>
              <p:cNvPr id="699" name="Ellipse 84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0" name="Ellipse 84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1" name="Ellipse 85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2" name="Ellipse 85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3" name="Ellipse 85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4" name="Ellipse 85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5" name="Ellipse 85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6" name="Ellipse 85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7" name="Ellipse 85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8" name="Ellipse 85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9" name="Ellipse 85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0" name="Ellipse 85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1" name="Ellipse 86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2" name="Ellipse 86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3" name="Ellipse 86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4" name="Ellipse 86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5" name="Ellipse 86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6" name="Ellipse 86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7" name="Ellipse 86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8" name="Ellipse 86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9" name="Ellipse 86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0" name="Ellipse 86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1" name="Ellipse 87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2" name="Ellipse 87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3" name="Ellipse 87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4" name="Ellipse 87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5" name="Ellipse 87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6" name="Ellipse 87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7" name="Ellipse 87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8" name="Ellipse 87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9" name="Ellipse 87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0" name="Ellipse 87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1" name="Ellipse 88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2" name="Ellipse 88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3" name="Ellipse 88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4" name="Ellipse 88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5" name="Ellipse 88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6" name="Ellipse 88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7" name="Ellipse 88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8" name="Ellipse 88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9" name="Ellipse 88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0" name="Ellipse 88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7" name="Gruppieren 676"/>
            <p:cNvGrpSpPr>
              <a:grpSpLocks noChangeAspect="1"/>
            </p:cNvGrpSpPr>
            <p:nvPr/>
          </p:nvGrpSpPr>
          <p:grpSpPr>
            <a:xfrm>
              <a:off x="923525" y="525582"/>
              <a:ext cx="81111" cy="5130908"/>
              <a:chOff x="246061" y="548625"/>
              <a:chExt cx="101389" cy="6413635"/>
            </a:xfrm>
          </p:grpSpPr>
          <p:sp>
            <p:nvSpPr>
              <p:cNvPr id="657" name="Ellipse 80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8" name="Ellipse 80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9" name="Ellipse 80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0" name="Ellipse 80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1" name="Ellipse 81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2" name="Ellipse 81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3" name="Ellipse 81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4" name="Ellipse 81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5" name="Ellipse 81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6" name="Ellipse 81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7" name="Ellipse 81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8" name="Ellipse 81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9" name="Ellipse 81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0" name="Ellipse 81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1" name="Ellipse 82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2" name="Ellipse 82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3" name="Ellipse 82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4" name="Ellipse 82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5" name="Ellipse 82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6" name="Ellipse 82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7" name="Ellipse 82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8" name="Ellipse 82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9" name="Ellipse 82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0" name="Ellipse 82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1" name="Ellipse 83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2" name="Ellipse 83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3" name="Ellipse 83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4" name="Ellipse 83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5" name="Ellipse 83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6" name="Ellipse 83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7" name="Ellipse 83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8" name="Ellipse 83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9" name="Ellipse 83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0" name="Ellipse 83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1" name="Ellipse 84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2" name="Ellipse 84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3" name="Ellipse 84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4" name="Ellipse 84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5" name="Ellipse 84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6" name="Ellipse 84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7" name="Ellipse 84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8" name="Ellipse 84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8" name="Gruppieren 677"/>
            <p:cNvGrpSpPr>
              <a:grpSpLocks noChangeAspect="1"/>
            </p:cNvGrpSpPr>
            <p:nvPr/>
          </p:nvGrpSpPr>
          <p:grpSpPr>
            <a:xfrm>
              <a:off x="1307575" y="525582"/>
              <a:ext cx="81111" cy="5130908"/>
              <a:chOff x="246061" y="548625"/>
              <a:chExt cx="101389" cy="6413635"/>
            </a:xfrm>
          </p:grpSpPr>
          <p:sp>
            <p:nvSpPr>
              <p:cNvPr id="615" name="Ellipse 76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6" name="Ellipse 76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7" name="Ellipse 76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8" name="Ellipse 76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9" name="Ellipse 76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0" name="Ellipse 76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1" name="Ellipse 77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2" name="Ellipse 77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3" name="Ellipse 77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4" name="Ellipse 77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5" name="Ellipse 77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6" name="Ellipse 77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7" name="Ellipse 77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8" name="Ellipse 77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9" name="Ellipse 77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0" name="Ellipse 77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1" name="Ellipse 78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2" name="Ellipse 78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3" name="Ellipse 78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4" name="Ellipse 78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5" name="Ellipse 78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6" name="Ellipse 78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7" name="Ellipse 78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8" name="Ellipse 78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9" name="Ellipse 78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0" name="Ellipse 78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1" name="Ellipse 79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2" name="Ellipse 79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3" name="Ellipse 79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4" name="Ellipse 79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5" name="Ellipse 79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6" name="Ellipse 79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7" name="Ellipse 79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8" name="Ellipse 79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9" name="Ellipse 79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0" name="Ellipse 79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1" name="Ellipse 80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2" name="Ellipse 80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3" name="Ellipse 80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4" name="Ellipse 80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5" name="Ellipse 80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6" name="Ellipse 80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9" name="Gruppieren 678"/>
            <p:cNvGrpSpPr>
              <a:grpSpLocks noChangeAspect="1"/>
            </p:cNvGrpSpPr>
            <p:nvPr/>
          </p:nvGrpSpPr>
          <p:grpSpPr>
            <a:xfrm>
              <a:off x="1673498" y="525582"/>
              <a:ext cx="81111" cy="5130908"/>
              <a:chOff x="246061" y="548625"/>
              <a:chExt cx="101389" cy="6413635"/>
            </a:xfrm>
          </p:grpSpPr>
          <p:sp>
            <p:nvSpPr>
              <p:cNvPr id="573" name="Ellipse 72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4" name="Ellipse 72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5" name="Ellipse 72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6" name="Ellipse 72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7" name="Ellipse 72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8" name="Ellipse 72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9" name="Ellipse 72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0" name="Ellipse 72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1" name="Ellipse 73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2" name="Ellipse 73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3" name="Ellipse 73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4" name="Ellipse 73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5" name="Ellipse 73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6" name="Ellipse 73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7" name="Ellipse 73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8" name="Ellipse 73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9" name="Ellipse 73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0" name="Ellipse 73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1" name="Ellipse 74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2" name="Ellipse 74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3" name="Ellipse 74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4" name="Ellipse 74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5" name="Ellipse 74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6" name="Ellipse 74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7" name="Ellipse 74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8" name="Ellipse 74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9" name="Ellipse 74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0" name="Ellipse 74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1" name="Ellipse 75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2" name="Ellipse 75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3" name="Ellipse 75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4" name="Ellipse 75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5" name="Ellipse 75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6" name="Ellipse 75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7" name="Ellipse 75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8" name="Ellipse 75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9" name="Ellipse 75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0" name="Ellipse 75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1" name="Ellipse 76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2" name="Ellipse 76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3" name="Ellipse 76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4" name="Ellipse 76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30" name="Gruppieren 679"/>
            <p:cNvGrpSpPr>
              <a:grpSpLocks noChangeAspect="1"/>
            </p:cNvGrpSpPr>
            <p:nvPr/>
          </p:nvGrpSpPr>
          <p:grpSpPr>
            <a:xfrm>
              <a:off x="2057548" y="525582"/>
              <a:ext cx="81111" cy="5130908"/>
              <a:chOff x="246061" y="548625"/>
              <a:chExt cx="101389" cy="6413635"/>
            </a:xfrm>
          </p:grpSpPr>
          <p:sp>
            <p:nvSpPr>
              <p:cNvPr id="531" name="Ellipse 68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2" name="Ellipse 68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3" name="Ellipse 68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4" name="Ellipse 68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5" name="Ellipse 68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6" name="Ellipse 68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7" name="Ellipse 68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8" name="Ellipse 68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9" name="Ellipse 68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0" name="Ellipse 68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1" name="Ellipse 69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2" name="Ellipse 69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3" name="Ellipse 69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4" name="Ellipse 69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5" name="Ellipse 69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6" name="Ellipse 69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7" name="Ellipse 69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8" name="Ellipse 69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9" name="Ellipse 69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0" name="Ellipse 69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1" name="Ellipse 70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2" name="Ellipse 70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3" name="Ellipse 70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4" name="Ellipse 70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5" name="Ellipse 70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6" name="Ellipse 70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7" name="Ellipse 70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8" name="Ellipse 70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9" name="Ellipse 70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0" name="Ellipse 70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1" name="Ellipse 71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2" name="Ellipse 71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3" name="Ellipse 71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4" name="Ellipse 71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5" name="Ellipse 71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6" name="Ellipse 71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7" name="Ellipse 71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8" name="Ellipse 71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9" name="Ellipse 71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0" name="Ellipse 71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1" name="Ellipse 72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2" name="Ellipse 72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783" name="Gruppieren 932"/>
          <p:cNvGrpSpPr/>
          <p:nvPr/>
        </p:nvGrpSpPr>
        <p:grpSpPr>
          <a:xfrm>
            <a:off x="1461195" y="395005"/>
            <a:ext cx="2381110" cy="5299890"/>
            <a:chOff x="40210" y="433410"/>
            <a:chExt cx="2381110" cy="5299890"/>
          </a:xfrm>
        </p:grpSpPr>
        <p:sp>
          <p:nvSpPr>
            <p:cNvPr id="784" name="Rechteck 93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85" name="Gruppieren 934"/>
            <p:cNvGrpSpPr>
              <a:grpSpLocks noChangeAspect="1"/>
            </p:cNvGrpSpPr>
            <p:nvPr/>
          </p:nvGrpSpPr>
          <p:grpSpPr>
            <a:xfrm>
              <a:off x="246061" y="525582"/>
              <a:ext cx="81111" cy="5130908"/>
              <a:chOff x="246061" y="548625"/>
              <a:chExt cx="101389" cy="6413635"/>
            </a:xfrm>
          </p:grpSpPr>
          <p:sp>
            <p:nvSpPr>
              <p:cNvPr id="1001" name="Ellipse 115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2" name="Ellipse 115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3" name="Ellipse 115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4" name="Ellipse 115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5" name="Ellipse 115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6" name="Ellipse 115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7" name="Ellipse 115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8" name="Ellipse 115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9" name="Ellipse 115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0" name="Ellipse 115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1" name="Ellipse 116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2" name="Ellipse 116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3" name="Ellipse 116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4" name="Ellipse 116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5" name="Ellipse 116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6" name="Ellipse 116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7" name="Ellipse 116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8" name="Ellipse 116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9" name="Ellipse 116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0" name="Ellipse 116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1" name="Ellipse 117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2" name="Ellipse 117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3" name="Ellipse 117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4" name="Ellipse 117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5" name="Ellipse 117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6" name="Ellipse 117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7" name="Ellipse 117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8" name="Ellipse 117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9" name="Ellipse 117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0" name="Ellipse 117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1" name="Ellipse 118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2" name="Ellipse 118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3" name="Ellipse 118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4" name="Ellipse 118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5" name="Ellipse 118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6" name="Ellipse 118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7" name="Ellipse 118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8" name="Ellipse 118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9" name="Ellipse 118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0" name="Ellipse 118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1" name="Ellipse 119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2" name="Ellipse 119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6" name="Gruppieren 935"/>
            <p:cNvGrpSpPr>
              <a:grpSpLocks noChangeAspect="1"/>
            </p:cNvGrpSpPr>
            <p:nvPr/>
          </p:nvGrpSpPr>
          <p:grpSpPr>
            <a:xfrm>
              <a:off x="573579" y="525582"/>
              <a:ext cx="81111" cy="5130908"/>
              <a:chOff x="246061" y="548625"/>
              <a:chExt cx="101389" cy="6413635"/>
            </a:xfrm>
          </p:grpSpPr>
          <p:sp>
            <p:nvSpPr>
              <p:cNvPr id="959" name="Ellipse 110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0" name="Ellipse 110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1" name="Ellipse 111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2" name="Ellipse 111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3" name="Ellipse 111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4" name="Ellipse 111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5" name="Ellipse 111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6" name="Ellipse 111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7" name="Ellipse 111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8" name="Ellipse 111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9" name="Ellipse 111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0" name="Ellipse 111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1" name="Ellipse 112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2" name="Ellipse 112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3" name="Ellipse 112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4" name="Ellipse 112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5" name="Ellipse 112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6" name="Ellipse 112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7" name="Ellipse 112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8" name="Ellipse 112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9" name="Ellipse 112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0" name="Ellipse 112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1" name="Ellipse 113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2" name="Ellipse 113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3" name="Ellipse 113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4" name="Ellipse 113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5" name="Ellipse 113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6" name="Ellipse 113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7" name="Ellipse 113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8" name="Ellipse 113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9" name="Ellipse 113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0" name="Ellipse 113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1" name="Ellipse 114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2" name="Ellipse 114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3" name="Ellipse 114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4" name="Ellipse 114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5" name="Ellipse 114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6" name="Ellipse 114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7" name="Ellipse 114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8" name="Ellipse 114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9" name="Ellipse 114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0" name="Ellipse 114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7" name="Gruppieren 936"/>
            <p:cNvGrpSpPr>
              <a:grpSpLocks noChangeAspect="1"/>
            </p:cNvGrpSpPr>
            <p:nvPr/>
          </p:nvGrpSpPr>
          <p:grpSpPr>
            <a:xfrm>
              <a:off x="923525" y="525582"/>
              <a:ext cx="81111" cy="5130908"/>
              <a:chOff x="246061" y="548625"/>
              <a:chExt cx="101389" cy="6413635"/>
            </a:xfrm>
          </p:grpSpPr>
          <p:sp>
            <p:nvSpPr>
              <p:cNvPr id="917" name="Ellipse 106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8" name="Ellipse 106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9" name="Ellipse 106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0" name="Ellipse 106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1" name="Ellipse 107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2" name="Ellipse 107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3" name="Ellipse 107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4" name="Ellipse 107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5" name="Ellipse 107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6" name="Ellipse 107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7" name="Ellipse 107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8" name="Ellipse 107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9" name="Ellipse 107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0" name="Ellipse 107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1" name="Ellipse 108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2" name="Ellipse 108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3" name="Ellipse 108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4" name="Ellipse 108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5" name="Ellipse 108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6" name="Ellipse 108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7" name="Ellipse 108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8" name="Ellipse 108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9" name="Ellipse 108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0" name="Ellipse 108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1" name="Ellipse 109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2" name="Ellipse 109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3" name="Ellipse 109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4" name="Ellipse 109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5" name="Ellipse 109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6" name="Ellipse 109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7" name="Ellipse 109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8" name="Ellipse 109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9" name="Ellipse 109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0" name="Ellipse 109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1" name="Ellipse 110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2" name="Ellipse 110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3" name="Ellipse 110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4" name="Ellipse 110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5" name="Ellipse 110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6" name="Ellipse 110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7" name="Ellipse 110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8" name="Ellipse 110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8" name="Gruppieren 937"/>
            <p:cNvGrpSpPr>
              <a:grpSpLocks noChangeAspect="1"/>
            </p:cNvGrpSpPr>
            <p:nvPr/>
          </p:nvGrpSpPr>
          <p:grpSpPr>
            <a:xfrm>
              <a:off x="1307575" y="525582"/>
              <a:ext cx="81111" cy="5130908"/>
              <a:chOff x="246061" y="548625"/>
              <a:chExt cx="101389" cy="6413635"/>
            </a:xfrm>
          </p:grpSpPr>
          <p:sp>
            <p:nvSpPr>
              <p:cNvPr id="875" name="Ellipse 102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6" name="Ellipse 102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7" name="Ellipse 102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8" name="Ellipse 102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9" name="Ellipse 102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0" name="Ellipse 102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1" name="Ellipse 103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2" name="Ellipse 103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3" name="Ellipse 103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4" name="Ellipse 103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5" name="Ellipse 103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6" name="Ellipse 103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7" name="Ellipse 103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8" name="Ellipse 103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9" name="Ellipse 103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0" name="Ellipse 103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1" name="Ellipse 104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2" name="Ellipse 104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3" name="Ellipse 104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4" name="Ellipse 104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5" name="Ellipse 104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6" name="Ellipse 104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7" name="Ellipse 104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8" name="Ellipse 104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9" name="Ellipse 104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0" name="Ellipse 104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1" name="Ellipse 105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2" name="Ellipse 105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3" name="Ellipse 105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4" name="Ellipse 105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5" name="Ellipse 105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6" name="Ellipse 105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7" name="Ellipse 105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8" name="Ellipse 105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9" name="Ellipse 105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0" name="Ellipse 105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1" name="Ellipse 106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2" name="Ellipse 106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3" name="Ellipse 106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4" name="Ellipse 106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5" name="Ellipse 106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6" name="Ellipse 106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9" name="Gruppieren 938"/>
            <p:cNvGrpSpPr>
              <a:grpSpLocks noChangeAspect="1"/>
            </p:cNvGrpSpPr>
            <p:nvPr/>
          </p:nvGrpSpPr>
          <p:grpSpPr>
            <a:xfrm>
              <a:off x="1673498" y="525582"/>
              <a:ext cx="81111" cy="5130908"/>
              <a:chOff x="246061" y="548625"/>
              <a:chExt cx="101389" cy="6413635"/>
            </a:xfrm>
          </p:grpSpPr>
          <p:sp>
            <p:nvSpPr>
              <p:cNvPr id="833" name="Ellipse 98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4" name="Ellipse 98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5" name="Ellipse 98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6" name="Ellipse 98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7" name="Ellipse 98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8" name="Ellipse 98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9" name="Ellipse 98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0" name="Ellipse 98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1" name="Ellipse 99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2" name="Ellipse 99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3" name="Ellipse 99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4" name="Ellipse 99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5" name="Ellipse 99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6" name="Ellipse 99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7" name="Ellipse 99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8" name="Ellipse 99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9" name="Ellipse 99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0" name="Ellipse 99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1" name="Ellipse 100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2" name="Ellipse 100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3" name="Ellipse 100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4" name="Ellipse 100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5" name="Ellipse 100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6" name="Ellipse 100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7" name="Ellipse 100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8" name="Ellipse 100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9" name="Ellipse 100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0" name="Ellipse 100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1" name="Ellipse 101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2" name="Ellipse 101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3" name="Ellipse 101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4" name="Ellipse 101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5" name="Ellipse 101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6" name="Ellipse 101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7" name="Ellipse 101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8" name="Ellipse 101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9" name="Ellipse 101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0" name="Ellipse 101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1" name="Ellipse 102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2" name="Ellipse 102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3" name="Ellipse 102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4" name="Ellipse 102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90" name="Gruppieren 939"/>
            <p:cNvGrpSpPr>
              <a:grpSpLocks noChangeAspect="1"/>
            </p:cNvGrpSpPr>
            <p:nvPr/>
          </p:nvGrpSpPr>
          <p:grpSpPr>
            <a:xfrm>
              <a:off x="2057548" y="525582"/>
              <a:ext cx="81111" cy="5130908"/>
              <a:chOff x="246061" y="548625"/>
              <a:chExt cx="101389" cy="6413635"/>
            </a:xfrm>
          </p:grpSpPr>
          <p:sp>
            <p:nvSpPr>
              <p:cNvPr id="791" name="Ellipse 94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2" name="Ellipse 94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3" name="Ellipse 94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4" name="Ellipse 94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5" name="Ellipse 94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6" name="Ellipse 94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7" name="Ellipse 94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8" name="Ellipse 94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9" name="Ellipse 94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0" name="Ellipse 94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1" name="Ellipse 950"/>
              <p:cNvSpPr>
                <a:spLocks noChangeAspect="1"/>
              </p:cNvSpPr>
              <p:nvPr/>
            </p:nvSpPr>
            <p:spPr>
              <a:xfrm>
                <a:off x="246061" y="2084825"/>
                <a:ext cx="101389" cy="101389"/>
              </a:xfrm>
              <a:prstGeom prst="ellipse">
                <a:avLst/>
              </a:prstGeom>
              <a:solidFill>
                <a:srgbClr val="00B050"/>
              </a:solidFill>
              <a:ln w="38100">
                <a:solidFill>
                  <a:srgbClr val="C000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2" name="Ellipse 95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3" name="Ellipse 95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4" name="Ellipse 95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5" name="Ellipse 95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6" name="Ellipse 95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7" name="Ellipse 95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8" name="Ellipse 95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9" name="Ellipse 95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0" name="Ellipse 95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1" name="Ellipse 96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2" name="Ellipse 96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3" name="Ellipse 96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4" name="Ellipse 96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5" name="Ellipse 96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6" name="Ellipse 96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7" name="Ellipse 96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8" name="Ellipse 96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9" name="Ellipse 96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0" name="Ellipse 96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1" name="Ellipse 97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2" name="Ellipse 97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3" name="Ellipse 97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4" name="Ellipse 97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5" name="Ellipse 97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6" name="Ellipse 97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7" name="Ellipse 97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8" name="Ellipse 97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9" name="Ellipse 97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0" name="Ellipse 97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1" name="Ellipse 98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2" name="Ellipse 98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1043" name="Textfeld 1192"/>
          <p:cNvSpPr txBox="1"/>
          <p:nvPr/>
        </p:nvSpPr>
        <p:spPr>
          <a:xfrm>
            <a:off x="72000" y="39600"/>
            <a:ext cx="2811331" cy="118917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lnSpc>
                <a:spcPct val="132000"/>
              </a:lnSpc>
            </a:pPr>
            <a:r>
              <a:rPr lang="en-GB" dirty="0">
                <a:latin typeface="Arial" panose="020B0604020202020204" pitchFamily="34" charset="0"/>
                <a:cs typeface="Arial" panose="020B0604020202020204" pitchFamily="34" charset="0"/>
              </a:rPr>
              <a:t>Number of locations L=1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Number of years Y=1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Number of replicates R=4</a:t>
            </a:r>
          </a:p>
        </p:txBody>
      </p:sp>
      <p:sp>
        <p:nvSpPr>
          <p:cNvPr id="1053" name="Textfeld 1419"/>
          <p:cNvSpPr txBox="1"/>
          <p:nvPr/>
        </p:nvSpPr>
        <p:spPr>
          <a:xfrm>
            <a:off x="4264760" y="1681910"/>
            <a:ext cx="3666287" cy="923330"/>
          </a:xfrm>
          <a:prstGeom prst="rect">
            <a:avLst/>
          </a:prstGeom>
          <a:solidFill>
            <a:schemeClr val="bg1"/>
          </a:solidFill>
          <a:ln>
            <a:noFill/>
          </a:ln>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One of the many plants in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a:t>
            </a:r>
            <a:r>
              <a:rPr lang="en-GB" dirty="0">
                <a:latin typeface="Arial" panose="020B0604020202020204" pitchFamily="34" charset="0"/>
                <a:cs typeface="Arial" panose="020B0604020202020204" pitchFamily="34" charset="0"/>
              </a:rPr>
              <a:t> plot (and hence in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a:t>
            </a:r>
            <a:r>
              <a:rPr lang="en-GB" dirty="0">
                <a:latin typeface="Arial" panose="020B0604020202020204" pitchFamily="34" charset="0"/>
                <a:cs typeface="Arial" panose="020B0604020202020204" pitchFamily="34" charset="0"/>
              </a:rPr>
              <a:t> replicate of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a:t>
            </a:r>
            <a:r>
              <a:rPr lang="en-GB" b="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candidate).</a:t>
            </a:r>
          </a:p>
        </p:txBody>
      </p:sp>
      <p:cxnSp>
        <p:nvCxnSpPr>
          <p:cNvPr id="1054" name="Gerade Verbindung mit Pfeil 8"/>
          <p:cNvCxnSpPr>
            <a:cxnSpLocks/>
            <a:stCxn id="1044" idx="3"/>
            <a:endCxn id="1064" idx="1"/>
          </p:cNvCxnSpPr>
          <p:nvPr/>
        </p:nvCxnSpPr>
        <p:spPr>
          <a:xfrm flipV="1">
            <a:off x="3937103" y="3262829"/>
            <a:ext cx="327657" cy="257647"/>
          </a:xfrm>
          <a:prstGeom prst="straightConnector1">
            <a:avLst/>
          </a:prstGeom>
          <a:ln w="19050">
            <a:solidFill>
              <a:srgbClr val="FF0000"/>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57" name="TextBox 1056"/>
          <p:cNvSpPr txBox="1"/>
          <p:nvPr/>
        </p:nvSpPr>
        <p:spPr>
          <a:xfrm>
            <a:off x="462665" y="4035799"/>
            <a:ext cx="2112275" cy="104644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6200" dirty="0">
                <a:solidFill>
                  <a:srgbClr val="C00000"/>
                </a:solidFill>
              </a:rPr>
              <a:t>2026</a:t>
            </a:r>
          </a:p>
        </p:txBody>
      </p:sp>
      <p:sp>
        <p:nvSpPr>
          <p:cNvPr id="1059" name="TextBox 1058"/>
          <p:cNvSpPr txBox="1"/>
          <p:nvPr/>
        </p:nvSpPr>
        <p:spPr>
          <a:xfrm>
            <a:off x="2958990" y="36000"/>
            <a:ext cx="9162227"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Test of candidates (</a:t>
            </a:r>
            <a:r>
              <a:rPr lang="en-GB" sz="2400" dirty="0">
                <a:solidFill>
                  <a:srgbClr val="006600"/>
                </a:solidFill>
                <a:latin typeface="Arial" panose="020B0604020202020204" pitchFamily="34" charset="0"/>
                <a:cs typeface="Arial" panose="020B0604020202020204" pitchFamily="34" charset="0"/>
              </a:rPr>
              <a:t>one</a:t>
            </a:r>
            <a:r>
              <a:rPr lang="en-GB" sz="2400" dirty="0">
                <a:latin typeface="Arial" panose="020B0604020202020204" pitchFamily="34" charset="0"/>
                <a:cs typeface="Arial" panose="020B0604020202020204" pitchFamily="34" charset="0"/>
              </a:rPr>
              <a:t> candidate’s field plots drawn) in four plots at one site in one year.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What is the </a:t>
            </a:r>
            <a:r>
              <a:rPr lang="en-GB" sz="2400" dirty="0">
                <a:solidFill>
                  <a:srgbClr val="0000FF"/>
                </a:solidFill>
                <a:latin typeface="Arial" panose="020B0604020202020204" pitchFamily="34" charset="0"/>
                <a:cs typeface="Arial" panose="020B0604020202020204" pitchFamily="34" charset="0"/>
              </a:rPr>
              <a:t>Reproducibility</a:t>
            </a:r>
            <a:r>
              <a:rPr lang="en-GB" sz="2400" dirty="0">
                <a:latin typeface="Arial" panose="020B0604020202020204" pitchFamily="34" charset="0"/>
                <a:cs typeface="Arial" panose="020B0604020202020204" pitchFamily="34" charset="0"/>
              </a:rPr>
              <a:t> of the data generated here in this way? What is meant by </a:t>
            </a:r>
            <a:r>
              <a:rPr lang="en-GB" sz="2400" dirty="0">
                <a:solidFill>
                  <a:srgbClr val="0000FF"/>
                </a:solidFill>
                <a:latin typeface="Arial" panose="020B0604020202020204" pitchFamily="34" charset="0"/>
                <a:cs typeface="Arial" panose="020B0604020202020204" pitchFamily="34" charset="0"/>
              </a:rPr>
              <a:t>Reproducibility</a:t>
            </a:r>
            <a:r>
              <a:rPr lang="en-GB" sz="2400" dirty="0">
                <a:latin typeface="Arial" panose="020B0604020202020204" pitchFamily="34" charset="0"/>
                <a:cs typeface="Arial" panose="020B0604020202020204" pitchFamily="34" charset="0"/>
              </a:rPr>
              <a:t>?</a:t>
            </a:r>
          </a:p>
        </p:txBody>
      </p:sp>
      <p:cxnSp>
        <p:nvCxnSpPr>
          <p:cNvPr id="1061" name="Straight Arrow Connector 1060"/>
          <p:cNvCxnSpPr>
            <a:stCxn id="801" idx="6"/>
            <a:endCxn id="1053" idx="1"/>
          </p:cNvCxnSpPr>
          <p:nvPr/>
        </p:nvCxnSpPr>
        <p:spPr>
          <a:xfrm>
            <a:off x="3559644" y="1756693"/>
            <a:ext cx="705116" cy="386882"/>
          </a:xfrm>
          <a:prstGeom prst="straightConnector1">
            <a:avLst/>
          </a:prstGeom>
          <a:ln w="19050">
            <a:solidFill>
              <a:srgbClr val="FF0000"/>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64" name="Textfeld 1419"/>
          <p:cNvSpPr txBox="1"/>
          <p:nvPr/>
        </p:nvSpPr>
        <p:spPr>
          <a:xfrm>
            <a:off x="4264760" y="2662664"/>
            <a:ext cx="3666287" cy="1200329"/>
          </a:xfrm>
          <a:prstGeom prst="rect">
            <a:avLst/>
          </a:prstGeom>
          <a:solidFill>
            <a:schemeClr val="bg1"/>
          </a:solidFill>
          <a:ln>
            <a:noFill/>
          </a:ln>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a:solidFill>
                  <a:srgbClr val="C00000"/>
                </a:solidFill>
                <a:latin typeface="Arial" panose="020B0604020202020204" pitchFamily="34" charset="0"/>
                <a:cs typeface="Arial" panose="020B0604020202020204" pitchFamily="34" charset="0"/>
              </a:rPr>
              <a:t>mean</a:t>
            </a:r>
            <a:r>
              <a:rPr lang="en-GB" dirty="0">
                <a:latin typeface="Arial" panose="020B0604020202020204" pitchFamily="34" charset="0"/>
                <a:cs typeface="Arial" panose="020B0604020202020204" pitchFamily="34" charset="0"/>
              </a:rPr>
              <a:t> of 4 plots at </a:t>
            </a:r>
            <a:r>
              <a:rPr lang="en-GB" dirty="0">
                <a:solidFill>
                  <a:srgbClr val="C00000"/>
                </a:solidFill>
                <a:latin typeface="Arial" panose="020B0604020202020204" pitchFamily="34" charset="0"/>
                <a:cs typeface="Arial" panose="020B0604020202020204" pitchFamily="34" charset="0"/>
              </a:rPr>
              <a:t>this</a:t>
            </a:r>
            <a:r>
              <a:rPr lang="en-GB" dirty="0">
                <a:latin typeface="Arial" panose="020B0604020202020204" pitchFamily="34" charset="0"/>
                <a:cs typeface="Arial" panose="020B0604020202020204" pitchFamily="34" charset="0"/>
              </a:rPr>
              <a:t> environment tells (describes, estimates) performance of this candidate – in this environment.</a:t>
            </a:r>
          </a:p>
        </p:txBody>
      </p:sp>
      <p:sp>
        <p:nvSpPr>
          <p:cNvPr id="1071" name="TextBox 1070"/>
          <p:cNvSpPr txBox="1"/>
          <p:nvPr/>
        </p:nvSpPr>
        <p:spPr>
          <a:xfrm>
            <a:off x="4255930" y="3900286"/>
            <a:ext cx="4005317" cy="2862322"/>
          </a:xfrm>
          <a:prstGeom prst="rect">
            <a:avLst/>
          </a:prstGeom>
          <a:solidFill>
            <a:schemeClr val="bg1"/>
          </a:solidFill>
          <a:ln>
            <a:noFill/>
          </a:ln>
          <a:effectLst>
            <a:outerShdw blurRad="63500" sx="102000" sy="102000" algn="ctr"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The result (for yield, for instance) of this candidate would be ‚</a:t>
            </a:r>
            <a:r>
              <a:rPr lang="en-GB" dirty="0" err="1"/>
              <a:t>preciser</a:t>
            </a:r>
            <a:r>
              <a:rPr lang="en-GB" dirty="0"/>
              <a:t>‘ if we had more replicates and larger plots (more plants per plot). With N plants per plot, the expected single-plant error variance σ²</a:t>
            </a:r>
            <a:r>
              <a:rPr lang="en-GB" baseline="-25000" dirty="0"/>
              <a:t>ë</a:t>
            </a:r>
            <a:r>
              <a:rPr lang="en-GB" dirty="0"/>
              <a:t> attached to any plot-result is σ²</a:t>
            </a:r>
            <a:r>
              <a:rPr lang="en-GB" baseline="-25000" dirty="0"/>
              <a:t>ë</a:t>
            </a:r>
            <a:r>
              <a:rPr lang="en-GB" dirty="0"/>
              <a:t>/N. The expected error variance attached to the </a:t>
            </a:r>
            <a:r>
              <a:rPr lang="en-GB" dirty="0">
                <a:effectLst>
                  <a:outerShdw blurRad="38100" dist="38100" dir="2700000" algn="tl">
                    <a:srgbClr val="000000">
                      <a:alpha val="43137"/>
                    </a:srgbClr>
                  </a:outerShdw>
                </a:effectLst>
              </a:rPr>
              <a:t>mean-of - r=4</a:t>
            </a:r>
            <a:r>
              <a:rPr lang="en-GB" dirty="0"/>
              <a:t> plots is then σ²</a:t>
            </a:r>
            <a:r>
              <a:rPr lang="en-GB" baseline="-25000" dirty="0"/>
              <a:t>ë</a:t>
            </a:r>
            <a:r>
              <a:rPr lang="en-GB" dirty="0"/>
              <a:t>/4N. </a:t>
            </a:r>
            <a:br>
              <a:rPr lang="en-GB" dirty="0"/>
            </a:br>
            <a:r>
              <a:rPr lang="en-GB" dirty="0">
                <a:effectLst>
                  <a:outerShdw blurRad="38100" dist="38100" dir="2700000" algn="tl">
                    <a:srgbClr val="000000">
                      <a:alpha val="43137"/>
                    </a:srgbClr>
                  </a:outerShdw>
                </a:effectLst>
              </a:rPr>
              <a:t>You see the point</a:t>
            </a:r>
            <a:r>
              <a:rPr lang="en-GB" dirty="0"/>
              <a:t>. </a:t>
            </a:r>
          </a:p>
        </p:txBody>
      </p:sp>
      <p:sp>
        <p:nvSpPr>
          <p:cNvPr id="1060" name="Right Triangle 4">
            <a:extLst>
              <a:ext uri="{FF2B5EF4-FFF2-40B4-BE49-F238E27FC236}">
                <a16:creationId xmlns:a16="http://schemas.microsoft.com/office/drawing/2014/main" id="{2CE040D0-A6EC-43DA-AA61-D916DDD5FA53}"/>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050" name="Straight Arrow Connector 1049">
            <a:extLst>
              <a:ext uri="{FF2B5EF4-FFF2-40B4-BE49-F238E27FC236}">
                <a16:creationId xmlns:a16="http://schemas.microsoft.com/office/drawing/2014/main" id="{A57C832B-5F1B-4588-96BF-38272F79ED50}"/>
              </a:ext>
            </a:extLst>
          </p:cNvPr>
          <p:cNvCxnSpPr>
            <a:cxnSpLocks/>
            <a:stCxn id="1064" idx="3"/>
            <a:endCxn id="1047" idx="2"/>
          </p:cNvCxnSpPr>
          <p:nvPr/>
        </p:nvCxnSpPr>
        <p:spPr>
          <a:xfrm flipV="1">
            <a:off x="7931047" y="2692891"/>
            <a:ext cx="1350452" cy="569938"/>
          </a:xfrm>
          <a:prstGeom prst="straightConnector1">
            <a:avLst/>
          </a:prstGeom>
          <a:ln w="28575">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63" name="Textfeld 1419">
            <a:extLst>
              <a:ext uri="{FF2B5EF4-FFF2-40B4-BE49-F238E27FC236}">
                <a16:creationId xmlns:a16="http://schemas.microsoft.com/office/drawing/2014/main" id="{6F25B815-29AA-4BF7-9C38-893020D8C5A9}"/>
              </a:ext>
            </a:extLst>
          </p:cNvPr>
          <p:cNvSpPr txBox="1"/>
          <p:nvPr/>
        </p:nvSpPr>
        <p:spPr>
          <a:xfrm>
            <a:off x="8310018" y="3908146"/>
            <a:ext cx="3763613" cy="1477328"/>
          </a:xfrm>
          <a:prstGeom prst="rect">
            <a:avLst/>
          </a:prstGeom>
          <a:solidFill>
            <a:schemeClr val="bg1"/>
          </a:solidFill>
          <a:ln>
            <a:noFill/>
          </a:ln>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basic reasoning applies as well to data from lab test (such as seed protein content) or green-house test (such as resistance screening) and so on.</a:t>
            </a:r>
          </a:p>
        </p:txBody>
      </p:sp>
    </p:spTree>
    <p:extLst>
      <p:ext uri="{BB962C8B-B14F-4D97-AF65-F5344CB8AC3E}">
        <p14:creationId xmlns:p14="http://schemas.microsoft.com/office/powerpoint/2010/main" val="414157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34" name="Group 3133">
            <a:extLst>
              <a:ext uri="{FF2B5EF4-FFF2-40B4-BE49-F238E27FC236}">
                <a16:creationId xmlns:a16="http://schemas.microsoft.com/office/drawing/2014/main" id="{DA7B15A4-FFAB-4C9F-8EE3-0424F105F1AB}"/>
              </a:ext>
            </a:extLst>
          </p:cNvPr>
          <p:cNvGrpSpPr/>
          <p:nvPr/>
        </p:nvGrpSpPr>
        <p:grpSpPr>
          <a:xfrm>
            <a:off x="7550808" y="0"/>
            <a:ext cx="4572000" cy="6858000"/>
            <a:chOff x="6947010" y="-68091"/>
            <a:chExt cx="4572000" cy="6858000"/>
          </a:xfrm>
        </p:grpSpPr>
        <p:sp>
          <p:nvSpPr>
            <p:cNvPr id="3135" name="TextBox 3134">
              <a:extLst>
                <a:ext uri="{FF2B5EF4-FFF2-40B4-BE49-F238E27FC236}">
                  <a16:creationId xmlns:a16="http://schemas.microsoft.com/office/drawing/2014/main" id="{D81D7B2E-71DD-48A2-A9A4-0D5DCFE727D5}"/>
                </a:ext>
              </a:extLst>
            </p:cNvPr>
            <p:cNvSpPr txBox="1"/>
            <p:nvPr/>
          </p:nvSpPr>
          <p:spPr>
            <a:xfrm>
              <a:off x="9056335" y="5694895"/>
              <a:ext cx="2112275" cy="104644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6200" dirty="0"/>
                <a:t>2026</a:t>
              </a:r>
            </a:p>
          </p:txBody>
        </p:sp>
        <p:pic>
          <p:nvPicPr>
            <p:cNvPr id="3137" name="Picture 3136">
              <a:extLst>
                <a:ext uri="{FF2B5EF4-FFF2-40B4-BE49-F238E27FC236}">
                  <a16:creationId xmlns:a16="http://schemas.microsoft.com/office/drawing/2014/main" id="{F81AB96E-1EC9-406C-98F7-473F603BEC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7010" y="-68091"/>
              <a:ext cx="4572000" cy="6858000"/>
            </a:xfrm>
            <a:prstGeom prst="rect">
              <a:avLst/>
            </a:prstGeom>
          </p:spPr>
        </p:pic>
        <p:sp>
          <p:nvSpPr>
            <p:cNvPr id="3138" name="Oval 3137">
              <a:extLst>
                <a:ext uri="{FF2B5EF4-FFF2-40B4-BE49-F238E27FC236}">
                  <a16:creationId xmlns:a16="http://schemas.microsoft.com/office/drawing/2014/main" id="{24A45BA4-8A03-490E-BC1F-0632CB50350E}"/>
                </a:ext>
              </a:extLst>
            </p:cNvPr>
            <p:cNvSpPr/>
            <p:nvPr/>
          </p:nvSpPr>
          <p:spPr>
            <a:xfrm>
              <a:off x="8677701" y="2534800"/>
              <a:ext cx="180000" cy="180000"/>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87" name="Gruppieren 411"/>
          <p:cNvGrpSpPr/>
          <p:nvPr/>
        </p:nvGrpSpPr>
        <p:grpSpPr>
          <a:xfrm>
            <a:off x="157575" y="1385854"/>
            <a:ext cx="2381110" cy="5299890"/>
            <a:chOff x="40210" y="433410"/>
            <a:chExt cx="2381110" cy="5299890"/>
          </a:xfrm>
        </p:grpSpPr>
        <p:sp>
          <p:nvSpPr>
            <p:cNvPr id="2088" name="Rechteck 409"/>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089" name="Gruppieren 64"/>
            <p:cNvGrpSpPr>
              <a:grpSpLocks noChangeAspect="1"/>
            </p:cNvGrpSpPr>
            <p:nvPr/>
          </p:nvGrpSpPr>
          <p:grpSpPr>
            <a:xfrm>
              <a:off x="246061" y="525582"/>
              <a:ext cx="81111" cy="5130908"/>
              <a:chOff x="246061" y="548625"/>
              <a:chExt cx="101389" cy="6413635"/>
            </a:xfrm>
          </p:grpSpPr>
          <p:sp>
            <p:nvSpPr>
              <p:cNvPr id="2305" name="Ellipse 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6" name="Ellipse 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7" name="Ellipse 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8" name="Ellipse 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9" name="Ellipse 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0" name="Ellipse 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1" name="Ellipse 2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2" name="Ellipse 2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3" name="Ellipse 2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4" name="Ellipse 2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5" name="Ellipse 2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6" name="Ellipse 2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7" name="Ellipse 2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8" name="Ellipse 2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9" name="Ellipse 3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0" name="Ellipse 3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1" name="Ellipse 3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2" name="Ellipse 3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3" name="Ellipse 3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4" name="Ellipse 3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5" name="Ellipse 3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6" name="Ellipse 3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7" name="Ellipse 3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8" name="Ellipse 3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9" name="Ellipse 4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0" name="Ellipse 4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1" name="Ellipse 4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2" name="Ellipse 4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3" name="Ellipse 4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4" name="Ellipse 4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5" name="Ellipse 4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6" name="Ellipse 4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7" name="Ellipse 4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8" name="Ellipse 4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9" name="Ellipse 5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40" name="Ellipse 5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41" name="Ellipse 5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42" name="Ellipse 5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43" name="Ellipse 5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44" name="Ellipse 5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45" name="Ellipse 5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46" name="Ellipse 5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90" name="Gruppieren 65"/>
            <p:cNvGrpSpPr>
              <a:grpSpLocks noChangeAspect="1"/>
            </p:cNvGrpSpPr>
            <p:nvPr/>
          </p:nvGrpSpPr>
          <p:grpSpPr>
            <a:xfrm>
              <a:off x="573579" y="525582"/>
              <a:ext cx="81111" cy="5130908"/>
              <a:chOff x="246061" y="548625"/>
              <a:chExt cx="101389" cy="6413635"/>
            </a:xfrm>
          </p:grpSpPr>
          <p:sp>
            <p:nvSpPr>
              <p:cNvPr id="2263" name="Ellipse 6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4" name="Ellipse 6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5" name="Ellipse 6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6" name="Ellipse 6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7" name="Ellipse 7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8" name="Ellipse 7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9" name="Ellipse 7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0" name="Ellipse 7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1" name="Ellipse 74"/>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2" name="Ellipse 7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3" name="Ellipse 7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4" name="Ellipse 7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5" name="Ellipse 7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6" name="Ellipse 7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7" name="Ellipse 8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8" name="Ellipse 8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9" name="Ellipse 8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0" name="Ellipse 8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1" name="Ellipse 8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2" name="Ellipse 8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3" name="Ellipse 8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4" name="Ellipse 8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5" name="Ellipse 8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6" name="Ellipse 8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7" name="Ellipse 9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8" name="Ellipse 9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9" name="Ellipse 9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0" name="Ellipse 9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1" name="Ellipse 9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2" name="Ellipse 9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3" name="Ellipse 9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4" name="Ellipse 9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5" name="Ellipse 9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6" name="Ellipse 9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7" name="Ellipse 10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8" name="Ellipse 10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9" name="Ellipse 10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0" name="Ellipse 10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1" name="Ellipse 10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2" name="Ellipse 10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3" name="Ellipse 10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4" name="Ellipse 10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91" name="Gruppieren 108"/>
            <p:cNvGrpSpPr>
              <a:grpSpLocks noChangeAspect="1"/>
            </p:cNvGrpSpPr>
            <p:nvPr/>
          </p:nvGrpSpPr>
          <p:grpSpPr>
            <a:xfrm>
              <a:off x="923525" y="525582"/>
              <a:ext cx="81111" cy="5130908"/>
              <a:chOff x="246061" y="548625"/>
              <a:chExt cx="101389" cy="6413635"/>
            </a:xfrm>
          </p:grpSpPr>
          <p:sp>
            <p:nvSpPr>
              <p:cNvPr id="2221" name="Ellipse 109"/>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2" name="Ellipse 110"/>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3" name="Ellipse 111"/>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4" name="Ellipse 112"/>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5" name="Ellipse 113"/>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6" name="Ellipse 114"/>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7" name="Ellipse 115"/>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8" name="Ellipse 116"/>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9" name="Ellipse 117"/>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0" name="Ellipse 118"/>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1" name="Ellipse 119"/>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2" name="Ellipse 120"/>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3" name="Ellipse 121"/>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4" name="Ellipse 122"/>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5" name="Ellipse 123"/>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6" name="Ellipse 124"/>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7" name="Ellipse 125"/>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8" name="Ellipse 126"/>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9" name="Ellipse 127"/>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0" name="Ellipse 128"/>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1" name="Ellipse 129"/>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2" name="Ellipse 130"/>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3" name="Ellipse 131"/>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4" name="Ellipse 132"/>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5" name="Ellipse 133"/>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6" name="Ellipse 134"/>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7" name="Ellipse 135"/>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8" name="Ellipse 136"/>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9" name="Ellipse 137"/>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0" name="Ellipse 138"/>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1" name="Ellipse 139"/>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2" name="Ellipse 140"/>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3" name="Ellipse 141"/>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4" name="Ellipse 142"/>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5" name="Ellipse 143"/>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6" name="Ellipse 144"/>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7" name="Ellipse 145"/>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8" name="Ellipse 146"/>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9" name="Ellipse 147"/>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0" name="Ellipse 148"/>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1" name="Ellipse 149"/>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2" name="Ellipse 150"/>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92" name="Gruppieren 151"/>
            <p:cNvGrpSpPr>
              <a:grpSpLocks noChangeAspect="1"/>
            </p:cNvGrpSpPr>
            <p:nvPr/>
          </p:nvGrpSpPr>
          <p:grpSpPr>
            <a:xfrm>
              <a:off x="1307575" y="525582"/>
              <a:ext cx="81111" cy="5130908"/>
              <a:chOff x="246061" y="548625"/>
              <a:chExt cx="101389" cy="6413635"/>
            </a:xfrm>
          </p:grpSpPr>
          <p:sp>
            <p:nvSpPr>
              <p:cNvPr id="2179" name="Ellipse 15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0" name="Ellipse 15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1" name="Ellipse 15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2" name="Ellipse 15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3" name="Ellipse 15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4" name="Ellipse 15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5" name="Ellipse 15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6" name="Ellipse 15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7" name="Ellipse 160"/>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8" name="Ellipse 16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9" name="Ellipse 16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0" name="Ellipse 16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1" name="Ellipse 16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2" name="Ellipse 16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3" name="Ellipse 16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4" name="Ellipse 16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5" name="Ellipse 16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6" name="Ellipse 16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7" name="Ellipse 17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8" name="Ellipse 17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9" name="Ellipse 17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0" name="Ellipse 17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1" name="Ellipse 17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2" name="Ellipse 17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3" name="Ellipse 17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4" name="Ellipse 17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5" name="Ellipse 17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6" name="Ellipse 17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7" name="Ellipse 18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8" name="Ellipse 18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9" name="Ellipse 18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0" name="Ellipse 18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1" name="Ellipse 18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2" name="Ellipse 18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3" name="Ellipse 18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4" name="Ellipse 18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5" name="Ellipse 18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6" name="Ellipse 18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7" name="Ellipse 19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8" name="Ellipse 19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9" name="Ellipse 19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0" name="Ellipse 19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93" name="Gruppieren 194"/>
            <p:cNvGrpSpPr>
              <a:grpSpLocks noChangeAspect="1"/>
            </p:cNvGrpSpPr>
            <p:nvPr/>
          </p:nvGrpSpPr>
          <p:grpSpPr>
            <a:xfrm>
              <a:off x="1673498" y="525582"/>
              <a:ext cx="81111" cy="5130908"/>
              <a:chOff x="246061" y="548625"/>
              <a:chExt cx="101389" cy="6413635"/>
            </a:xfrm>
          </p:grpSpPr>
          <p:sp>
            <p:nvSpPr>
              <p:cNvPr id="2137" name="Ellipse 195"/>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8" name="Ellipse 196"/>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9" name="Ellipse 197"/>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0" name="Ellipse 198"/>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1" name="Ellipse 199"/>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2" name="Ellipse 200"/>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3" name="Ellipse 201"/>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4" name="Ellipse 202"/>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5" name="Ellipse 203"/>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6" name="Ellipse 204"/>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7" name="Ellipse 205"/>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8" name="Ellipse 206"/>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9" name="Ellipse 207"/>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0" name="Ellipse 208"/>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1" name="Ellipse 209"/>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2" name="Ellipse 210"/>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3" name="Ellipse 211"/>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4" name="Ellipse 212"/>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5" name="Ellipse 213"/>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6" name="Ellipse 214"/>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7" name="Ellipse 215"/>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8" name="Ellipse 216"/>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9" name="Ellipse 217"/>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0" name="Ellipse 218"/>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1" name="Ellipse 219"/>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2" name="Ellipse 220"/>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3" name="Ellipse 221"/>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4" name="Ellipse 222"/>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5" name="Ellipse 223"/>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6" name="Ellipse 224"/>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7" name="Ellipse 225"/>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8" name="Ellipse 226"/>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9" name="Ellipse 227"/>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0" name="Ellipse 228"/>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1" name="Ellipse 229"/>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2" name="Ellipse 230"/>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3" name="Ellipse 231"/>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4" name="Ellipse 232"/>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5" name="Ellipse 233"/>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6" name="Ellipse 234"/>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7" name="Ellipse 235"/>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8" name="Ellipse 236"/>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94" name="Gruppieren 237"/>
            <p:cNvGrpSpPr>
              <a:grpSpLocks noChangeAspect="1"/>
            </p:cNvGrpSpPr>
            <p:nvPr/>
          </p:nvGrpSpPr>
          <p:grpSpPr>
            <a:xfrm>
              <a:off x="2057548" y="525582"/>
              <a:ext cx="81111" cy="5130908"/>
              <a:chOff x="246061" y="548625"/>
              <a:chExt cx="101389" cy="6413635"/>
            </a:xfrm>
          </p:grpSpPr>
          <p:sp>
            <p:nvSpPr>
              <p:cNvPr id="2095" name="Ellipse 23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96" name="Ellipse 23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97" name="Ellipse 24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98" name="Ellipse 24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99" name="Ellipse 24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0" name="Ellipse 24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1" name="Ellipse 24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2" name="Ellipse 24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3" name="Ellipse 246"/>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4" name="Ellipse 24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5" name="Ellipse 24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6" name="Ellipse 24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7" name="Ellipse 25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8" name="Ellipse 25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9" name="Ellipse 25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0" name="Ellipse 25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1" name="Ellipse 25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2" name="Ellipse 25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3" name="Ellipse 25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4" name="Ellipse 25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5" name="Ellipse 25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6" name="Ellipse 25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7" name="Ellipse 26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8" name="Ellipse 26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9" name="Ellipse 26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0" name="Ellipse 26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1" name="Ellipse 26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2" name="Ellipse 26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3" name="Ellipse 26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4" name="Ellipse 26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5" name="Ellipse 26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6" name="Ellipse 26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7" name="Ellipse 27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8" name="Ellipse 27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9" name="Ellipse 27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0" name="Ellipse 27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1" name="Ellipse 27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2" name="Ellipse 27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3" name="Ellipse 27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4" name="Ellipse 27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5" name="Ellipse 27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6" name="Ellipse 27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2347" name="Gruppieren 412"/>
          <p:cNvGrpSpPr/>
          <p:nvPr/>
        </p:nvGrpSpPr>
        <p:grpSpPr>
          <a:xfrm>
            <a:off x="577880" y="1086295"/>
            <a:ext cx="2381110" cy="5299890"/>
            <a:chOff x="40210" y="433410"/>
            <a:chExt cx="2381110" cy="5299890"/>
          </a:xfrm>
        </p:grpSpPr>
        <p:sp>
          <p:nvSpPr>
            <p:cNvPr id="2348" name="Rechteck 41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349" name="Gruppieren 414"/>
            <p:cNvGrpSpPr>
              <a:grpSpLocks noChangeAspect="1"/>
            </p:cNvGrpSpPr>
            <p:nvPr/>
          </p:nvGrpSpPr>
          <p:grpSpPr>
            <a:xfrm>
              <a:off x="246061" y="525582"/>
              <a:ext cx="81111" cy="5130908"/>
              <a:chOff x="246061" y="548625"/>
              <a:chExt cx="101389" cy="6413635"/>
            </a:xfrm>
          </p:grpSpPr>
          <p:sp>
            <p:nvSpPr>
              <p:cNvPr id="2565" name="Ellipse 63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6" name="Ellipse 63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7" name="Ellipse 63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8" name="Ellipse 63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9" name="Ellipse 63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0" name="Ellipse 63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1" name="Ellipse 63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2" name="Ellipse 63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3" name="Ellipse 63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4" name="Ellipse 63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5" name="Ellipse 64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6" name="Ellipse 64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7" name="Ellipse 64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8" name="Ellipse 64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9" name="Ellipse 64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0" name="Ellipse 64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1" name="Ellipse 64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2" name="Ellipse 64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3" name="Ellipse 64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4" name="Ellipse 64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5" name="Ellipse 65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6" name="Ellipse 65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7" name="Ellipse 65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8" name="Ellipse 65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9" name="Ellipse 65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0" name="Ellipse 65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1" name="Ellipse 65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2" name="Ellipse 65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3" name="Ellipse 65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4" name="Ellipse 65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5" name="Ellipse 66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6" name="Ellipse 66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7" name="Ellipse 66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8" name="Ellipse 66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9" name="Ellipse 66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00" name="Ellipse 66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01" name="Ellipse 66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02" name="Ellipse 66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03" name="Ellipse 66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04" name="Ellipse 66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05" name="Ellipse 67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06" name="Ellipse 67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50" name="Gruppieren 415"/>
            <p:cNvGrpSpPr>
              <a:grpSpLocks noChangeAspect="1"/>
            </p:cNvGrpSpPr>
            <p:nvPr/>
          </p:nvGrpSpPr>
          <p:grpSpPr>
            <a:xfrm>
              <a:off x="573579" y="525582"/>
              <a:ext cx="81111" cy="5130908"/>
              <a:chOff x="246061" y="548625"/>
              <a:chExt cx="101389" cy="6413635"/>
            </a:xfrm>
          </p:grpSpPr>
          <p:sp>
            <p:nvSpPr>
              <p:cNvPr id="2523" name="Ellipse 58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4" name="Ellipse 58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5" name="Ellipse 59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6" name="Ellipse 59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7" name="Ellipse 59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8" name="Ellipse 59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9" name="Ellipse 59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0" name="Ellipse 59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1" name="Ellipse 59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2" name="Ellipse 59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3" name="Ellipse 59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4" name="Ellipse 59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5" name="Ellipse 60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6" name="Ellipse 60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7" name="Ellipse 60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8" name="Ellipse 60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9" name="Ellipse 60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0" name="Ellipse 60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1" name="Ellipse 60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2" name="Ellipse 60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3" name="Ellipse 60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4" name="Ellipse 60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5" name="Ellipse 61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6" name="Ellipse 61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7" name="Ellipse 61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8" name="Ellipse 61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9" name="Ellipse 61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0" name="Ellipse 61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1" name="Ellipse 61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2" name="Ellipse 61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3" name="Ellipse 61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4" name="Ellipse 61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5" name="Ellipse 62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6" name="Ellipse 62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7" name="Ellipse 62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8" name="Ellipse 62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9" name="Ellipse 62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0" name="Ellipse 62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1" name="Ellipse 62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2" name="Ellipse 62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3" name="Ellipse 62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4" name="Ellipse 62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51" name="Gruppieren 416"/>
            <p:cNvGrpSpPr>
              <a:grpSpLocks noChangeAspect="1"/>
            </p:cNvGrpSpPr>
            <p:nvPr/>
          </p:nvGrpSpPr>
          <p:grpSpPr>
            <a:xfrm>
              <a:off x="923525" y="525582"/>
              <a:ext cx="81111" cy="5130908"/>
              <a:chOff x="246061" y="548625"/>
              <a:chExt cx="101389" cy="6413635"/>
            </a:xfrm>
          </p:grpSpPr>
          <p:sp>
            <p:nvSpPr>
              <p:cNvPr id="2481" name="Ellipse 54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2" name="Ellipse 54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3" name="Ellipse 54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4" name="Ellipse 54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5" name="Ellipse 55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6" name="Ellipse 55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7" name="Ellipse 55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8" name="Ellipse 55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9" name="Ellipse 55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0" name="Ellipse 55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1" name="Ellipse 55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2" name="Ellipse 55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3" name="Ellipse 55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4" name="Ellipse 55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5" name="Ellipse 56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6" name="Ellipse 56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7" name="Ellipse 56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8" name="Ellipse 56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9" name="Ellipse 56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0" name="Ellipse 56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1" name="Ellipse 56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2" name="Ellipse 56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3" name="Ellipse 56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4" name="Ellipse 56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5" name="Ellipse 57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6" name="Ellipse 57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7" name="Ellipse 57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8" name="Ellipse 57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9" name="Ellipse 57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0" name="Ellipse 57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1" name="Ellipse 57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2" name="Ellipse 57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3" name="Ellipse 57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4" name="Ellipse 57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5" name="Ellipse 58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6" name="Ellipse 58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7" name="Ellipse 58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8" name="Ellipse 58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9" name="Ellipse 58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0" name="Ellipse 58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1" name="Ellipse 58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2" name="Ellipse 58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52" name="Gruppieren 417"/>
            <p:cNvGrpSpPr>
              <a:grpSpLocks noChangeAspect="1"/>
            </p:cNvGrpSpPr>
            <p:nvPr/>
          </p:nvGrpSpPr>
          <p:grpSpPr>
            <a:xfrm>
              <a:off x="1307575" y="525582"/>
              <a:ext cx="81111" cy="5130908"/>
              <a:chOff x="246061" y="548625"/>
              <a:chExt cx="101389" cy="6413635"/>
            </a:xfrm>
          </p:grpSpPr>
          <p:sp>
            <p:nvSpPr>
              <p:cNvPr id="2439" name="Ellipse 50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0" name="Ellipse 50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1" name="Ellipse 50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2" name="Ellipse 50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3" name="Ellipse 50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4" name="Ellipse 50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5" name="Ellipse 51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6" name="Ellipse 51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7" name="Ellipse 51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8" name="Ellipse 51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9" name="Ellipse 51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0" name="Ellipse 51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1" name="Ellipse 51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2" name="Ellipse 51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3" name="Ellipse 51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4" name="Ellipse 51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5" name="Ellipse 52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6" name="Ellipse 52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7" name="Ellipse 52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8" name="Ellipse 52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9" name="Ellipse 52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0" name="Ellipse 52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1" name="Ellipse 52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2" name="Ellipse 52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3" name="Ellipse 52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4" name="Ellipse 52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5" name="Ellipse 53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6" name="Ellipse 53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7" name="Ellipse 53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8" name="Ellipse 53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9" name="Ellipse 53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0" name="Ellipse 53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1" name="Ellipse 53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2" name="Ellipse 53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3" name="Ellipse 53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4" name="Ellipse 53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5" name="Ellipse 54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6" name="Ellipse 54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7" name="Ellipse 54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8" name="Ellipse 54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9" name="Ellipse 54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0" name="Ellipse 54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53" name="Gruppieren 418"/>
            <p:cNvGrpSpPr>
              <a:grpSpLocks noChangeAspect="1"/>
            </p:cNvGrpSpPr>
            <p:nvPr/>
          </p:nvGrpSpPr>
          <p:grpSpPr>
            <a:xfrm>
              <a:off x="1673498" y="525582"/>
              <a:ext cx="81111" cy="5130908"/>
              <a:chOff x="246061" y="548625"/>
              <a:chExt cx="101389" cy="6413635"/>
            </a:xfrm>
          </p:grpSpPr>
          <p:sp>
            <p:nvSpPr>
              <p:cNvPr id="2397" name="Ellipse 46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8" name="Ellipse 46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9" name="Ellipse 46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0" name="Ellipse 46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1" name="Ellipse 46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2" name="Ellipse 46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3" name="Ellipse 46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4" name="Ellipse 46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5" name="Ellipse 47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6" name="Ellipse 47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7" name="Ellipse 47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8" name="Ellipse 47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9" name="Ellipse 47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0" name="Ellipse 47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1" name="Ellipse 47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2" name="Ellipse 47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3" name="Ellipse 47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4" name="Ellipse 47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5" name="Ellipse 48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6" name="Ellipse 48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7" name="Ellipse 48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8" name="Ellipse 48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9" name="Ellipse 48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0" name="Ellipse 48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1" name="Ellipse 48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2" name="Ellipse 48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3" name="Ellipse 48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4" name="Ellipse 48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5" name="Ellipse 49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6" name="Ellipse 49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7" name="Ellipse 49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8" name="Ellipse 49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9" name="Ellipse 49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0" name="Ellipse 49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1" name="Ellipse 49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2" name="Ellipse 49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3" name="Ellipse 49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4" name="Ellipse 49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5" name="Ellipse 50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6" name="Ellipse 50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7" name="Ellipse 50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8" name="Ellipse 50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354" name="Gruppieren 419"/>
            <p:cNvGrpSpPr>
              <a:grpSpLocks noChangeAspect="1"/>
            </p:cNvGrpSpPr>
            <p:nvPr/>
          </p:nvGrpSpPr>
          <p:grpSpPr>
            <a:xfrm>
              <a:off x="2057548" y="525582"/>
              <a:ext cx="81111" cy="5130908"/>
              <a:chOff x="246061" y="548625"/>
              <a:chExt cx="101389" cy="6413635"/>
            </a:xfrm>
          </p:grpSpPr>
          <p:sp>
            <p:nvSpPr>
              <p:cNvPr id="2355" name="Ellipse 42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56" name="Ellipse 42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57" name="Ellipse 42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58" name="Ellipse 42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59" name="Ellipse 42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0" name="Ellipse 42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1" name="Ellipse 42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2" name="Ellipse 42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3" name="Ellipse 42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4" name="Ellipse 42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5" name="Ellipse 43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6" name="Ellipse 43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7" name="Ellipse 43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8" name="Ellipse 43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9" name="Ellipse 43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0" name="Ellipse 43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1" name="Ellipse 43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2" name="Ellipse 43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3" name="Ellipse 43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4" name="Ellipse 43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5" name="Ellipse 44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6" name="Ellipse 44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7" name="Ellipse 44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8" name="Ellipse 44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9" name="Ellipse 44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0" name="Ellipse 44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1" name="Ellipse 44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2" name="Ellipse 44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3" name="Ellipse 44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4" name="Ellipse 44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5" name="Ellipse 45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6" name="Ellipse 45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7" name="Ellipse 45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8" name="Ellipse 45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9" name="Ellipse 45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0" name="Ellipse 45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1" name="Ellipse 45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2" name="Ellipse 45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3" name="Ellipse 45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4" name="Ellipse 45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5" name="Ellipse 46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6" name="Ellipse 46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2607" name="Gruppieren 672"/>
          <p:cNvGrpSpPr/>
          <p:nvPr/>
        </p:nvGrpSpPr>
        <p:grpSpPr>
          <a:xfrm>
            <a:off x="1038740" y="740650"/>
            <a:ext cx="2381110" cy="5299890"/>
            <a:chOff x="40210" y="433410"/>
            <a:chExt cx="2381110" cy="5299890"/>
          </a:xfrm>
        </p:grpSpPr>
        <p:sp>
          <p:nvSpPr>
            <p:cNvPr id="2608" name="Rechteck 67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09" name="Gruppieren 674"/>
            <p:cNvGrpSpPr>
              <a:grpSpLocks noChangeAspect="1"/>
            </p:cNvGrpSpPr>
            <p:nvPr/>
          </p:nvGrpSpPr>
          <p:grpSpPr>
            <a:xfrm>
              <a:off x="246061" y="525582"/>
              <a:ext cx="81111" cy="5130908"/>
              <a:chOff x="246061" y="548625"/>
              <a:chExt cx="101389" cy="6413635"/>
            </a:xfrm>
          </p:grpSpPr>
          <p:sp>
            <p:nvSpPr>
              <p:cNvPr id="2825" name="Ellipse 89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6" name="Ellipse 89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7" name="Ellipse 89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8" name="Ellipse 89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9" name="Ellipse 89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0" name="Ellipse 89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1" name="Ellipse 89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2" name="Ellipse 89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3" name="Ellipse 89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4" name="Ellipse 89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5" name="Ellipse 90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6" name="Ellipse 90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7" name="Ellipse 90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8" name="Ellipse 90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9" name="Ellipse 90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0" name="Ellipse 90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1" name="Ellipse 90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2" name="Ellipse 90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3" name="Ellipse 90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4" name="Ellipse 90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5" name="Ellipse 91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6" name="Ellipse 91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7" name="Ellipse 91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8" name="Ellipse 91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9" name="Ellipse 91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0" name="Ellipse 91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1" name="Ellipse 91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2" name="Ellipse 91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3" name="Ellipse 91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4" name="Ellipse 91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5" name="Ellipse 92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6" name="Ellipse 92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7" name="Ellipse 92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8" name="Ellipse 92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9" name="Ellipse 92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0" name="Ellipse 92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1" name="Ellipse 92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2" name="Ellipse 92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3" name="Ellipse 92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4" name="Ellipse 92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5" name="Ellipse 93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6" name="Ellipse 93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10" name="Gruppieren 675"/>
            <p:cNvGrpSpPr>
              <a:grpSpLocks noChangeAspect="1"/>
            </p:cNvGrpSpPr>
            <p:nvPr/>
          </p:nvGrpSpPr>
          <p:grpSpPr>
            <a:xfrm>
              <a:off x="573579" y="525582"/>
              <a:ext cx="81111" cy="5130908"/>
              <a:chOff x="246061" y="548625"/>
              <a:chExt cx="101389" cy="6413635"/>
            </a:xfrm>
          </p:grpSpPr>
          <p:sp>
            <p:nvSpPr>
              <p:cNvPr id="2783" name="Ellipse 84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4" name="Ellipse 84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5" name="Ellipse 85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6" name="Ellipse 85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7" name="Ellipse 85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8" name="Ellipse 85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9" name="Ellipse 85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0" name="Ellipse 85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1" name="Ellipse 85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2" name="Ellipse 85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3" name="Ellipse 85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4" name="Ellipse 85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5" name="Ellipse 86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6" name="Ellipse 86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7" name="Ellipse 86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8" name="Ellipse 86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9" name="Ellipse 86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0" name="Ellipse 86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1" name="Ellipse 86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2" name="Ellipse 86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3" name="Ellipse 86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4" name="Ellipse 86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5" name="Ellipse 87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6" name="Ellipse 87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7" name="Ellipse 87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8" name="Ellipse 87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9" name="Ellipse 87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0" name="Ellipse 87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1" name="Ellipse 87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2" name="Ellipse 87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3" name="Ellipse 87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4" name="Ellipse 87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5" name="Ellipse 88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6" name="Ellipse 88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7" name="Ellipse 88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8" name="Ellipse 88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9" name="Ellipse 88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0" name="Ellipse 88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1" name="Ellipse 88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2" name="Ellipse 88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3" name="Ellipse 88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4" name="Ellipse 88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11" name="Gruppieren 676"/>
            <p:cNvGrpSpPr>
              <a:grpSpLocks noChangeAspect="1"/>
            </p:cNvGrpSpPr>
            <p:nvPr/>
          </p:nvGrpSpPr>
          <p:grpSpPr>
            <a:xfrm>
              <a:off x="923525" y="525582"/>
              <a:ext cx="81111" cy="5130908"/>
              <a:chOff x="246061" y="548625"/>
              <a:chExt cx="101389" cy="6413635"/>
            </a:xfrm>
          </p:grpSpPr>
          <p:sp>
            <p:nvSpPr>
              <p:cNvPr id="2741" name="Ellipse 80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2" name="Ellipse 80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3" name="Ellipse 80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4" name="Ellipse 80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5" name="Ellipse 81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6" name="Ellipse 81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7" name="Ellipse 81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8" name="Ellipse 81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9" name="Ellipse 81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0" name="Ellipse 81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1" name="Ellipse 81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2" name="Ellipse 81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3" name="Ellipse 81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4" name="Ellipse 81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5" name="Ellipse 82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6" name="Ellipse 82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7" name="Ellipse 82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8" name="Ellipse 82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9" name="Ellipse 82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0" name="Ellipse 82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1" name="Ellipse 82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2" name="Ellipse 82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3" name="Ellipse 82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4" name="Ellipse 82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5" name="Ellipse 83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6" name="Ellipse 83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7" name="Ellipse 83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8" name="Ellipse 83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9" name="Ellipse 83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0" name="Ellipse 83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1" name="Ellipse 83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2" name="Ellipse 83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3" name="Ellipse 83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4" name="Ellipse 83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5" name="Ellipse 84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6" name="Ellipse 84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7" name="Ellipse 84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8" name="Ellipse 84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9" name="Ellipse 84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0" name="Ellipse 84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1" name="Ellipse 84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2" name="Ellipse 84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12" name="Gruppieren 677"/>
            <p:cNvGrpSpPr>
              <a:grpSpLocks noChangeAspect="1"/>
            </p:cNvGrpSpPr>
            <p:nvPr/>
          </p:nvGrpSpPr>
          <p:grpSpPr>
            <a:xfrm>
              <a:off x="1307575" y="525582"/>
              <a:ext cx="81111" cy="5130908"/>
              <a:chOff x="246061" y="548625"/>
              <a:chExt cx="101389" cy="6413635"/>
            </a:xfrm>
          </p:grpSpPr>
          <p:sp>
            <p:nvSpPr>
              <p:cNvPr id="2699" name="Ellipse 76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0" name="Ellipse 76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1" name="Ellipse 76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2" name="Ellipse 76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3" name="Ellipse 76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4" name="Ellipse 76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5" name="Ellipse 77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6" name="Ellipse 77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7" name="Ellipse 77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8" name="Ellipse 77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09" name="Ellipse 77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0" name="Ellipse 77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1" name="Ellipse 77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2" name="Ellipse 77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3" name="Ellipse 77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4" name="Ellipse 77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5" name="Ellipse 78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6" name="Ellipse 78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7" name="Ellipse 78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8" name="Ellipse 78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19" name="Ellipse 78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0" name="Ellipse 78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1" name="Ellipse 78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2" name="Ellipse 78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3" name="Ellipse 78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4" name="Ellipse 78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5" name="Ellipse 79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6" name="Ellipse 79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7" name="Ellipse 79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8" name="Ellipse 79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9" name="Ellipse 79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0" name="Ellipse 79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1" name="Ellipse 79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2" name="Ellipse 79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3" name="Ellipse 79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4" name="Ellipse 79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5" name="Ellipse 80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6" name="Ellipse 80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7" name="Ellipse 80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8" name="Ellipse 80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9" name="Ellipse 80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0" name="Ellipse 80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13" name="Gruppieren 678"/>
            <p:cNvGrpSpPr>
              <a:grpSpLocks noChangeAspect="1"/>
            </p:cNvGrpSpPr>
            <p:nvPr/>
          </p:nvGrpSpPr>
          <p:grpSpPr>
            <a:xfrm>
              <a:off x="1673498" y="525582"/>
              <a:ext cx="81111" cy="5130908"/>
              <a:chOff x="246061" y="548625"/>
              <a:chExt cx="101389" cy="6413635"/>
            </a:xfrm>
          </p:grpSpPr>
          <p:sp>
            <p:nvSpPr>
              <p:cNvPr id="2657" name="Ellipse 72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58" name="Ellipse 72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59" name="Ellipse 72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60" name="Ellipse 72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61" name="Ellipse 72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62" name="Ellipse 72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63" name="Ellipse 72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64" name="Ellipse 72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65" name="Ellipse 73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66" name="Ellipse 73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67" name="Ellipse 73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68" name="Ellipse 73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69" name="Ellipse 73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70" name="Ellipse 73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71" name="Ellipse 73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72" name="Ellipse 73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73" name="Ellipse 73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74" name="Ellipse 73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75" name="Ellipse 74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76" name="Ellipse 74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77" name="Ellipse 74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78" name="Ellipse 74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79" name="Ellipse 74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80" name="Ellipse 74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81" name="Ellipse 74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82" name="Ellipse 74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83" name="Ellipse 74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84" name="Ellipse 74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85" name="Ellipse 75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86" name="Ellipse 75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87" name="Ellipse 75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88" name="Ellipse 75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89" name="Ellipse 75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90" name="Ellipse 75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91" name="Ellipse 75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92" name="Ellipse 75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93" name="Ellipse 75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94" name="Ellipse 75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95" name="Ellipse 76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96" name="Ellipse 76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97" name="Ellipse 76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98" name="Ellipse 76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14" name="Gruppieren 679"/>
            <p:cNvGrpSpPr>
              <a:grpSpLocks noChangeAspect="1"/>
            </p:cNvGrpSpPr>
            <p:nvPr/>
          </p:nvGrpSpPr>
          <p:grpSpPr>
            <a:xfrm>
              <a:off x="2057548" y="525582"/>
              <a:ext cx="81111" cy="5130908"/>
              <a:chOff x="246061" y="548625"/>
              <a:chExt cx="101389" cy="6413635"/>
            </a:xfrm>
          </p:grpSpPr>
          <p:sp>
            <p:nvSpPr>
              <p:cNvPr id="2615" name="Ellipse 68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16" name="Ellipse 68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17" name="Ellipse 68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18" name="Ellipse 68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19" name="Ellipse 68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0" name="Ellipse 68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1" name="Ellipse 68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2" name="Ellipse 68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3" name="Ellipse 68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4" name="Ellipse 68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5" name="Ellipse 69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6" name="Ellipse 69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7" name="Ellipse 69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8" name="Ellipse 69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9" name="Ellipse 69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30" name="Ellipse 69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31" name="Ellipse 69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32" name="Ellipse 69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33" name="Ellipse 69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34" name="Ellipse 69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35" name="Ellipse 70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36" name="Ellipse 70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37" name="Ellipse 70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38" name="Ellipse 70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39" name="Ellipse 70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40" name="Ellipse 70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41" name="Ellipse 70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42" name="Ellipse 70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43" name="Ellipse 70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44" name="Ellipse 70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45" name="Ellipse 71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46" name="Ellipse 71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47" name="Ellipse 71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48" name="Ellipse 71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49" name="Ellipse 71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50" name="Ellipse 71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51" name="Ellipse 71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52" name="Ellipse 71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53" name="Ellipse 71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54" name="Ellipse 71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55" name="Ellipse 72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56" name="Ellipse 72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2867" name="Gruppieren 932"/>
          <p:cNvGrpSpPr/>
          <p:nvPr/>
        </p:nvGrpSpPr>
        <p:grpSpPr>
          <a:xfrm>
            <a:off x="1461195" y="395005"/>
            <a:ext cx="2381110" cy="5299890"/>
            <a:chOff x="40210" y="433410"/>
            <a:chExt cx="2381110" cy="5299890"/>
          </a:xfrm>
        </p:grpSpPr>
        <p:sp>
          <p:nvSpPr>
            <p:cNvPr id="2868" name="Rechteck 93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869" name="Gruppieren 934"/>
            <p:cNvGrpSpPr>
              <a:grpSpLocks noChangeAspect="1"/>
            </p:cNvGrpSpPr>
            <p:nvPr/>
          </p:nvGrpSpPr>
          <p:grpSpPr>
            <a:xfrm>
              <a:off x="246061" y="525582"/>
              <a:ext cx="81111" cy="5130908"/>
              <a:chOff x="246061" y="548625"/>
              <a:chExt cx="101389" cy="6413635"/>
            </a:xfrm>
          </p:grpSpPr>
          <p:sp>
            <p:nvSpPr>
              <p:cNvPr id="3085" name="Ellipse 115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6" name="Ellipse 115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7" name="Ellipse 115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8" name="Ellipse 115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9" name="Ellipse 115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0" name="Ellipse 115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1" name="Ellipse 115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2" name="Ellipse 115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3" name="Ellipse 115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4" name="Ellipse 115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5" name="Ellipse 116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6" name="Ellipse 116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7" name="Ellipse 116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8" name="Ellipse 116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9" name="Ellipse 116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0" name="Ellipse 116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1" name="Ellipse 116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2" name="Ellipse 116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3" name="Ellipse 116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4" name="Ellipse 116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5" name="Ellipse 117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6" name="Ellipse 117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7" name="Ellipse 117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8" name="Ellipse 117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9" name="Ellipse 117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0" name="Ellipse 117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1" name="Ellipse 117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2" name="Ellipse 117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3" name="Ellipse 117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4" name="Ellipse 117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5" name="Ellipse 118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6" name="Ellipse 118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7" name="Ellipse 118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8" name="Ellipse 118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9" name="Ellipse 118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0" name="Ellipse 118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1" name="Ellipse 118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2" name="Ellipse 118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3" name="Ellipse 118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4" name="Ellipse 118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5" name="Ellipse 119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6" name="Ellipse 119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870" name="Gruppieren 935"/>
            <p:cNvGrpSpPr>
              <a:grpSpLocks noChangeAspect="1"/>
            </p:cNvGrpSpPr>
            <p:nvPr/>
          </p:nvGrpSpPr>
          <p:grpSpPr>
            <a:xfrm>
              <a:off x="573579" y="525582"/>
              <a:ext cx="81111" cy="5130908"/>
              <a:chOff x="246061" y="548625"/>
              <a:chExt cx="101389" cy="6413635"/>
            </a:xfrm>
          </p:grpSpPr>
          <p:sp>
            <p:nvSpPr>
              <p:cNvPr id="3043" name="Ellipse 110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4" name="Ellipse 110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5" name="Ellipse 111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6" name="Ellipse 111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7" name="Ellipse 111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8" name="Ellipse 111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9" name="Ellipse 111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0" name="Ellipse 111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1" name="Ellipse 111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2" name="Ellipse 111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3" name="Ellipse 111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4" name="Ellipse 111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5" name="Ellipse 112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6" name="Ellipse 112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7" name="Ellipse 112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8" name="Ellipse 112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9" name="Ellipse 112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0" name="Ellipse 112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1" name="Ellipse 112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2" name="Ellipse 112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3" name="Ellipse 112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4" name="Ellipse 112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5" name="Ellipse 113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6" name="Ellipse 113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7" name="Ellipse 113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8" name="Ellipse 113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9" name="Ellipse 113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0" name="Ellipse 113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1" name="Ellipse 113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2" name="Ellipse 113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3" name="Ellipse 113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4" name="Ellipse 113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5" name="Ellipse 114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6" name="Ellipse 114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7" name="Ellipse 114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8" name="Ellipse 114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9" name="Ellipse 114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0" name="Ellipse 114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1" name="Ellipse 114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2" name="Ellipse 114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3" name="Ellipse 114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4" name="Ellipse 114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871" name="Gruppieren 936"/>
            <p:cNvGrpSpPr>
              <a:grpSpLocks noChangeAspect="1"/>
            </p:cNvGrpSpPr>
            <p:nvPr/>
          </p:nvGrpSpPr>
          <p:grpSpPr>
            <a:xfrm>
              <a:off x="923525" y="525582"/>
              <a:ext cx="81111" cy="5130908"/>
              <a:chOff x="246061" y="548625"/>
              <a:chExt cx="101389" cy="6413635"/>
            </a:xfrm>
          </p:grpSpPr>
          <p:sp>
            <p:nvSpPr>
              <p:cNvPr id="3001" name="Ellipse 106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2" name="Ellipse 106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3" name="Ellipse 106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4" name="Ellipse 106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5" name="Ellipse 107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6" name="Ellipse 107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7" name="Ellipse 107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8" name="Ellipse 107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9" name="Ellipse 107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0" name="Ellipse 107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1" name="Ellipse 107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2" name="Ellipse 107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3" name="Ellipse 107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4" name="Ellipse 107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5" name="Ellipse 108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6" name="Ellipse 108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7" name="Ellipse 108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8" name="Ellipse 108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9" name="Ellipse 108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0" name="Ellipse 108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1" name="Ellipse 108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2" name="Ellipse 108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3" name="Ellipse 108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4" name="Ellipse 108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5" name="Ellipse 109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6" name="Ellipse 109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7" name="Ellipse 109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8" name="Ellipse 109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9" name="Ellipse 109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0" name="Ellipse 109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1" name="Ellipse 109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2" name="Ellipse 109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3" name="Ellipse 109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4" name="Ellipse 109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5" name="Ellipse 110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6" name="Ellipse 110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7" name="Ellipse 110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8" name="Ellipse 110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9" name="Ellipse 110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0" name="Ellipse 110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1" name="Ellipse 110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2" name="Ellipse 110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872" name="Gruppieren 937"/>
            <p:cNvGrpSpPr>
              <a:grpSpLocks noChangeAspect="1"/>
            </p:cNvGrpSpPr>
            <p:nvPr/>
          </p:nvGrpSpPr>
          <p:grpSpPr>
            <a:xfrm>
              <a:off x="1307575" y="525582"/>
              <a:ext cx="81111" cy="5130908"/>
              <a:chOff x="246061" y="548625"/>
              <a:chExt cx="101389" cy="6413635"/>
            </a:xfrm>
          </p:grpSpPr>
          <p:sp>
            <p:nvSpPr>
              <p:cNvPr id="2959" name="Ellipse 102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0" name="Ellipse 102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1" name="Ellipse 102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2" name="Ellipse 102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3" name="Ellipse 102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4" name="Ellipse 102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5" name="Ellipse 103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6" name="Ellipse 103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7" name="Ellipse 103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8" name="Ellipse 103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9" name="Ellipse 103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0" name="Ellipse 103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1" name="Ellipse 103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2" name="Ellipse 103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3" name="Ellipse 103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4" name="Ellipse 103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5" name="Ellipse 104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6" name="Ellipse 104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7" name="Ellipse 104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8" name="Ellipse 104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9" name="Ellipse 104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0" name="Ellipse 104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1" name="Ellipse 104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2" name="Ellipse 104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3" name="Ellipse 104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4" name="Ellipse 104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5" name="Ellipse 105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6" name="Ellipse 105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7" name="Ellipse 105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8" name="Ellipse 105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9" name="Ellipse 105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0" name="Ellipse 105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1" name="Ellipse 105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2" name="Ellipse 105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3" name="Ellipse 105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4" name="Ellipse 105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5" name="Ellipse 106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6" name="Ellipse 106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7" name="Ellipse 106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8" name="Ellipse 106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9" name="Ellipse 106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0" name="Ellipse 106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873" name="Gruppieren 938"/>
            <p:cNvGrpSpPr>
              <a:grpSpLocks noChangeAspect="1"/>
            </p:cNvGrpSpPr>
            <p:nvPr/>
          </p:nvGrpSpPr>
          <p:grpSpPr>
            <a:xfrm>
              <a:off x="1673498" y="525582"/>
              <a:ext cx="81111" cy="5130908"/>
              <a:chOff x="246061" y="548625"/>
              <a:chExt cx="101389" cy="6413635"/>
            </a:xfrm>
          </p:grpSpPr>
          <p:sp>
            <p:nvSpPr>
              <p:cNvPr id="2917" name="Ellipse 98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8" name="Ellipse 98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9" name="Ellipse 98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0" name="Ellipse 98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1" name="Ellipse 98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2" name="Ellipse 98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3" name="Ellipse 98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4" name="Ellipse 98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5" name="Ellipse 99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6" name="Ellipse 99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7" name="Ellipse 99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8" name="Ellipse 99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9" name="Ellipse 99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0" name="Ellipse 99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1" name="Ellipse 99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2" name="Ellipse 99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3" name="Ellipse 99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4" name="Ellipse 99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5" name="Ellipse 100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6" name="Ellipse 100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7" name="Ellipse 100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8" name="Ellipse 100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9" name="Ellipse 100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0" name="Ellipse 100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1" name="Ellipse 100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2" name="Ellipse 100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3" name="Ellipse 100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4" name="Ellipse 100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5" name="Ellipse 101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6" name="Ellipse 101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7" name="Ellipse 101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8" name="Ellipse 101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9" name="Ellipse 101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0" name="Ellipse 101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1" name="Ellipse 101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2" name="Ellipse 101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3" name="Ellipse 101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4" name="Ellipse 101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5" name="Ellipse 102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6" name="Ellipse 102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7" name="Ellipse 102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8" name="Ellipse 102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874" name="Gruppieren 939"/>
            <p:cNvGrpSpPr>
              <a:grpSpLocks noChangeAspect="1"/>
            </p:cNvGrpSpPr>
            <p:nvPr/>
          </p:nvGrpSpPr>
          <p:grpSpPr>
            <a:xfrm>
              <a:off x="2057548" y="525582"/>
              <a:ext cx="81111" cy="5130908"/>
              <a:chOff x="246061" y="548625"/>
              <a:chExt cx="101389" cy="6413635"/>
            </a:xfrm>
          </p:grpSpPr>
          <p:sp>
            <p:nvSpPr>
              <p:cNvPr id="2875" name="Ellipse 94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76" name="Ellipse 94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77" name="Ellipse 94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78" name="Ellipse 94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79" name="Ellipse 94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0" name="Ellipse 94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1" name="Ellipse 94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2" name="Ellipse 94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3" name="Ellipse 94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4" name="Ellipse 94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5" name="Ellipse 95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6" name="Ellipse 95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7" name="Ellipse 95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8" name="Ellipse 95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9" name="Ellipse 95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0" name="Ellipse 95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1" name="Ellipse 95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2" name="Ellipse 95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3" name="Ellipse 95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4" name="Ellipse 95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5" name="Ellipse 96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6" name="Ellipse 96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7" name="Ellipse 96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8" name="Ellipse 96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9" name="Ellipse 96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0" name="Ellipse 96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1" name="Ellipse 96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2" name="Ellipse 96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3" name="Ellipse 96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4" name="Ellipse 96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5" name="Ellipse 97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6" name="Ellipse 97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7" name="Ellipse 97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8" name="Ellipse 97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9" name="Ellipse 97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0" name="Ellipse 97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1" name="Ellipse 97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2" name="Ellipse 97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3" name="Ellipse 97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4" name="Ellipse 97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5" name="Ellipse 98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6" name="Ellipse 98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cxnSp>
        <p:nvCxnSpPr>
          <p:cNvPr id="3129" name="Gerade Verbindung mit Pfeil 8"/>
          <p:cNvCxnSpPr>
            <a:stCxn id="2868" idx="3"/>
          </p:cNvCxnSpPr>
          <p:nvPr/>
        </p:nvCxnSpPr>
        <p:spPr>
          <a:xfrm flipH="1" flipV="1">
            <a:off x="3419850" y="2906450"/>
            <a:ext cx="422455" cy="138500"/>
          </a:xfrm>
          <a:prstGeom prst="straightConnector1">
            <a:avLst/>
          </a:prstGeom>
          <a:ln w="19050">
            <a:solidFill>
              <a:srgbClr val="FF0000"/>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133" name="Straight Arrow Connector 3132"/>
          <p:cNvCxnSpPr>
            <a:stCxn id="2885" idx="6"/>
          </p:cNvCxnSpPr>
          <p:nvPr/>
        </p:nvCxnSpPr>
        <p:spPr>
          <a:xfrm flipV="1">
            <a:off x="3559644" y="1632808"/>
            <a:ext cx="705116" cy="123885"/>
          </a:xfrm>
          <a:prstGeom prst="straightConnector1">
            <a:avLst/>
          </a:prstGeom>
          <a:ln w="19050">
            <a:solidFill>
              <a:srgbClr val="FF0000"/>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263" name="Gruppieren 1193"/>
          <p:cNvGrpSpPr/>
          <p:nvPr/>
        </p:nvGrpSpPr>
        <p:grpSpPr>
          <a:xfrm>
            <a:off x="2156336" y="132285"/>
            <a:ext cx="2381110" cy="5299890"/>
            <a:chOff x="40210" y="433410"/>
            <a:chExt cx="2381110" cy="5299890"/>
          </a:xfrm>
        </p:grpSpPr>
        <p:sp>
          <p:nvSpPr>
            <p:cNvPr id="264" name="Rechteck 1194"/>
            <p:cNvSpPr/>
            <p:nvPr/>
          </p:nvSpPr>
          <p:spPr>
            <a:xfrm>
              <a:off x="40210" y="433410"/>
              <a:ext cx="2381110" cy="5299890"/>
            </a:xfrm>
            <a:prstGeom prst="rect">
              <a:avLst/>
            </a:prstGeom>
            <a:solidFill>
              <a:srgbClr val="D9FFF2"/>
            </a:solidFill>
            <a:ln w="76200">
              <a:solidFill>
                <a:schemeClr val="bg1">
                  <a:lumMod val="85000"/>
                </a:schemeClr>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5" name="Gruppieren 1195"/>
            <p:cNvGrpSpPr>
              <a:grpSpLocks noChangeAspect="1"/>
            </p:cNvGrpSpPr>
            <p:nvPr/>
          </p:nvGrpSpPr>
          <p:grpSpPr>
            <a:xfrm>
              <a:off x="246061" y="525582"/>
              <a:ext cx="81111" cy="5130908"/>
              <a:chOff x="246061" y="548625"/>
              <a:chExt cx="101389" cy="6413635"/>
            </a:xfrm>
          </p:grpSpPr>
          <p:sp>
            <p:nvSpPr>
              <p:cNvPr id="481" name="Ellipse 1458"/>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2" name="Ellipse 1459"/>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3" name="Ellipse 1460"/>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4" name="Ellipse 1461"/>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5" name="Ellipse 1462"/>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6" name="Ellipse 1463"/>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7" name="Ellipse 1464"/>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8" name="Ellipse 1465"/>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9" name="Ellipse 1466"/>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0" name="Ellipse 1467"/>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1" name="Ellipse 1468"/>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2" name="Ellipse 1469"/>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3" name="Ellipse 1470"/>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4" name="Ellipse 1471"/>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5" name="Ellipse 1472"/>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6" name="Ellipse 1473"/>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7" name="Ellipse 1474"/>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8" name="Ellipse 1475"/>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9" name="Ellipse 1476"/>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0" name="Ellipse 1477"/>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1" name="Ellipse 1478"/>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2" name="Ellipse 1479"/>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3" name="Ellipse 1480"/>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4" name="Ellipse 1481"/>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5" name="Ellipse 1482"/>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6" name="Ellipse 1483"/>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7" name="Ellipse 1484"/>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8" name="Ellipse 1485"/>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9" name="Ellipse 1486"/>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0" name="Ellipse 1487"/>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1" name="Ellipse 1488"/>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2" name="Ellipse 1489"/>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3" name="Ellipse 1490"/>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4" name="Ellipse 1491"/>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5" name="Ellipse 1492"/>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6" name="Ellipse 1493"/>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7" name="Ellipse 1494"/>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8" name="Ellipse 1495"/>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9" name="Ellipse 1496"/>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0" name="Ellipse 1497"/>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1" name="Ellipse 1498"/>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2" name="Ellipse 1499"/>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6" name="Gruppieren 1196"/>
            <p:cNvGrpSpPr>
              <a:grpSpLocks noChangeAspect="1"/>
            </p:cNvGrpSpPr>
            <p:nvPr/>
          </p:nvGrpSpPr>
          <p:grpSpPr>
            <a:xfrm>
              <a:off x="573579" y="525582"/>
              <a:ext cx="81111" cy="5130908"/>
              <a:chOff x="246061" y="548625"/>
              <a:chExt cx="101389" cy="6413635"/>
            </a:xfrm>
          </p:grpSpPr>
          <p:sp>
            <p:nvSpPr>
              <p:cNvPr id="439" name="Ellipse 1416"/>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0" name="Ellipse 1417"/>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1" name="Ellipse 1418"/>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2" name="Ellipse 1419"/>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3" name="Ellipse 1420"/>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4" name="Ellipse 1421"/>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5" name="Ellipse 1422"/>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6" name="Ellipse 1423"/>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7" name="Ellipse 1424"/>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8" name="Ellipse 1425"/>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9" name="Ellipse 1426"/>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0" name="Ellipse 1427"/>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1" name="Ellipse 1428"/>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2" name="Ellipse 1429"/>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3" name="Ellipse 1430"/>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4" name="Ellipse 1431"/>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5" name="Ellipse 1432"/>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6" name="Ellipse 1433"/>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7" name="Ellipse 1434"/>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8" name="Ellipse 1435"/>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9" name="Ellipse 1436"/>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0" name="Ellipse 1437"/>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1" name="Ellipse 1438"/>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2" name="Ellipse 1439"/>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3" name="Ellipse 1440"/>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4" name="Ellipse 1441"/>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5" name="Ellipse 1442"/>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6" name="Ellipse 1443"/>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7" name="Ellipse 1444"/>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8" name="Ellipse 1445"/>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9" name="Ellipse 1446"/>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0" name="Ellipse 1447"/>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1" name="Ellipse 1448"/>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2" name="Ellipse 1449"/>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3" name="Ellipse 1450"/>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Ellipse 1451"/>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Ellipse 1452"/>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6" name="Ellipse 1453"/>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7" name="Ellipse 1454"/>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8" name="Ellipse 1455"/>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9" name="Ellipse 1456"/>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0" name="Ellipse 1457"/>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7" name="Gruppieren 1200"/>
            <p:cNvGrpSpPr>
              <a:grpSpLocks noChangeAspect="1"/>
            </p:cNvGrpSpPr>
            <p:nvPr/>
          </p:nvGrpSpPr>
          <p:grpSpPr>
            <a:xfrm>
              <a:off x="923525" y="525582"/>
              <a:ext cx="81111" cy="5130908"/>
              <a:chOff x="246061" y="548625"/>
              <a:chExt cx="101389" cy="6413635"/>
            </a:xfrm>
          </p:grpSpPr>
          <p:sp>
            <p:nvSpPr>
              <p:cNvPr id="397" name="Ellipse 1360"/>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8" name="Ellipse 1361"/>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9" name="Ellipse 1362"/>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0" name="Ellipse 1363"/>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1" name="Ellipse 1364"/>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2" name="Ellipse 1365"/>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3" name="Ellipse 1366"/>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4" name="Ellipse 1367"/>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5" name="Ellipse 1368"/>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6" name="Ellipse 1369"/>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7" name="Ellipse 1370"/>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8" name="Ellipse 1371"/>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9" name="Ellipse 1372"/>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0" name="Ellipse 1373"/>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1" name="Ellipse 1374"/>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2" name="Ellipse 1375"/>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3" name="Ellipse 1376"/>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4" name="Ellipse 1377"/>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5" name="Ellipse 1378"/>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6" name="Ellipse 1382"/>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7" name="Ellipse 1383"/>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8" name="Ellipse 1384"/>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9" name="Ellipse 1385"/>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0" name="Ellipse 1386"/>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1" name="Ellipse 1387"/>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2" name="Ellipse 1388"/>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3" name="Ellipse 1389"/>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4" name="Ellipse 1390"/>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5" name="Ellipse 1391"/>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6" name="Ellipse 1392"/>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7" name="Ellipse 1393"/>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8" name="Ellipse 1404"/>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9" name="Ellipse 1406"/>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0" name="Ellipse 1407"/>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1" name="Ellipse 1408"/>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2" name="Ellipse 1409"/>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3" name="Ellipse 1410"/>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4" name="Ellipse 1411"/>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5" name="Ellipse 1412"/>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6" name="Ellipse 1413"/>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7" name="Ellipse 1414"/>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8" name="Ellipse 1415"/>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8" name="Gruppieren 1201"/>
            <p:cNvGrpSpPr>
              <a:grpSpLocks noChangeAspect="1"/>
            </p:cNvGrpSpPr>
            <p:nvPr/>
          </p:nvGrpSpPr>
          <p:grpSpPr>
            <a:xfrm>
              <a:off x="1307575" y="525582"/>
              <a:ext cx="81111" cy="5130908"/>
              <a:chOff x="246061" y="548625"/>
              <a:chExt cx="101389" cy="6413635"/>
            </a:xfrm>
          </p:grpSpPr>
          <p:sp>
            <p:nvSpPr>
              <p:cNvPr id="355" name="Ellipse 1288"/>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6" name="Ellipse 1289"/>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Ellipse 1320"/>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8" name="Ellipse 1321"/>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Ellipse 1322"/>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0" name="Ellipse 1323"/>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1" name="Ellipse 1324"/>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2" name="Ellipse 1325"/>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3" name="Ellipse 1326"/>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4" name="Ellipse 1327"/>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5" name="Ellipse 1328"/>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6" name="Ellipse 1329"/>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Ellipse 1330"/>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Ellipse 1331"/>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9" name="Ellipse 1332"/>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Ellipse 1333"/>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1" name="Ellipse 1334"/>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2" name="Ellipse 1335"/>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3" name="Ellipse 1336"/>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4" name="Ellipse 1337"/>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5" name="Ellipse 1338"/>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6" name="Ellipse 1339"/>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7" name="Ellipse 1340"/>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8" name="Ellipse 1341"/>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9" name="Ellipse 1342"/>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0" name="Ellipse 1343"/>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1" name="Ellipse 1344"/>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2" name="Ellipse 1345"/>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3" name="Ellipse 1346"/>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4" name="Ellipse 1347"/>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5" name="Ellipse 1348"/>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6" name="Ellipse 1349"/>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7" name="Ellipse 1350"/>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8" name="Ellipse 1351"/>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9" name="Ellipse 1352"/>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0" name="Ellipse 1353"/>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1" name="Ellipse 1354"/>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Ellipse 1355"/>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3" name="Ellipse 1356"/>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4" name="Ellipse 1357"/>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5" name="Ellipse 1358"/>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6" name="Ellipse 1359"/>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9" name="Gruppieren 1202"/>
            <p:cNvGrpSpPr>
              <a:grpSpLocks noChangeAspect="1"/>
            </p:cNvGrpSpPr>
            <p:nvPr/>
          </p:nvGrpSpPr>
          <p:grpSpPr>
            <a:xfrm>
              <a:off x="1673498" y="525582"/>
              <a:ext cx="81111" cy="5130908"/>
              <a:chOff x="246061" y="548625"/>
              <a:chExt cx="101389" cy="6413635"/>
            </a:xfrm>
          </p:grpSpPr>
          <p:sp>
            <p:nvSpPr>
              <p:cNvPr id="313" name="Ellipse 1246"/>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4" name="Ellipse 1247"/>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 name="Ellipse 1248"/>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 name="Ellipse 1249"/>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 name="Ellipse 1250"/>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 name="Ellipse 1251"/>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 name="Ellipse 1252"/>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 name="Ellipse 1253"/>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 name="Ellipse 1254"/>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 name="Ellipse 1255"/>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 name="Ellipse 1256"/>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 name="Ellipse 1257"/>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 name="Ellipse 1258"/>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 name="Ellipse 1259"/>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 name="Ellipse 1260"/>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 name="Ellipse 1261"/>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 name="Ellipse 1262"/>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 name="Ellipse 1263"/>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 name="Ellipse 1264"/>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 name="Ellipse 1265"/>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 name="Ellipse 1266"/>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 name="Ellipse 1267"/>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 name="Ellipse 1268"/>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 name="Ellipse 1269"/>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 name="Ellipse 1270"/>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 name="Ellipse 1271"/>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 name="Ellipse 1272"/>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0" name="Ellipse 1273"/>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1" name="Ellipse 1274"/>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2" name="Ellipse 1275"/>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3" name="Ellipse 1276"/>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4" name="Ellipse 1277"/>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5" name="Ellipse 1278"/>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6" name="Ellipse 1279"/>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7" name="Ellipse 1280"/>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Ellipse 1281"/>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9" name="Ellipse 1282"/>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Ellipse 1283"/>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1" name="Ellipse 1284"/>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2" name="Ellipse 1285"/>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3" name="Ellipse 1286"/>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Ellipse 1287"/>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70" name="Gruppieren 1203"/>
            <p:cNvGrpSpPr>
              <a:grpSpLocks noChangeAspect="1"/>
            </p:cNvGrpSpPr>
            <p:nvPr/>
          </p:nvGrpSpPr>
          <p:grpSpPr>
            <a:xfrm>
              <a:off x="2057548" y="525582"/>
              <a:ext cx="81111" cy="5130908"/>
              <a:chOff x="246061" y="548625"/>
              <a:chExt cx="101389" cy="6413635"/>
            </a:xfrm>
          </p:grpSpPr>
          <p:sp>
            <p:nvSpPr>
              <p:cNvPr id="271" name="Ellipse 1204"/>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 name="Ellipse 1205"/>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 name="Ellipse 1206"/>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 name="Ellipse 1207"/>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 name="Ellipse 1208"/>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 name="Ellipse 1209"/>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 name="Ellipse 1210"/>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 name="Ellipse 1211"/>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 name="Ellipse 1212"/>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 name="Ellipse 1213"/>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 name="Ellipse 1214"/>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 name="Ellipse 1215"/>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 name="Ellipse 1216"/>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 name="Ellipse 1217"/>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 name="Ellipse 1218"/>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 name="Ellipse 1219"/>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7" name="Ellipse 1220"/>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 name="Ellipse 1221"/>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 name="Ellipse 1222"/>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 name="Ellipse 1223"/>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 name="Ellipse 1224"/>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 name="Ellipse 1225"/>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 name="Ellipse 1226"/>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 name="Ellipse 1227"/>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 name="Ellipse 1228"/>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 name="Ellipse 1229"/>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 name="Ellipse 1230"/>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 name="Ellipse 1231"/>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 name="Ellipse 1232"/>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 name="Ellipse 1233"/>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 name="Ellipse 1234"/>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 name="Ellipse 1235"/>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 name="Ellipse 1236"/>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 name="Ellipse 1237"/>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 name="Ellipse 1238"/>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 name="Ellipse 1239"/>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 name="Ellipse 1240"/>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 name="Ellipse 1241"/>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 name="Ellipse 1242"/>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 name="Ellipse 1243"/>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 name="Ellipse 1244"/>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 name="Ellipse 1245"/>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783" name="Gruppieren 1760"/>
          <p:cNvGrpSpPr/>
          <p:nvPr/>
        </p:nvGrpSpPr>
        <p:grpSpPr>
          <a:xfrm>
            <a:off x="2574940" y="355380"/>
            <a:ext cx="2381110" cy="5299890"/>
            <a:chOff x="40210" y="433410"/>
            <a:chExt cx="2381110" cy="5299890"/>
          </a:xfrm>
        </p:grpSpPr>
        <p:sp>
          <p:nvSpPr>
            <p:cNvPr id="784" name="Rechteck 1761"/>
            <p:cNvSpPr/>
            <p:nvPr/>
          </p:nvSpPr>
          <p:spPr>
            <a:xfrm>
              <a:off x="40210" y="433410"/>
              <a:ext cx="2381110" cy="5299890"/>
            </a:xfrm>
            <a:prstGeom prst="rect">
              <a:avLst/>
            </a:prstGeom>
            <a:solidFill>
              <a:srgbClr val="D9FFF2"/>
            </a:solidFill>
            <a:ln w="76200">
              <a:solidFill>
                <a:schemeClr val="bg1">
                  <a:lumMod val="85000"/>
                </a:schemeClr>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85" name="Gruppieren 1762"/>
            <p:cNvGrpSpPr>
              <a:grpSpLocks noChangeAspect="1"/>
            </p:cNvGrpSpPr>
            <p:nvPr/>
          </p:nvGrpSpPr>
          <p:grpSpPr>
            <a:xfrm>
              <a:off x="246061" y="525582"/>
              <a:ext cx="81111" cy="5130908"/>
              <a:chOff x="246061" y="548625"/>
              <a:chExt cx="101389" cy="6413635"/>
            </a:xfrm>
          </p:grpSpPr>
          <p:sp>
            <p:nvSpPr>
              <p:cNvPr id="1001" name="Ellipse 1978"/>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2" name="Ellipse 1979"/>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3" name="Ellipse 1980"/>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4" name="Ellipse 1981"/>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5" name="Ellipse 1982"/>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6" name="Ellipse 1983"/>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7" name="Ellipse 1984"/>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8" name="Ellipse 1985"/>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9" name="Ellipse 1986"/>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0" name="Ellipse 1987"/>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1" name="Ellipse 1988"/>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2" name="Ellipse 1989"/>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3" name="Ellipse 1990"/>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4" name="Ellipse 1991"/>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5" name="Ellipse 1992"/>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6" name="Ellipse 1993"/>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7" name="Ellipse 1994"/>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8" name="Ellipse 1995"/>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9" name="Ellipse 1996"/>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0" name="Ellipse 1997"/>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1" name="Ellipse 1998"/>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2" name="Ellipse 1999"/>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3" name="Ellipse 2000"/>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4" name="Ellipse 2001"/>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5" name="Ellipse 2002"/>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6" name="Ellipse 2003"/>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7" name="Ellipse 2004"/>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8" name="Ellipse 2005"/>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9" name="Ellipse 2006"/>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0" name="Ellipse 2007"/>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1" name="Ellipse 2008"/>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2" name="Ellipse 2009"/>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3" name="Ellipse 2010"/>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4" name="Ellipse 2011"/>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5" name="Ellipse 2012"/>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6" name="Ellipse 2013"/>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7" name="Ellipse 2014"/>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8" name="Ellipse 2015"/>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9" name="Ellipse 2016"/>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0" name="Ellipse 2017"/>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1" name="Ellipse 2018"/>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2" name="Ellipse 2019"/>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6" name="Gruppieren 1763"/>
            <p:cNvGrpSpPr>
              <a:grpSpLocks noChangeAspect="1"/>
            </p:cNvGrpSpPr>
            <p:nvPr/>
          </p:nvGrpSpPr>
          <p:grpSpPr>
            <a:xfrm>
              <a:off x="573579" y="525582"/>
              <a:ext cx="81111" cy="5130908"/>
              <a:chOff x="246061" y="548625"/>
              <a:chExt cx="101389" cy="6413635"/>
            </a:xfrm>
          </p:grpSpPr>
          <p:sp>
            <p:nvSpPr>
              <p:cNvPr id="959" name="Ellipse 1936"/>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0" name="Ellipse 1937"/>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1" name="Ellipse 1938"/>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2" name="Ellipse 1939"/>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3" name="Ellipse 1940"/>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4" name="Ellipse 1941"/>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5" name="Ellipse 1942"/>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6" name="Ellipse 1943"/>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7" name="Ellipse 1944"/>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8" name="Ellipse 1945"/>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9" name="Ellipse 1946"/>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0" name="Ellipse 1947"/>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1" name="Ellipse 1948"/>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2" name="Ellipse 1949"/>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3" name="Ellipse 1950"/>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4" name="Ellipse 1951"/>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5" name="Ellipse 1952"/>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6" name="Ellipse 1953"/>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7" name="Ellipse 1954"/>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8" name="Ellipse 1955"/>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9" name="Ellipse 1956"/>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0" name="Ellipse 1957"/>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1" name="Ellipse 1958"/>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2" name="Ellipse 1959"/>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3" name="Ellipse 1960"/>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4" name="Ellipse 1961"/>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5" name="Ellipse 1962"/>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6" name="Ellipse 1963"/>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7" name="Ellipse 1964"/>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8" name="Ellipse 1965"/>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9" name="Ellipse 1966"/>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0" name="Ellipse 1967"/>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1" name="Ellipse 1968"/>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2" name="Ellipse 1969"/>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3" name="Ellipse 1970"/>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4" name="Ellipse 1971"/>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5" name="Ellipse 1972"/>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6" name="Ellipse 1973"/>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7" name="Ellipse 1974"/>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8" name="Ellipse 1975"/>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9" name="Ellipse 1976"/>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0" name="Ellipse 1977"/>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7" name="Gruppieren 1764"/>
            <p:cNvGrpSpPr>
              <a:grpSpLocks noChangeAspect="1"/>
            </p:cNvGrpSpPr>
            <p:nvPr/>
          </p:nvGrpSpPr>
          <p:grpSpPr>
            <a:xfrm>
              <a:off x="923525" y="525582"/>
              <a:ext cx="81111" cy="5130908"/>
              <a:chOff x="246061" y="548625"/>
              <a:chExt cx="101389" cy="6413635"/>
            </a:xfrm>
          </p:grpSpPr>
          <p:sp>
            <p:nvSpPr>
              <p:cNvPr id="917" name="Ellipse 1894"/>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8" name="Ellipse 1895"/>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9" name="Ellipse 1896"/>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0" name="Ellipse 1897"/>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1" name="Ellipse 1898"/>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2" name="Ellipse 1899"/>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3" name="Ellipse 1900"/>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4" name="Ellipse 1901"/>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5" name="Ellipse 1902"/>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6" name="Ellipse 1903"/>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7" name="Ellipse 1904"/>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8" name="Ellipse 1905"/>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9" name="Ellipse 1906"/>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0" name="Ellipse 1907"/>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1" name="Ellipse 1908"/>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2" name="Ellipse 1909"/>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3" name="Ellipse 1910"/>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4" name="Ellipse 1911"/>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5" name="Ellipse 1912"/>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6" name="Ellipse 1913"/>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7" name="Ellipse 1914"/>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8" name="Ellipse 1915"/>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9" name="Ellipse 1916"/>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0" name="Ellipse 1917"/>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1" name="Ellipse 1918"/>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2" name="Ellipse 1919"/>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3" name="Ellipse 1920"/>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4" name="Ellipse 1921"/>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5" name="Ellipse 1922"/>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6" name="Ellipse 1923"/>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7" name="Ellipse 1924"/>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8" name="Ellipse 1925"/>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9" name="Ellipse 1926"/>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0" name="Ellipse 1927"/>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1" name="Ellipse 1928"/>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2" name="Ellipse 1929"/>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3" name="Ellipse 1930"/>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4" name="Ellipse 1931"/>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5" name="Ellipse 1932"/>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6" name="Ellipse 1933"/>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7" name="Ellipse 1934"/>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8" name="Ellipse 1935"/>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8" name="Gruppieren 1765"/>
            <p:cNvGrpSpPr>
              <a:grpSpLocks noChangeAspect="1"/>
            </p:cNvGrpSpPr>
            <p:nvPr/>
          </p:nvGrpSpPr>
          <p:grpSpPr>
            <a:xfrm>
              <a:off x="1307575" y="525582"/>
              <a:ext cx="81111" cy="5130908"/>
              <a:chOff x="246061" y="548625"/>
              <a:chExt cx="101389" cy="6413635"/>
            </a:xfrm>
          </p:grpSpPr>
          <p:sp>
            <p:nvSpPr>
              <p:cNvPr id="875" name="Ellipse 1852"/>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6" name="Ellipse 1853"/>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7" name="Ellipse 1854"/>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8" name="Ellipse 1855"/>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9" name="Ellipse 1856"/>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0" name="Ellipse 1857"/>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1" name="Ellipse 1858"/>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2" name="Ellipse 1859"/>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3" name="Ellipse 1860"/>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4" name="Ellipse 1861"/>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5" name="Ellipse 1862"/>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6" name="Ellipse 1863"/>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7" name="Ellipse 1864"/>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8" name="Ellipse 1865"/>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9" name="Ellipse 1866"/>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0" name="Ellipse 1867"/>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1" name="Ellipse 1868"/>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2" name="Ellipse 1869"/>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3" name="Ellipse 1870"/>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4" name="Ellipse 1871"/>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5" name="Ellipse 1872"/>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6" name="Ellipse 1873"/>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7" name="Ellipse 1874"/>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8" name="Ellipse 1875"/>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9" name="Ellipse 1876"/>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0" name="Ellipse 1877"/>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1" name="Ellipse 1878"/>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2" name="Ellipse 1879"/>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3" name="Ellipse 1880"/>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4" name="Ellipse 1881"/>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5" name="Ellipse 1882"/>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6" name="Ellipse 1883"/>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7" name="Ellipse 1884"/>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8" name="Ellipse 1885"/>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9" name="Ellipse 1886"/>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0" name="Ellipse 1887"/>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1" name="Ellipse 1888"/>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2" name="Ellipse 1889"/>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3" name="Ellipse 1890"/>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4" name="Ellipse 1891"/>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5" name="Ellipse 1892"/>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6" name="Ellipse 1893"/>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9" name="Gruppieren 1766"/>
            <p:cNvGrpSpPr>
              <a:grpSpLocks noChangeAspect="1"/>
            </p:cNvGrpSpPr>
            <p:nvPr/>
          </p:nvGrpSpPr>
          <p:grpSpPr>
            <a:xfrm>
              <a:off x="1673498" y="525582"/>
              <a:ext cx="81111" cy="5130908"/>
              <a:chOff x="246061" y="548625"/>
              <a:chExt cx="101389" cy="6413635"/>
            </a:xfrm>
          </p:grpSpPr>
          <p:sp>
            <p:nvSpPr>
              <p:cNvPr id="833" name="Ellipse 1810"/>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4" name="Ellipse 1811"/>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5" name="Ellipse 1812"/>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6" name="Ellipse 1813"/>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7" name="Ellipse 1814"/>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8" name="Ellipse 1815"/>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9" name="Ellipse 1816"/>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0" name="Ellipse 1817"/>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1" name="Ellipse 1818"/>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2" name="Ellipse 1819"/>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3" name="Ellipse 1820"/>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4" name="Ellipse 1821"/>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5" name="Ellipse 1822"/>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6" name="Ellipse 1823"/>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7" name="Ellipse 1824"/>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8" name="Ellipse 1825"/>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9" name="Ellipse 1826"/>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0" name="Ellipse 1827"/>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1" name="Ellipse 1828"/>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2" name="Ellipse 1829"/>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3" name="Ellipse 1830"/>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4" name="Ellipse 1831"/>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5" name="Ellipse 1832"/>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6" name="Ellipse 1833"/>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7" name="Ellipse 1834"/>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8" name="Ellipse 1835"/>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9" name="Ellipse 1836"/>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0" name="Ellipse 1837"/>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1" name="Ellipse 1838"/>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2" name="Ellipse 1839"/>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3" name="Ellipse 1840"/>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4" name="Ellipse 1841"/>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5" name="Ellipse 1842"/>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6" name="Ellipse 1843"/>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7" name="Ellipse 1844"/>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8" name="Ellipse 1845"/>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9" name="Ellipse 1846"/>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0" name="Ellipse 1847"/>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1" name="Ellipse 1848"/>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2" name="Ellipse 1849"/>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3" name="Ellipse 1850"/>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4" name="Ellipse 1851"/>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90" name="Gruppieren 1767"/>
            <p:cNvGrpSpPr>
              <a:grpSpLocks noChangeAspect="1"/>
            </p:cNvGrpSpPr>
            <p:nvPr/>
          </p:nvGrpSpPr>
          <p:grpSpPr>
            <a:xfrm>
              <a:off x="2057548" y="525582"/>
              <a:ext cx="81111" cy="5130908"/>
              <a:chOff x="246061" y="548625"/>
              <a:chExt cx="101389" cy="6413635"/>
            </a:xfrm>
          </p:grpSpPr>
          <p:sp>
            <p:nvSpPr>
              <p:cNvPr id="791" name="Ellipse 1768"/>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2" name="Ellipse 1769"/>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3" name="Ellipse 1770"/>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4" name="Ellipse 1771"/>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5" name="Ellipse 1772"/>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6" name="Ellipse 1773"/>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7" name="Ellipse 1774"/>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8" name="Ellipse 1775"/>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9" name="Ellipse 1776"/>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0" name="Ellipse 1777"/>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1" name="Ellipse 1778"/>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2" name="Ellipse 1779"/>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3" name="Ellipse 1780"/>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4" name="Ellipse 1781"/>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5" name="Ellipse 1782"/>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6" name="Ellipse 1783"/>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7" name="Ellipse 1784"/>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8" name="Ellipse 1785"/>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9" name="Ellipse 1786"/>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0" name="Ellipse 1787"/>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1" name="Ellipse 1788"/>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2" name="Ellipse 1789"/>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3" name="Ellipse 1790"/>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4" name="Ellipse 1791"/>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5" name="Ellipse 1792"/>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6" name="Ellipse 1793"/>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7" name="Ellipse 1794"/>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8" name="Ellipse 1795"/>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9" name="Ellipse 1796"/>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0" name="Ellipse 1797"/>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1" name="Ellipse 1798"/>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2" name="Ellipse 1799"/>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3" name="Ellipse 1800"/>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4" name="Ellipse 1801"/>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5" name="Ellipse 1802"/>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6" name="Ellipse 1803"/>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7" name="Ellipse 1804"/>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8" name="Ellipse 1805"/>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9" name="Ellipse 1806"/>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0" name="Ellipse 1807"/>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1" name="Ellipse 1808"/>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2" name="Ellipse 1809"/>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1043" name="Gruppieren 2020"/>
          <p:cNvGrpSpPr/>
          <p:nvPr/>
        </p:nvGrpSpPr>
        <p:grpSpPr>
          <a:xfrm>
            <a:off x="2997395" y="625435"/>
            <a:ext cx="2381110" cy="5299890"/>
            <a:chOff x="40210" y="433410"/>
            <a:chExt cx="2381110" cy="5299890"/>
          </a:xfrm>
        </p:grpSpPr>
        <p:sp>
          <p:nvSpPr>
            <p:cNvPr id="1044" name="Rechteck 2021"/>
            <p:cNvSpPr/>
            <p:nvPr/>
          </p:nvSpPr>
          <p:spPr>
            <a:xfrm>
              <a:off x="40210" y="433410"/>
              <a:ext cx="2381110" cy="5299890"/>
            </a:xfrm>
            <a:prstGeom prst="rect">
              <a:avLst/>
            </a:prstGeom>
            <a:solidFill>
              <a:srgbClr val="D9FFF2"/>
            </a:solidFill>
            <a:ln w="76200">
              <a:solidFill>
                <a:schemeClr val="bg1">
                  <a:lumMod val="85000"/>
                </a:schemeClr>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045" name="Gruppieren 2022"/>
            <p:cNvGrpSpPr>
              <a:grpSpLocks noChangeAspect="1"/>
            </p:cNvGrpSpPr>
            <p:nvPr/>
          </p:nvGrpSpPr>
          <p:grpSpPr>
            <a:xfrm>
              <a:off x="246061" y="525582"/>
              <a:ext cx="81111" cy="5130908"/>
              <a:chOff x="246061" y="548625"/>
              <a:chExt cx="101389" cy="6413635"/>
            </a:xfrm>
          </p:grpSpPr>
          <p:sp>
            <p:nvSpPr>
              <p:cNvPr id="1261" name="Ellipse 2240"/>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2" name="Ellipse 2241"/>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3" name="Ellipse 2242"/>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4" name="Ellipse 2243"/>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5" name="Ellipse 2244"/>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6" name="Ellipse 2245"/>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7" name="Ellipse 2246"/>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8" name="Ellipse 2247"/>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9" name="Ellipse 2248"/>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0" name="Ellipse 2249"/>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1" name="Ellipse 2250"/>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2" name="Ellipse 2251"/>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3" name="Ellipse 2252"/>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4" name="Ellipse 2253"/>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5" name="Ellipse 2254"/>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6" name="Ellipse 2255"/>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7" name="Ellipse 2256"/>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8" name="Ellipse 2257"/>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9" name="Ellipse 2258"/>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0" name="Ellipse 2259"/>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1" name="Ellipse 2260"/>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2" name="Ellipse 2261"/>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3" name="Ellipse 2262"/>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4" name="Ellipse 2263"/>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5" name="Ellipse 2264"/>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6" name="Ellipse 2265"/>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7" name="Ellipse 2266"/>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8" name="Ellipse 2267"/>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9" name="Ellipse 2268"/>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0" name="Ellipse 2269"/>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1" name="Ellipse 2270"/>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2" name="Ellipse 2271"/>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3" name="Ellipse 2272"/>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4" name="Ellipse 2273"/>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5" name="Ellipse 2274"/>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6" name="Ellipse 2275"/>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7" name="Ellipse 2276"/>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8" name="Ellipse 2277"/>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9" name="Ellipse 2278"/>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00" name="Ellipse 2279"/>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01" name="Ellipse 2280"/>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02" name="Ellipse 2281"/>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46" name="Gruppieren 2023"/>
            <p:cNvGrpSpPr>
              <a:grpSpLocks noChangeAspect="1"/>
            </p:cNvGrpSpPr>
            <p:nvPr/>
          </p:nvGrpSpPr>
          <p:grpSpPr>
            <a:xfrm>
              <a:off x="573579" y="525582"/>
              <a:ext cx="81111" cy="5130908"/>
              <a:chOff x="246061" y="548625"/>
              <a:chExt cx="101389" cy="6413635"/>
            </a:xfrm>
          </p:grpSpPr>
          <p:sp>
            <p:nvSpPr>
              <p:cNvPr id="1219" name="Ellipse 2198"/>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0" name="Ellipse 2199"/>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1" name="Ellipse 2200"/>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2" name="Ellipse 2201"/>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3" name="Ellipse 2202"/>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4" name="Ellipse 2203"/>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5" name="Ellipse 2204"/>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6" name="Ellipse 2205"/>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7" name="Ellipse 2206"/>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8" name="Ellipse 2207"/>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9" name="Ellipse 2208"/>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0" name="Ellipse 2209"/>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1" name="Ellipse 2210"/>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2" name="Ellipse 2211"/>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3" name="Ellipse 2212"/>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4" name="Ellipse 2213"/>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5" name="Ellipse 2214"/>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6" name="Ellipse 2215"/>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7" name="Ellipse 2216"/>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8" name="Ellipse 2217"/>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9" name="Ellipse 2218"/>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0" name="Ellipse 2219"/>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1" name="Ellipse 2220"/>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2" name="Ellipse 2221"/>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3" name="Ellipse 2222"/>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4" name="Ellipse 2223"/>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5" name="Ellipse 2224"/>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6" name="Ellipse 2225"/>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7" name="Ellipse 2226"/>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8" name="Ellipse 2227"/>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9" name="Ellipse 2228"/>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0" name="Ellipse 2229"/>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1" name="Ellipse 2230"/>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2" name="Ellipse 2231"/>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3" name="Ellipse 2232"/>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4" name="Ellipse 2233"/>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5" name="Ellipse 2234"/>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6" name="Ellipse 2235"/>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7" name="Ellipse 2236"/>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8" name="Ellipse 2237"/>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9" name="Ellipse 2238"/>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0" name="Ellipse 2239"/>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47" name="Gruppieren 2024"/>
            <p:cNvGrpSpPr>
              <a:grpSpLocks noChangeAspect="1"/>
            </p:cNvGrpSpPr>
            <p:nvPr/>
          </p:nvGrpSpPr>
          <p:grpSpPr>
            <a:xfrm>
              <a:off x="923525" y="525582"/>
              <a:ext cx="81111" cy="5130908"/>
              <a:chOff x="246061" y="548625"/>
              <a:chExt cx="101389" cy="6413635"/>
            </a:xfrm>
          </p:grpSpPr>
          <p:sp>
            <p:nvSpPr>
              <p:cNvPr id="1177" name="Ellipse 2156"/>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8" name="Ellipse 2157"/>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9" name="Ellipse 2158"/>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0" name="Ellipse 2159"/>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1" name="Ellipse 2160"/>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2" name="Ellipse 2161"/>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3" name="Ellipse 2162"/>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4" name="Ellipse 2163"/>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5" name="Ellipse 2164"/>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6" name="Ellipse 2165"/>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7" name="Ellipse 2166"/>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8" name="Ellipse 2167"/>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9" name="Ellipse 2168"/>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0" name="Ellipse 2169"/>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1" name="Ellipse 2170"/>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2" name="Ellipse 2171"/>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3" name="Ellipse 2172"/>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4" name="Ellipse 2173"/>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5" name="Ellipse 2174"/>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6" name="Ellipse 2175"/>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7" name="Ellipse 2176"/>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8" name="Ellipse 2177"/>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9" name="Ellipse 2178"/>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0" name="Ellipse 2179"/>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1" name="Ellipse 2180"/>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2" name="Ellipse 2181"/>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3" name="Ellipse 2182"/>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4" name="Ellipse 2183"/>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5" name="Ellipse 2184"/>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6" name="Ellipse 2185"/>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7" name="Ellipse 2186"/>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8" name="Ellipse 2187"/>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9" name="Ellipse 2188"/>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0" name="Ellipse 2189"/>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1" name="Ellipse 2190"/>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2" name="Ellipse 2191"/>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3" name="Ellipse 2192"/>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4" name="Ellipse 2193"/>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5" name="Ellipse 2194"/>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6" name="Ellipse 2195"/>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7" name="Ellipse 2196"/>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8" name="Ellipse 2197"/>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48" name="Gruppieren 2025"/>
            <p:cNvGrpSpPr>
              <a:grpSpLocks noChangeAspect="1"/>
            </p:cNvGrpSpPr>
            <p:nvPr/>
          </p:nvGrpSpPr>
          <p:grpSpPr>
            <a:xfrm>
              <a:off x="1307575" y="525582"/>
              <a:ext cx="81111" cy="5130908"/>
              <a:chOff x="246061" y="548625"/>
              <a:chExt cx="101389" cy="6413635"/>
            </a:xfrm>
          </p:grpSpPr>
          <p:sp>
            <p:nvSpPr>
              <p:cNvPr id="1135" name="Ellipse 2114"/>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6" name="Ellipse 2115"/>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7" name="Ellipse 2116"/>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8" name="Ellipse 2117"/>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9" name="Ellipse 2118"/>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0" name="Ellipse 2119"/>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1" name="Ellipse 2120"/>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2" name="Ellipse 2121"/>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3" name="Ellipse 2122"/>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4" name="Ellipse 2123"/>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5" name="Ellipse 2124"/>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6" name="Ellipse 2125"/>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7" name="Ellipse 2126"/>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8" name="Ellipse 2127"/>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9" name="Ellipse 2128"/>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0" name="Ellipse 2129"/>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1" name="Ellipse 2130"/>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2" name="Ellipse 2131"/>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3" name="Ellipse 2132"/>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4" name="Ellipse 2133"/>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5" name="Ellipse 2134"/>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6" name="Ellipse 2135"/>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7" name="Ellipse 2136"/>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8" name="Ellipse 2137"/>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9" name="Ellipse 2138"/>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0" name="Ellipse 2139"/>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1" name="Ellipse 2140"/>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2" name="Ellipse 2141"/>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3" name="Ellipse 2142"/>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4" name="Ellipse 2143"/>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5" name="Ellipse 2144"/>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6" name="Ellipse 2145"/>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7" name="Ellipse 2146"/>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8" name="Ellipse 2147"/>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9" name="Ellipse 2148"/>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0" name="Ellipse 2149"/>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1" name="Ellipse 2150"/>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2" name="Ellipse 2151"/>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3" name="Ellipse 2152"/>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4" name="Ellipse 2153"/>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5" name="Ellipse 2154"/>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6" name="Ellipse 2155"/>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49" name="Gruppieren 2026"/>
            <p:cNvGrpSpPr>
              <a:grpSpLocks noChangeAspect="1"/>
            </p:cNvGrpSpPr>
            <p:nvPr/>
          </p:nvGrpSpPr>
          <p:grpSpPr>
            <a:xfrm>
              <a:off x="1673498" y="525582"/>
              <a:ext cx="81111" cy="5130908"/>
              <a:chOff x="246061" y="548625"/>
              <a:chExt cx="101389" cy="6413635"/>
            </a:xfrm>
          </p:grpSpPr>
          <p:sp>
            <p:nvSpPr>
              <p:cNvPr id="1093" name="Ellipse 2072"/>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4" name="Ellipse 2073"/>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5" name="Ellipse 2074"/>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6" name="Ellipse 2075"/>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7" name="Ellipse 2076"/>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8" name="Ellipse 2077"/>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9" name="Ellipse 2078"/>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0" name="Ellipse 2079"/>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1" name="Ellipse 2080"/>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2" name="Ellipse 2081"/>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3" name="Ellipse 2082"/>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4" name="Ellipse 2083"/>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5" name="Ellipse 2084"/>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6" name="Ellipse 2085"/>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7" name="Ellipse 2086"/>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8" name="Ellipse 2087"/>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9" name="Ellipse 2088"/>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0" name="Ellipse 2089"/>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1" name="Ellipse 2090"/>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2" name="Ellipse 2091"/>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3" name="Ellipse 2092"/>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4" name="Ellipse 2093"/>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5" name="Ellipse 2094"/>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6" name="Ellipse 2095"/>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7" name="Ellipse 2096"/>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8" name="Ellipse 2097"/>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9" name="Ellipse 2098"/>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0" name="Ellipse 2099"/>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1" name="Ellipse 2100"/>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2" name="Ellipse 2101"/>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3" name="Ellipse 2102"/>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4" name="Ellipse 2103"/>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5" name="Ellipse 2104"/>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6" name="Ellipse 2105"/>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7" name="Ellipse 2106"/>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8" name="Ellipse 2107"/>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9" name="Ellipse 2108"/>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0" name="Ellipse 2109"/>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1" name="Ellipse 2110"/>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2" name="Ellipse 2111"/>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3" name="Ellipse 2112"/>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4" name="Ellipse 2113"/>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50" name="Gruppieren 2027"/>
            <p:cNvGrpSpPr>
              <a:grpSpLocks noChangeAspect="1"/>
            </p:cNvGrpSpPr>
            <p:nvPr/>
          </p:nvGrpSpPr>
          <p:grpSpPr>
            <a:xfrm>
              <a:off x="2057548" y="525582"/>
              <a:ext cx="81111" cy="5130908"/>
              <a:chOff x="246061" y="548625"/>
              <a:chExt cx="101389" cy="6413635"/>
            </a:xfrm>
          </p:grpSpPr>
          <p:sp>
            <p:nvSpPr>
              <p:cNvPr id="1051" name="Ellipse 2028"/>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2" name="Ellipse 2029"/>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3" name="Ellipse 2030"/>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4" name="Ellipse 2031"/>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5" name="Ellipse 2032"/>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6" name="Ellipse 2033"/>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7" name="Ellipse 2034"/>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8" name="Ellipse 2035"/>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9" name="Ellipse 2036"/>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0" name="Ellipse 2037"/>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1" name="Ellipse 2038"/>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2" name="Ellipse 2039"/>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3" name="Ellipse 2040"/>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4" name="Ellipse 2041"/>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5" name="Ellipse 2042"/>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6" name="Ellipse 2043"/>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7" name="Ellipse 2044"/>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8" name="Ellipse 2045"/>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9" name="Ellipse 2046"/>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0" name="Ellipse 2047"/>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1" name="Ellipse 2048"/>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2" name="Ellipse 2050"/>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3" name="Ellipse 2052"/>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4" name="Ellipse 2053"/>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5" name="Ellipse 2054"/>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6" name="Ellipse 2055"/>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7" name="Ellipse 2056"/>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8" name="Ellipse 2057"/>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9" name="Ellipse 2058"/>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0" name="Ellipse 2059"/>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1" name="Ellipse 2060"/>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2" name="Ellipse 2061"/>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3" name="Ellipse 2062"/>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4" name="Ellipse 2063"/>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5" name="Ellipse 2064"/>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6" name="Ellipse 2065"/>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7" name="Ellipse 2066"/>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8" name="Ellipse 2067"/>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9" name="Ellipse 2068"/>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0" name="Ellipse 2069"/>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1" name="Ellipse 2070"/>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2" name="Ellipse 2071"/>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1303" name="Gruppieren 2282"/>
          <p:cNvGrpSpPr/>
          <p:nvPr/>
        </p:nvGrpSpPr>
        <p:grpSpPr>
          <a:xfrm>
            <a:off x="3381445" y="894270"/>
            <a:ext cx="2381110" cy="5299890"/>
            <a:chOff x="40210" y="433410"/>
            <a:chExt cx="2381110" cy="5299890"/>
          </a:xfrm>
        </p:grpSpPr>
        <p:sp>
          <p:nvSpPr>
            <p:cNvPr id="1304" name="Rechteck 2283"/>
            <p:cNvSpPr/>
            <p:nvPr/>
          </p:nvSpPr>
          <p:spPr>
            <a:xfrm>
              <a:off x="40210" y="433410"/>
              <a:ext cx="2381110" cy="5299890"/>
            </a:xfrm>
            <a:prstGeom prst="rect">
              <a:avLst/>
            </a:prstGeom>
            <a:solidFill>
              <a:srgbClr val="D9FFF2"/>
            </a:solidFill>
            <a:ln w="76200">
              <a:solidFill>
                <a:schemeClr val="bg1">
                  <a:lumMod val="85000"/>
                </a:schemeClr>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305" name="Gruppieren 2284"/>
            <p:cNvGrpSpPr>
              <a:grpSpLocks noChangeAspect="1"/>
            </p:cNvGrpSpPr>
            <p:nvPr/>
          </p:nvGrpSpPr>
          <p:grpSpPr>
            <a:xfrm>
              <a:off x="246061" y="525582"/>
              <a:ext cx="81111" cy="5130908"/>
              <a:chOff x="246061" y="548625"/>
              <a:chExt cx="101389" cy="6413635"/>
            </a:xfrm>
          </p:grpSpPr>
          <p:sp>
            <p:nvSpPr>
              <p:cNvPr id="1521" name="Ellipse 2500"/>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2" name="Ellipse 2501"/>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3" name="Ellipse 2502"/>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4" name="Ellipse 2503"/>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5" name="Ellipse 2504"/>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6" name="Ellipse 2505"/>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7" name="Ellipse 2506"/>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8" name="Ellipse 2507"/>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9" name="Ellipse 2508"/>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0" name="Ellipse 2509"/>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1" name="Ellipse 2510"/>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2" name="Ellipse 2511"/>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3" name="Ellipse 2512"/>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4" name="Ellipse 2513"/>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5" name="Ellipse 2514"/>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6" name="Ellipse 2515"/>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7" name="Ellipse 2516"/>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8" name="Ellipse 2517"/>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9" name="Ellipse 2518"/>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0" name="Ellipse 2519"/>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1" name="Ellipse 2520"/>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2" name="Ellipse 2521"/>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3" name="Ellipse 2522"/>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4" name="Ellipse 2523"/>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5" name="Ellipse 2524"/>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6" name="Ellipse 2525"/>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7" name="Ellipse 2526"/>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8" name="Ellipse 2527"/>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9" name="Ellipse 2528"/>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0" name="Ellipse 2529"/>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1" name="Ellipse 2530"/>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2" name="Ellipse 2531"/>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3" name="Ellipse 2532"/>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4" name="Ellipse 2533"/>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5" name="Ellipse 2534"/>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6" name="Ellipse 2535"/>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7" name="Ellipse 2536"/>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8" name="Ellipse 2537"/>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9" name="Ellipse 2538"/>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0" name="Ellipse 2539"/>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1" name="Ellipse 2540"/>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2" name="Ellipse 2541"/>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306" name="Gruppieren 2285"/>
            <p:cNvGrpSpPr>
              <a:grpSpLocks noChangeAspect="1"/>
            </p:cNvGrpSpPr>
            <p:nvPr/>
          </p:nvGrpSpPr>
          <p:grpSpPr>
            <a:xfrm>
              <a:off x="573579" y="525582"/>
              <a:ext cx="81111" cy="5130908"/>
              <a:chOff x="246061" y="548625"/>
              <a:chExt cx="101389" cy="6413635"/>
            </a:xfrm>
          </p:grpSpPr>
          <p:sp>
            <p:nvSpPr>
              <p:cNvPr id="1479" name="Ellipse 2458"/>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0" name="Ellipse 2459"/>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1" name="Ellipse 2460"/>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2" name="Ellipse 2461"/>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3" name="Ellipse 2462"/>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4" name="Ellipse 2463"/>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5" name="Ellipse 2464"/>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6" name="Ellipse 2465"/>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7" name="Ellipse 2466"/>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8" name="Ellipse 2467"/>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9" name="Ellipse 2468"/>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0" name="Ellipse 2469"/>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1" name="Ellipse 2470"/>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2" name="Ellipse 2471"/>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3" name="Ellipse 2472"/>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4" name="Ellipse 2473"/>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5" name="Ellipse 2474"/>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6" name="Ellipse 2475"/>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7" name="Ellipse 2476"/>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8" name="Ellipse 2477"/>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9" name="Ellipse 2478"/>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0" name="Ellipse 2479"/>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1" name="Ellipse 2480"/>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2" name="Ellipse 2481"/>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3" name="Ellipse 2482"/>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4" name="Ellipse 2483"/>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5" name="Ellipse 2484"/>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6" name="Ellipse 2485"/>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7" name="Ellipse 2486"/>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8" name="Ellipse 2487"/>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9" name="Ellipse 2488"/>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0" name="Ellipse 2489"/>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1" name="Ellipse 2490"/>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2" name="Ellipse 2491"/>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3" name="Ellipse 2492"/>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4" name="Ellipse 2493"/>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5" name="Ellipse 2494"/>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6" name="Ellipse 2495"/>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7" name="Ellipse 2496"/>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8" name="Ellipse 2497"/>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9" name="Ellipse 2498"/>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0" name="Ellipse 2499"/>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307" name="Gruppieren 2286"/>
            <p:cNvGrpSpPr>
              <a:grpSpLocks noChangeAspect="1"/>
            </p:cNvGrpSpPr>
            <p:nvPr/>
          </p:nvGrpSpPr>
          <p:grpSpPr>
            <a:xfrm>
              <a:off x="923525" y="525582"/>
              <a:ext cx="81111" cy="5130908"/>
              <a:chOff x="246061" y="548625"/>
              <a:chExt cx="101389" cy="6413635"/>
            </a:xfrm>
          </p:grpSpPr>
          <p:sp>
            <p:nvSpPr>
              <p:cNvPr id="1437" name="Ellipse 2416"/>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8" name="Ellipse 2417"/>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9" name="Ellipse 2418"/>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0" name="Ellipse 2419"/>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1" name="Ellipse 2420"/>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2" name="Ellipse 2421"/>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3" name="Ellipse 2422"/>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4" name="Ellipse 2423"/>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5" name="Ellipse 2424"/>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6" name="Ellipse 2425"/>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7" name="Ellipse 2426"/>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8" name="Ellipse 2427"/>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9" name="Ellipse 2428"/>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0" name="Ellipse 2429"/>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1" name="Ellipse 2430"/>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2" name="Ellipse 2431"/>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3" name="Ellipse 2432"/>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4" name="Ellipse 2433"/>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5" name="Ellipse 2434"/>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6" name="Ellipse 2435"/>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7" name="Ellipse 2436"/>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8" name="Ellipse 2437"/>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9" name="Ellipse 2438"/>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0" name="Ellipse 2439"/>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1" name="Ellipse 2440"/>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2" name="Ellipse 2441"/>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3" name="Ellipse 2442"/>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4" name="Ellipse 2443"/>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5" name="Ellipse 2444"/>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6" name="Ellipse 2445"/>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7" name="Ellipse 2446"/>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8" name="Ellipse 2447"/>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9" name="Ellipse 2448"/>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0" name="Ellipse 2449"/>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1" name="Ellipse 2450"/>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2" name="Ellipse 2451"/>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3" name="Ellipse 2452"/>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4" name="Ellipse 2453"/>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5" name="Ellipse 2454"/>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6" name="Ellipse 2455"/>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7" name="Ellipse 2456"/>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8" name="Ellipse 2457"/>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308" name="Gruppieren 2287"/>
            <p:cNvGrpSpPr>
              <a:grpSpLocks noChangeAspect="1"/>
            </p:cNvGrpSpPr>
            <p:nvPr/>
          </p:nvGrpSpPr>
          <p:grpSpPr>
            <a:xfrm>
              <a:off x="1307575" y="525582"/>
              <a:ext cx="81111" cy="5130908"/>
              <a:chOff x="246061" y="548625"/>
              <a:chExt cx="101389" cy="6413635"/>
            </a:xfrm>
          </p:grpSpPr>
          <p:sp>
            <p:nvSpPr>
              <p:cNvPr id="1395" name="Ellipse 2374"/>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6" name="Ellipse 2375"/>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7" name="Ellipse 2376"/>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8" name="Ellipse 2377"/>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9" name="Ellipse 2378"/>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0" name="Ellipse 2379"/>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1" name="Ellipse 2380"/>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2" name="Ellipse 2381"/>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3" name="Ellipse 2382"/>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4" name="Ellipse 2383"/>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5" name="Ellipse 2384"/>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6" name="Ellipse 2385"/>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7" name="Ellipse 2386"/>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8" name="Ellipse 2387"/>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9" name="Ellipse 2388"/>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0" name="Ellipse 2389"/>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1" name="Ellipse 2390"/>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2" name="Ellipse 2391"/>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3" name="Ellipse 2392"/>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4" name="Ellipse 2393"/>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5" name="Ellipse 2394"/>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6" name="Ellipse 2395"/>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7" name="Ellipse 2396"/>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8" name="Ellipse 2397"/>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9" name="Ellipse 2398"/>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0" name="Ellipse 2399"/>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1" name="Ellipse 2400"/>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2" name="Ellipse 2401"/>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3" name="Ellipse 2402"/>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4" name="Ellipse 2403"/>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5" name="Ellipse 2404"/>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6" name="Ellipse 2405"/>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7" name="Ellipse 2406"/>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8" name="Ellipse 2407"/>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9" name="Ellipse 2408"/>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0" name="Ellipse 2409"/>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1" name="Ellipse 2410"/>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2" name="Ellipse 2411"/>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3" name="Ellipse 2412"/>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4" name="Ellipse 2413"/>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5" name="Ellipse 2414"/>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6" name="Ellipse 2415"/>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309" name="Gruppieren 2288"/>
            <p:cNvGrpSpPr>
              <a:grpSpLocks noChangeAspect="1"/>
            </p:cNvGrpSpPr>
            <p:nvPr/>
          </p:nvGrpSpPr>
          <p:grpSpPr>
            <a:xfrm>
              <a:off x="1673498" y="525582"/>
              <a:ext cx="81111" cy="5130908"/>
              <a:chOff x="246061" y="548625"/>
              <a:chExt cx="101389" cy="6413635"/>
            </a:xfrm>
          </p:grpSpPr>
          <p:sp>
            <p:nvSpPr>
              <p:cNvPr id="1353" name="Ellipse 2332"/>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4" name="Ellipse 2333"/>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5" name="Ellipse 2334"/>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6" name="Ellipse 2335"/>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7" name="Ellipse 2336"/>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8" name="Ellipse 2337"/>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9" name="Ellipse 2338"/>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0" name="Ellipse 2339"/>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1" name="Ellipse 2340"/>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2" name="Ellipse 2341"/>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3" name="Ellipse 2342"/>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4" name="Ellipse 2343"/>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5" name="Ellipse 2344"/>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6" name="Ellipse 2345"/>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7" name="Ellipse 2346"/>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8" name="Ellipse 2347"/>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9" name="Ellipse 2348"/>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0" name="Ellipse 2349"/>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1" name="Ellipse 2350"/>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2" name="Ellipse 2351"/>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3" name="Ellipse 2352"/>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4" name="Ellipse 2353"/>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5" name="Ellipse 2354"/>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6" name="Ellipse 2355"/>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7" name="Ellipse 2356"/>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8" name="Ellipse 2357"/>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79" name="Ellipse 2358"/>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0" name="Ellipse 2359"/>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1" name="Ellipse 2360"/>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2" name="Ellipse 2361"/>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3" name="Ellipse 2362"/>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4" name="Ellipse 2363"/>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5" name="Ellipse 2364"/>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6" name="Ellipse 2365"/>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7" name="Ellipse 2366"/>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8" name="Ellipse 2367"/>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9" name="Ellipse 2368"/>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0" name="Ellipse 2369"/>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1" name="Ellipse 2370"/>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2" name="Ellipse 2371"/>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3" name="Ellipse 2372"/>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4" name="Ellipse 2373"/>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310" name="Gruppieren 2289"/>
            <p:cNvGrpSpPr>
              <a:grpSpLocks noChangeAspect="1"/>
            </p:cNvGrpSpPr>
            <p:nvPr/>
          </p:nvGrpSpPr>
          <p:grpSpPr>
            <a:xfrm>
              <a:off x="2057548" y="525582"/>
              <a:ext cx="81111" cy="5130908"/>
              <a:chOff x="246061" y="548625"/>
              <a:chExt cx="101389" cy="6413635"/>
            </a:xfrm>
          </p:grpSpPr>
          <p:sp>
            <p:nvSpPr>
              <p:cNvPr id="1311" name="Ellipse 2290"/>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2" name="Ellipse 2291"/>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3" name="Ellipse 2292"/>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4" name="Ellipse 2293"/>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5" name="Ellipse 2294"/>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6" name="Ellipse 2295"/>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7" name="Ellipse 2296"/>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8" name="Ellipse 2297"/>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9" name="Ellipse 2298"/>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0" name="Ellipse 2299"/>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1" name="Ellipse 2300"/>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2" name="Ellipse 2301"/>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3" name="Ellipse 2302"/>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4" name="Ellipse 2303"/>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5" name="Ellipse 2304"/>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6" name="Ellipse 2305"/>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7" name="Ellipse 2306"/>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8" name="Ellipse 2307"/>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9" name="Ellipse 2308"/>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0" name="Ellipse 2309"/>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1" name="Ellipse 2310"/>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2" name="Ellipse 2311"/>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3" name="Ellipse 2312"/>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4" name="Ellipse 2313"/>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5" name="Ellipse 2314"/>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6" name="Ellipse 2315"/>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7" name="Ellipse 2316"/>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8" name="Ellipse 2317"/>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9" name="Ellipse 2318"/>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0" name="Ellipse 2319"/>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1" name="Ellipse 2320"/>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2" name="Ellipse 2321"/>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3" name="Ellipse 2322"/>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4" name="Ellipse 2323"/>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5" name="Ellipse 2324"/>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6" name="Ellipse 2325"/>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7" name="Ellipse 2326"/>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8" name="Ellipse 2327"/>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9" name="Ellipse 2328"/>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0" name="Ellipse 2329"/>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1" name="Ellipse 2330"/>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2" name="Ellipse 2331"/>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1563" name="Gruppieren 2542"/>
          <p:cNvGrpSpPr/>
          <p:nvPr/>
        </p:nvGrpSpPr>
        <p:grpSpPr>
          <a:xfrm>
            <a:off x="3765495" y="1200290"/>
            <a:ext cx="2381110" cy="5299890"/>
            <a:chOff x="40210" y="433410"/>
            <a:chExt cx="2381110" cy="5299890"/>
          </a:xfrm>
        </p:grpSpPr>
        <p:sp>
          <p:nvSpPr>
            <p:cNvPr id="1564" name="Rechteck 2543"/>
            <p:cNvSpPr/>
            <p:nvPr/>
          </p:nvSpPr>
          <p:spPr>
            <a:xfrm>
              <a:off x="40210" y="433410"/>
              <a:ext cx="2381110" cy="5299890"/>
            </a:xfrm>
            <a:prstGeom prst="rect">
              <a:avLst/>
            </a:prstGeom>
            <a:solidFill>
              <a:srgbClr val="D9FFF2"/>
            </a:solidFill>
            <a:ln w="76200">
              <a:solidFill>
                <a:schemeClr val="bg1">
                  <a:lumMod val="85000"/>
                </a:schemeClr>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565" name="Gruppieren 2544"/>
            <p:cNvGrpSpPr>
              <a:grpSpLocks noChangeAspect="1"/>
            </p:cNvGrpSpPr>
            <p:nvPr/>
          </p:nvGrpSpPr>
          <p:grpSpPr>
            <a:xfrm>
              <a:off x="246061" y="525582"/>
              <a:ext cx="81111" cy="5130908"/>
              <a:chOff x="246061" y="548625"/>
              <a:chExt cx="101389" cy="6413635"/>
            </a:xfrm>
          </p:grpSpPr>
          <p:sp>
            <p:nvSpPr>
              <p:cNvPr id="1781" name="Ellipse 2760"/>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2" name="Ellipse 2761"/>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3" name="Ellipse 2762"/>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4" name="Ellipse 2763"/>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5" name="Ellipse 2764"/>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6" name="Ellipse 2765"/>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7" name="Ellipse 2766"/>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8" name="Ellipse 2767"/>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9" name="Ellipse 2768"/>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0" name="Ellipse 2769"/>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1" name="Ellipse 2770"/>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2" name="Ellipse 2771"/>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3" name="Ellipse 2772"/>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4" name="Ellipse 2773"/>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5" name="Ellipse 2774"/>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6" name="Ellipse 2775"/>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7" name="Ellipse 2776"/>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8" name="Ellipse 2777"/>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9" name="Ellipse 2778"/>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0" name="Ellipse 2779"/>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1" name="Ellipse 2780"/>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2" name="Ellipse 2781"/>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3" name="Ellipse 2782"/>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4" name="Ellipse 2783"/>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5" name="Ellipse 2784"/>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6" name="Ellipse 2785"/>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7" name="Ellipse 2786"/>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8" name="Ellipse 2787"/>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9" name="Ellipse 2788"/>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0" name="Ellipse 2789"/>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1" name="Ellipse 2790"/>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2" name="Ellipse 2791"/>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3" name="Ellipse 2792"/>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4" name="Ellipse 2793"/>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5" name="Ellipse 2794"/>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6" name="Ellipse 2795"/>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7" name="Ellipse 2796"/>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8" name="Ellipse 2797"/>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9" name="Ellipse 2798"/>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20" name="Ellipse 2799"/>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21" name="Ellipse 2800"/>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22" name="Ellipse 2801"/>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566" name="Gruppieren 2545"/>
            <p:cNvGrpSpPr>
              <a:grpSpLocks noChangeAspect="1"/>
            </p:cNvGrpSpPr>
            <p:nvPr/>
          </p:nvGrpSpPr>
          <p:grpSpPr>
            <a:xfrm>
              <a:off x="573579" y="525582"/>
              <a:ext cx="81111" cy="5130908"/>
              <a:chOff x="246061" y="548625"/>
              <a:chExt cx="101389" cy="6413635"/>
            </a:xfrm>
          </p:grpSpPr>
          <p:sp>
            <p:nvSpPr>
              <p:cNvPr id="1739" name="Ellipse 2718"/>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0" name="Ellipse 2719"/>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1" name="Ellipse 2720"/>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2" name="Ellipse 2721"/>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3" name="Ellipse 2722"/>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4" name="Ellipse 2723"/>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5" name="Ellipse 2724"/>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6" name="Ellipse 2725"/>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7" name="Ellipse 2726"/>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8" name="Ellipse 2727"/>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9" name="Ellipse 2728"/>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0" name="Ellipse 2729"/>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1" name="Ellipse 2730"/>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2" name="Ellipse 2731"/>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3" name="Ellipse 2732"/>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4" name="Ellipse 2733"/>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5" name="Ellipse 2734"/>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6" name="Ellipse 2735"/>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7" name="Ellipse 2736"/>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8" name="Ellipse 2737"/>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9" name="Ellipse 2738"/>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0" name="Ellipse 2739"/>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1" name="Ellipse 2740"/>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2" name="Ellipse 2741"/>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3" name="Ellipse 2742"/>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4" name="Ellipse 2743"/>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5" name="Ellipse 2744"/>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6" name="Ellipse 2745"/>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7" name="Ellipse 2746"/>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8" name="Ellipse 2747"/>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9" name="Ellipse 2748"/>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0" name="Ellipse 2749"/>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1" name="Ellipse 2750"/>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2" name="Ellipse 2751"/>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3" name="Ellipse 2752"/>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4" name="Ellipse 2753"/>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5" name="Ellipse 2754"/>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6" name="Ellipse 2755"/>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7" name="Ellipse 2756"/>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8" name="Ellipse 2757"/>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9" name="Ellipse 2758"/>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0" name="Ellipse 2759"/>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567" name="Gruppieren 2546"/>
            <p:cNvGrpSpPr>
              <a:grpSpLocks noChangeAspect="1"/>
            </p:cNvGrpSpPr>
            <p:nvPr/>
          </p:nvGrpSpPr>
          <p:grpSpPr>
            <a:xfrm>
              <a:off x="923525" y="525582"/>
              <a:ext cx="81111" cy="5130908"/>
              <a:chOff x="246061" y="548625"/>
              <a:chExt cx="101389" cy="6413635"/>
            </a:xfrm>
          </p:grpSpPr>
          <p:sp>
            <p:nvSpPr>
              <p:cNvPr id="1697" name="Ellipse 2676"/>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8" name="Ellipse 2677"/>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9" name="Ellipse 2678"/>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0" name="Ellipse 2679"/>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1" name="Ellipse 2680"/>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2" name="Ellipse 2681"/>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3" name="Ellipse 2682"/>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4" name="Ellipse 2683"/>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5" name="Ellipse 2684"/>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6" name="Ellipse 2685"/>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7" name="Ellipse 2686"/>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8" name="Ellipse 2687"/>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9" name="Ellipse 2688"/>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0" name="Ellipse 2689"/>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1" name="Ellipse 2690"/>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2" name="Ellipse 2691"/>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3" name="Ellipse 2692"/>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4" name="Ellipse 2693"/>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5" name="Ellipse 2694"/>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6" name="Ellipse 2695"/>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7" name="Ellipse 2696"/>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8" name="Ellipse 2697"/>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9" name="Ellipse 2698"/>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0" name="Ellipse 2699"/>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1" name="Ellipse 2700"/>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2" name="Ellipse 2701"/>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3" name="Ellipse 2702"/>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4" name="Ellipse 2703"/>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5" name="Ellipse 2704"/>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6" name="Ellipse 2705"/>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7" name="Ellipse 2706"/>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8" name="Ellipse 2707"/>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9" name="Ellipse 2708"/>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0" name="Ellipse 2709"/>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1" name="Ellipse 2710"/>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2" name="Ellipse 2711"/>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3" name="Ellipse 2712"/>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4" name="Ellipse 2713"/>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5" name="Ellipse 2714"/>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6" name="Ellipse 2715"/>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7" name="Ellipse 2716"/>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8" name="Ellipse 2717"/>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568" name="Gruppieren 2547"/>
            <p:cNvGrpSpPr>
              <a:grpSpLocks noChangeAspect="1"/>
            </p:cNvGrpSpPr>
            <p:nvPr/>
          </p:nvGrpSpPr>
          <p:grpSpPr>
            <a:xfrm>
              <a:off x="1307575" y="525582"/>
              <a:ext cx="81111" cy="5130908"/>
              <a:chOff x="246061" y="548625"/>
              <a:chExt cx="101389" cy="6413635"/>
            </a:xfrm>
          </p:grpSpPr>
          <p:sp>
            <p:nvSpPr>
              <p:cNvPr id="1655" name="Ellipse 2634"/>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6" name="Ellipse 2635"/>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7" name="Ellipse 2636"/>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8" name="Ellipse 2637"/>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9" name="Ellipse 2638"/>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0" name="Ellipse 2639"/>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1" name="Ellipse 2640"/>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2" name="Ellipse 2641"/>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3" name="Ellipse 2642"/>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4" name="Ellipse 2643"/>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5" name="Ellipse 2644"/>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6" name="Ellipse 2645"/>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7" name="Ellipse 2646"/>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8" name="Ellipse 2647"/>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9" name="Ellipse 2648"/>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0" name="Ellipse 2649"/>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1" name="Ellipse 2650"/>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2" name="Ellipse 2651"/>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3" name="Ellipse 2652"/>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4" name="Ellipse 2653"/>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5" name="Ellipse 2654"/>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6" name="Ellipse 2655"/>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7" name="Ellipse 2656"/>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8" name="Ellipse 2657"/>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9" name="Ellipse 2658"/>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0" name="Ellipse 2659"/>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1" name="Ellipse 2660"/>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2" name="Ellipse 2661"/>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3" name="Ellipse 2662"/>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4" name="Ellipse 2663"/>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5" name="Ellipse 2664"/>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6" name="Ellipse 2665"/>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7" name="Ellipse 2666"/>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8" name="Ellipse 2667"/>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9" name="Ellipse 2668"/>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0" name="Ellipse 2669"/>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1" name="Ellipse 2670"/>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2" name="Ellipse 2671"/>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3" name="Ellipse 2672"/>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4" name="Ellipse 2673"/>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5" name="Ellipse 2674"/>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6" name="Ellipse 2675"/>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569" name="Gruppieren 2548"/>
            <p:cNvGrpSpPr>
              <a:grpSpLocks noChangeAspect="1"/>
            </p:cNvGrpSpPr>
            <p:nvPr/>
          </p:nvGrpSpPr>
          <p:grpSpPr>
            <a:xfrm>
              <a:off x="1673498" y="525582"/>
              <a:ext cx="81111" cy="5130908"/>
              <a:chOff x="246061" y="548625"/>
              <a:chExt cx="101389" cy="6413635"/>
            </a:xfrm>
          </p:grpSpPr>
          <p:sp>
            <p:nvSpPr>
              <p:cNvPr id="1613" name="Ellipse 2592"/>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4" name="Ellipse 2593"/>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5" name="Ellipse 2594"/>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6" name="Ellipse 2595"/>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7" name="Ellipse 2596"/>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8" name="Ellipse 2597"/>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9" name="Ellipse 2598"/>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0" name="Ellipse 2599"/>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1" name="Ellipse 2600"/>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2" name="Ellipse 2601"/>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3" name="Ellipse 2602"/>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4" name="Ellipse 2603"/>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5" name="Ellipse 2604"/>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6" name="Ellipse 2605"/>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7" name="Ellipse 2606"/>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8" name="Ellipse 2607"/>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9" name="Ellipse 2608"/>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0" name="Ellipse 2609"/>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1" name="Ellipse 2610"/>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2" name="Ellipse 2611"/>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3" name="Ellipse 2612"/>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4" name="Ellipse 2613"/>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5" name="Ellipse 2614"/>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6" name="Ellipse 2615"/>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7" name="Ellipse 2616"/>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8" name="Ellipse 2617"/>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9" name="Ellipse 2618"/>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0" name="Ellipse 2619"/>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1" name="Ellipse 2620"/>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2" name="Ellipse 2621"/>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3" name="Ellipse 2622"/>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4" name="Ellipse 2623"/>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5" name="Ellipse 2624"/>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6" name="Ellipse 2625"/>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7" name="Ellipse 2626"/>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8" name="Ellipse 2627"/>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9" name="Ellipse 2628"/>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0" name="Ellipse 2629"/>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1" name="Ellipse 2630"/>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2" name="Ellipse 2631"/>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3" name="Ellipse 2632"/>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4" name="Ellipse 2633"/>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570" name="Gruppieren 2549"/>
            <p:cNvGrpSpPr>
              <a:grpSpLocks noChangeAspect="1"/>
            </p:cNvGrpSpPr>
            <p:nvPr/>
          </p:nvGrpSpPr>
          <p:grpSpPr>
            <a:xfrm>
              <a:off x="2057548" y="525582"/>
              <a:ext cx="81111" cy="5130908"/>
              <a:chOff x="246061" y="548625"/>
              <a:chExt cx="101389" cy="6413635"/>
            </a:xfrm>
          </p:grpSpPr>
          <p:sp>
            <p:nvSpPr>
              <p:cNvPr id="1571" name="Ellipse 2550"/>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2" name="Ellipse 2551"/>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3" name="Ellipse 2552"/>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4" name="Ellipse 2553"/>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5" name="Ellipse 2554"/>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6" name="Ellipse 2555"/>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7" name="Ellipse 2556"/>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8" name="Ellipse 2557"/>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9" name="Ellipse 2558"/>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0" name="Ellipse 2559"/>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1" name="Ellipse 2560"/>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2" name="Ellipse 2561"/>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3" name="Ellipse 2562"/>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4" name="Ellipse 2563"/>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5" name="Ellipse 2564"/>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6" name="Ellipse 2565"/>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7" name="Ellipse 2566"/>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8" name="Ellipse 2567"/>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9" name="Ellipse 2568"/>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0" name="Ellipse 2569"/>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1" name="Ellipse 2570"/>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2" name="Ellipse 2571"/>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3" name="Ellipse 2572"/>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4" name="Ellipse 2573"/>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5" name="Ellipse 2574"/>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6" name="Ellipse 2575"/>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7" name="Ellipse 2576"/>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8" name="Ellipse 2577"/>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9" name="Ellipse 2578"/>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0" name="Ellipse 2579"/>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1" name="Ellipse 2580"/>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2" name="Ellipse 2581"/>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3" name="Ellipse 2582"/>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4" name="Ellipse 2583"/>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5" name="Ellipse 2584"/>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6" name="Ellipse 2585"/>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7" name="Ellipse 2586"/>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8" name="Ellipse 2587"/>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9" name="Ellipse 2588"/>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0" name="Ellipse 2589"/>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1" name="Ellipse 2590"/>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2" name="Ellipse 2591"/>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3127" name="Textfeld 1192"/>
          <p:cNvSpPr txBox="1"/>
          <p:nvPr/>
        </p:nvSpPr>
        <p:spPr>
          <a:xfrm>
            <a:off x="72000" y="39600"/>
            <a:ext cx="2925395"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Number of locations L=1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Number of years Y=1</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Number of replicates R</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&gt;&gt;</a:t>
            </a:r>
            <a:r>
              <a:rPr lang="en-GB" dirty="0">
                <a:latin typeface="Arial" panose="020B0604020202020204" pitchFamily="34" charset="0"/>
                <a:cs typeface="Arial" panose="020B0604020202020204" pitchFamily="34" charset="0"/>
              </a:rPr>
              <a:t>4</a:t>
            </a:r>
          </a:p>
        </p:txBody>
      </p:sp>
      <p:sp>
        <p:nvSpPr>
          <p:cNvPr id="3131" name="TextBox 3130"/>
          <p:cNvSpPr txBox="1"/>
          <p:nvPr/>
        </p:nvSpPr>
        <p:spPr>
          <a:xfrm>
            <a:off x="73662" y="3928397"/>
            <a:ext cx="2112275" cy="1046440"/>
          </a:xfrm>
          <a:prstGeom prst="rect">
            <a:avLst/>
          </a:prstGeom>
          <a:solidFill>
            <a:schemeClr val="bg1"/>
          </a:solidFill>
          <a:ln>
            <a:solidFill>
              <a:srgbClr val="004600"/>
            </a:solidFill>
          </a:ln>
          <a:effectLst>
            <a:outerShdw blurRad="50800" dist="38100" dir="2700000" algn="tl" rotWithShape="0">
              <a:prstClr val="black">
                <a:alpha val="40000"/>
              </a:prstClr>
            </a:outerShdw>
          </a:effectLst>
        </p:spPr>
        <p:txBody>
          <a:bodyPr wrap="square" rtlCol="0">
            <a:spAutoFit/>
          </a:bodyPr>
          <a:lstStyle/>
          <a:p>
            <a:pPr algn="ctr"/>
            <a:r>
              <a:rPr lang="en-GB" sz="6200" dirty="0">
                <a:latin typeface="Arial" panose="020B0604020202020204" pitchFamily="34" charset="0"/>
                <a:cs typeface="Arial" panose="020B0604020202020204" pitchFamily="34" charset="0"/>
              </a:rPr>
              <a:t>2026</a:t>
            </a:r>
          </a:p>
        </p:txBody>
      </p:sp>
      <p:sp>
        <p:nvSpPr>
          <p:cNvPr id="2086"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sp>
        <p:nvSpPr>
          <p:cNvPr id="3130" name="TextBox 3129"/>
          <p:cNvSpPr txBox="1"/>
          <p:nvPr/>
        </p:nvSpPr>
        <p:spPr>
          <a:xfrm>
            <a:off x="9056335" y="5694895"/>
            <a:ext cx="2112275" cy="104644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6200" dirty="0">
                <a:latin typeface="Arial" panose="020B0604020202020204" pitchFamily="34" charset="0"/>
                <a:cs typeface="Arial" panose="020B0604020202020204" pitchFamily="34" charset="0"/>
              </a:rPr>
              <a:t>2026</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sp>
        <p:nvSpPr>
          <p:cNvPr id="3132" name="TextBox 3131"/>
          <p:cNvSpPr txBox="1"/>
          <p:nvPr/>
        </p:nvSpPr>
        <p:spPr>
          <a:xfrm>
            <a:off x="8000067" y="36000"/>
            <a:ext cx="412115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Test of candidates in </a:t>
            </a:r>
            <a:r>
              <a:rPr lang="en-GB" sz="2400" dirty="0">
                <a:solidFill>
                  <a:srgbClr val="0000FF"/>
                </a:solidFill>
                <a:latin typeface="Arial" panose="020B0604020202020204" pitchFamily="34" charset="0"/>
                <a:cs typeface="Arial" panose="020B0604020202020204" pitchFamily="34" charset="0"/>
              </a:rPr>
              <a:t>many plots </a:t>
            </a:r>
            <a:r>
              <a:rPr lang="en-GB" sz="2400" dirty="0">
                <a:latin typeface="Arial" panose="020B0604020202020204" pitchFamily="34" charset="0"/>
                <a:cs typeface="Arial" panose="020B0604020202020204" pitchFamily="34" charset="0"/>
              </a:rPr>
              <a:t>at </a:t>
            </a:r>
            <a:r>
              <a:rPr lang="en-GB" sz="2400" dirty="0">
                <a:solidFill>
                  <a:srgbClr val="FF0000"/>
                </a:solidFill>
                <a:latin typeface="Arial" panose="020B0604020202020204" pitchFamily="34" charset="0"/>
                <a:cs typeface="Arial" panose="020B0604020202020204" pitchFamily="34" charset="0"/>
              </a:rPr>
              <a:t>one</a:t>
            </a:r>
            <a:r>
              <a:rPr lang="en-GB" sz="2400" dirty="0">
                <a:latin typeface="Arial" panose="020B0604020202020204" pitchFamily="34" charset="0"/>
                <a:cs typeface="Arial" panose="020B0604020202020204" pitchFamily="34" charset="0"/>
              </a:rPr>
              <a:t> site in </a:t>
            </a:r>
            <a:r>
              <a:rPr lang="en-GB" sz="2400" dirty="0">
                <a:solidFill>
                  <a:srgbClr val="FF0000"/>
                </a:solidFill>
                <a:latin typeface="Arial" panose="020B0604020202020204" pitchFamily="34" charset="0"/>
                <a:cs typeface="Arial" panose="020B0604020202020204" pitchFamily="34" charset="0"/>
              </a:rPr>
              <a:t>one</a:t>
            </a:r>
            <a:r>
              <a:rPr lang="en-GB" sz="2400" dirty="0">
                <a:latin typeface="Arial" panose="020B0604020202020204" pitchFamily="34" charset="0"/>
                <a:cs typeface="Arial" panose="020B0604020202020204" pitchFamily="34" charset="0"/>
              </a:rPr>
              <a:t> year. </a:t>
            </a:r>
          </a:p>
        </p:txBody>
      </p:sp>
      <p:grpSp>
        <p:nvGrpSpPr>
          <p:cNvPr id="3143" name="Gruppieren 2542"/>
          <p:cNvGrpSpPr/>
          <p:nvPr/>
        </p:nvGrpSpPr>
        <p:grpSpPr>
          <a:xfrm>
            <a:off x="4284242" y="1460845"/>
            <a:ext cx="2381110" cy="5299890"/>
            <a:chOff x="40210" y="433410"/>
            <a:chExt cx="2381110" cy="5299890"/>
          </a:xfrm>
        </p:grpSpPr>
        <p:sp>
          <p:nvSpPr>
            <p:cNvPr id="3144" name="Rechteck 2543"/>
            <p:cNvSpPr/>
            <p:nvPr/>
          </p:nvSpPr>
          <p:spPr>
            <a:xfrm>
              <a:off x="40210" y="433410"/>
              <a:ext cx="2381110" cy="5299890"/>
            </a:xfrm>
            <a:prstGeom prst="rect">
              <a:avLst/>
            </a:prstGeom>
            <a:solidFill>
              <a:srgbClr val="D9FFF2"/>
            </a:solidFill>
            <a:ln w="76200">
              <a:solidFill>
                <a:schemeClr val="bg1">
                  <a:lumMod val="85000"/>
                </a:schemeClr>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145" name="Gruppieren 2544"/>
            <p:cNvGrpSpPr>
              <a:grpSpLocks noChangeAspect="1"/>
            </p:cNvGrpSpPr>
            <p:nvPr/>
          </p:nvGrpSpPr>
          <p:grpSpPr>
            <a:xfrm>
              <a:off x="246061" y="525582"/>
              <a:ext cx="81111" cy="5130908"/>
              <a:chOff x="246061" y="548625"/>
              <a:chExt cx="101389" cy="6413635"/>
            </a:xfrm>
          </p:grpSpPr>
          <p:sp>
            <p:nvSpPr>
              <p:cNvPr id="3361" name="Ellipse 2760"/>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2" name="Ellipse 2761"/>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3" name="Ellipse 2762"/>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4" name="Ellipse 2763"/>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5" name="Ellipse 2764"/>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6" name="Ellipse 2765"/>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7" name="Ellipse 2766"/>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8" name="Ellipse 2767"/>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9" name="Ellipse 2768"/>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0" name="Ellipse 2769"/>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1" name="Ellipse 2770"/>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2" name="Ellipse 2771"/>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3" name="Ellipse 2772"/>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4" name="Ellipse 2773"/>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5" name="Ellipse 2774"/>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6" name="Ellipse 2775"/>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7" name="Ellipse 2776"/>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8" name="Ellipse 2777"/>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9" name="Ellipse 2778"/>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0" name="Ellipse 2779"/>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1" name="Ellipse 2780"/>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2" name="Ellipse 2781"/>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3" name="Ellipse 2782"/>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4" name="Ellipse 2783"/>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5" name="Ellipse 2784"/>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6" name="Ellipse 2785"/>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7" name="Ellipse 2786"/>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8" name="Ellipse 2787"/>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9" name="Ellipse 2788"/>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0" name="Ellipse 2789"/>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1" name="Ellipse 2790"/>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2" name="Ellipse 2791"/>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3" name="Ellipse 2792"/>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4" name="Ellipse 2793"/>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5" name="Ellipse 2794"/>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6" name="Ellipse 2795"/>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7" name="Ellipse 2796"/>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8" name="Ellipse 2797"/>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9" name="Ellipse 2798"/>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00" name="Ellipse 2799"/>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01" name="Ellipse 2800"/>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02" name="Ellipse 2801"/>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146" name="Gruppieren 2545"/>
            <p:cNvGrpSpPr>
              <a:grpSpLocks noChangeAspect="1"/>
            </p:cNvGrpSpPr>
            <p:nvPr/>
          </p:nvGrpSpPr>
          <p:grpSpPr>
            <a:xfrm>
              <a:off x="573579" y="525582"/>
              <a:ext cx="81111" cy="5130908"/>
              <a:chOff x="246061" y="548625"/>
              <a:chExt cx="101389" cy="6413635"/>
            </a:xfrm>
          </p:grpSpPr>
          <p:sp>
            <p:nvSpPr>
              <p:cNvPr id="3319" name="Ellipse 2718"/>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0" name="Ellipse 2719"/>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1" name="Ellipse 2720"/>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2" name="Ellipse 2721"/>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3" name="Ellipse 2722"/>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4" name="Ellipse 2723"/>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5" name="Ellipse 2724"/>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6" name="Ellipse 2725"/>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7" name="Ellipse 2726"/>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8" name="Ellipse 2727"/>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9" name="Ellipse 2728"/>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0" name="Ellipse 2729"/>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1" name="Ellipse 2730"/>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2" name="Ellipse 2731"/>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3" name="Ellipse 2732"/>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4" name="Ellipse 2733"/>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5" name="Ellipse 2734"/>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6" name="Ellipse 2735"/>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7" name="Ellipse 2736"/>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8" name="Ellipse 2737"/>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9" name="Ellipse 2738"/>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0" name="Ellipse 2739"/>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1" name="Ellipse 2740"/>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2" name="Ellipse 2741"/>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3" name="Ellipse 2742"/>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4" name="Ellipse 2743"/>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5" name="Ellipse 2744"/>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6" name="Ellipse 2745"/>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7" name="Ellipse 2746"/>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8" name="Ellipse 2747"/>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9" name="Ellipse 2748"/>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0" name="Ellipse 2749"/>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1" name="Ellipse 2750"/>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2" name="Ellipse 2751"/>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3" name="Ellipse 2752"/>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4" name="Ellipse 2753"/>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5" name="Ellipse 2754"/>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6" name="Ellipse 2755"/>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7" name="Ellipse 2756"/>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8" name="Ellipse 2757"/>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9" name="Ellipse 2758"/>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0" name="Ellipse 2759"/>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147" name="Gruppieren 2546"/>
            <p:cNvGrpSpPr>
              <a:grpSpLocks noChangeAspect="1"/>
            </p:cNvGrpSpPr>
            <p:nvPr/>
          </p:nvGrpSpPr>
          <p:grpSpPr>
            <a:xfrm>
              <a:off x="923525" y="525582"/>
              <a:ext cx="81111" cy="5130908"/>
              <a:chOff x="246061" y="548625"/>
              <a:chExt cx="101389" cy="6413635"/>
            </a:xfrm>
          </p:grpSpPr>
          <p:sp>
            <p:nvSpPr>
              <p:cNvPr id="3277" name="Ellipse 2676"/>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8" name="Ellipse 2677"/>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9" name="Ellipse 2678"/>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0" name="Ellipse 2679"/>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1" name="Ellipse 2680"/>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2" name="Ellipse 2681"/>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3" name="Ellipse 2682"/>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4" name="Ellipse 2683"/>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5" name="Ellipse 2684"/>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6" name="Ellipse 2685"/>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7" name="Ellipse 2686"/>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8" name="Ellipse 2687"/>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9" name="Ellipse 2688"/>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0" name="Ellipse 2689"/>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1" name="Ellipse 2690"/>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2" name="Ellipse 2691"/>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3" name="Ellipse 2692"/>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4" name="Ellipse 2693"/>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5" name="Ellipse 2694"/>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6" name="Ellipse 2695"/>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7" name="Ellipse 2696"/>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8" name="Ellipse 2697"/>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9" name="Ellipse 2698"/>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0" name="Ellipse 2699"/>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1" name="Ellipse 2700"/>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2" name="Ellipse 2701"/>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3" name="Ellipse 2702"/>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4" name="Ellipse 2703"/>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5" name="Ellipse 2704"/>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6" name="Ellipse 2705"/>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7" name="Ellipse 2706"/>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8" name="Ellipse 2707"/>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9" name="Ellipse 2708"/>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0" name="Ellipse 2709"/>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1" name="Ellipse 2710"/>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2" name="Ellipse 2711"/>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3" name="Ellipse 2712"/>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4" name="Ellipse 2713"/>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5" name="Ellipse 2714"/>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6" name="Ellipse 2715"/>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7" name="Ellipse 2716"/>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8" name="Ellipse 2717"/>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148" name="Gruppieren 2547"/>
            <p:cNvGrpSpPr>
              <a:grpSpLocks noChangeAspect="1"/>
            </p:cNvGrpSpPr>
            <p:nvPr/>
          </p:nvGrpSpPr>
          <p:grpSpPr>
            <a:xfrm>
              <a:off x="1307575" y="525582"/>
              <a:ext cx="81111" cy="5130908"/>
              <a:chOff x="246061" y="548625"/>
              <a:chExt cx="101389" cy="6413635"/>
            </a:xfrm>
          </p:grpSpPr>
          <p:sp>
            <p:nvSpPr>
              <p:cNvPr id="3235" name="Ellipse 2634"/>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6" name="Ellipse 2635"/>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7" name="Ellipse 2636"/>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8" name="Ellipse 2637"/>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9" name="Ellipse 2638"/>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0" name="Ellipse 2639"/>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1" name="Ellipse 2640"/>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2" name="Ellipse 2641"/>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3" name="Ellipse 2642"/>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4" name="Ellipse 2643"/>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5" name="Ellipse 2644"/>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6" name="Ellipse 2645"/>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7" name="Ellipse 2646"/>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8" name="Ellipse 2647"/>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9" name="Ellipse 2648"/>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0" name="Ellipse 2649"/>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1" name="Ellipse 2650"/>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2" name="Ellipse 2651"/>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3" name="Ellipse 2652"/>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4" name="Ellipse 2653"/>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5" name="Ellipse 2654"/>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6" name="Ellipse 2655"/>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7" name="Ellipse 2656"/>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8" name="Ellipse 2657"/>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9" name="Ellipse 2658"/>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0" name="Ellipse 2659"/>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1" name="Ellipse 2660"/>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2" name="Ellipse 2661"/>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3" name="Ellipse 2662"/>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4" name="Ellipse 2663"/>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5" name="Ellipse 2664"/>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6" name="Ellipse 2665"/>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7" name="Ellipse 2666"/>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8" name="Ellipse 2667"/>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9" name="Ellipse 2668"/>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0" name="Ellipse 2669"/>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1" name="Ellipse 2670"/>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2" name="Ellipse 2671"/>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3" name="Ellipse 2672"/>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4" name="Ellipse 2673"/>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5" name="Ellipse 2674"/>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6" name="Ellipse 2675"/>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149" name="Gruppieren 2548"/>
            <p:cNvGrpSpPr>
              <a:grpSpLocks noChangeAspect="1"/>
            </p:cNvGrpSpPr>
            <p:nvPr/>
          </p:nvGrpSpPr>
          <p:grpSpPr>
            <a:xfrm>
              <a:off x="1673498" y="525582"/>
              <a:ext cx="81111" cy="5130908"/>
              <a:chOff x="246061" y="548625"/>
              <a:chExt cx="101389" cy="6413635"/>
            </a:xfrm>
          </p:grpSpPr>
          <p:sp>
            <p:nvSpPr>
              <p:cNvPr id="3193" name="Ellipse 2592"/>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4" name="Ellipse 2593"/>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5" name="Ellipse 2594"/>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6" name="Ellipse 2595"/>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7" name="Ellipse 2596"/>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8" name="Ellipse 2597"/>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9" name="Ellipse 2598"/>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0" name="Ellipse 2599"/>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1" name="Ellipse 2600"/>
              <p:cNvSpPr>
                <a:spLocks noChangeAspect="1"/>
              </p:cNvSpPr>
              <p:nvPr/>
            </p:nvSpPr>
            <p:spPr>
              <a:xfrm>
                <a:off x="246061" y="17914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2" name="Ellipse 2601"/>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3" name="Ellipse 2602"/>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4" name="Ellipse 2603"/>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5" name="Ellipse 2604"/>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6" name="Ellipse 2605"/>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7" name="Ellipse 2606"/>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8" name="Ellipse 2607"/>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9" name="Ellipse 2608"/>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0" name="Ellipse 2609"/>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1" name="Ellipse 2610"/>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2" name="Ellipse 2611"/>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3" name="Ellipse 2612"/>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4" name="Ellipse 2613"/>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5" name="Ellipse 2614"/>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6" name="Ellipse 2615"/>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7" name="Ellipse 2616"/>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8" name="Ellipse 2617"/>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9" name="Ellipse 2618"/>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0" name="Ellipse 2619"/>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1" name="Ellipse 2620"/>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2" name="Ellipse 2621"/>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3" name="Ellipse 2622"/>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4" name="Ellipse 2623"/>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5" name="Ellipse 2624"/>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6" name="Ellipse 2625"/>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7" name="Ellipse 2626"/>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8" name="Ellipse 2627"/>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9" name="Ellipse 2628"/>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0" name="Ellipse 2629"/>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1" name="Ellipse 2630"/>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2" name="Ellipse 2631"/>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3" name="Ellipse 2632"/>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4" name="Ellipse 2633"/>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3150" name="Gruppieren 2549"/>
            <p:cNvGrpSpPr>
              <a:grpSpLocks noChangeAspect="1"/>
            </p:cNvGrpSpPr>
            <p:nvPr/>
          </p:nvGrpSpPr>
          <p:grpSpPr>
            <a:xfrm>
              <a:off x="2057548" y="525582"/>
              <a:ext cx="81111" cy="5130908"/>
              <a:chOff x="246061" y="548625"/>
              <a:chExt cx="101389" cy="6413635"/>
            </a:xfrm>
          </p:grpSpPr>
          <p:sp>
            <p:nvSpPr>
              <p:cNvPr id="3151" name="Ellipse 2550"/>
              <p:cNvSpPr>
                <a:spLocks noChangeAspect="1"/>
              </p:cNvSpPr>
              <p:nvPr/>
            </p:nvSpPr>
            <p:spPr>
              <a:xfrm>
                <a:off x="246061" y="5486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2" name="Ellipse 2551"/>
              <p:cNvSpPr>
                <a:spLocks noChangeAspect="1"/>
              </p:cNvSpPr>
              <p:nvPr/>
            </p:nvSpPr>
            <p:spPr>
              <a:xfrm>
                <a:off x="246061" y="7022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3" name="Ellipse 2552"/>
              <p:cNvSpPr>
                <a:spLocks noChangeAspect="1"/>
              </p:cNvSpPr>
              <p:nvPr/>
            </p:nvSpPr>
            <p:spPr>
              <a:xfrm>
                <a:off x="246061" y="8558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4" name="Ellipse 2553"/>
              <p:cNvSpPr>
                <a:spLocks noChangeAspect="1"/>
              </p:cNvSpPr>
              <p:nvPr/>
            </p:nvSpPr>
            <p:spPr>
              <a:xfrm>
                <a:off x="246061" y="10094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5" name="Ellipse 2554"/>
              <p:cNvSpPr>
                <a:spLocks noChangeAspect="1"/>
              </p:cNvSpPr>
              <p:nvPr/>
            </p:nvSpPr>
            <p:spPr>
              <a:xfrm>
                <a:off x="246061" y="11631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6" name="Ellipse 2555"/>
              <p:cNvSpPr>
                <a:spLocks noChangeAspect="1"/>
              </p:cNvSpPr>
              <p:nvPr/>
            </p:nvSpPr>
            <p:spPr>
              <a:xfrm>
                <a:off x="246061" y="13167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7" name="Ellipse 2556"/>
              <p:cNvSpPr>
                <a:spLocks noChangeAspect="1"/>
              </p:cNvSpPr>
              <p:nvPr/>
            </p:nvSpPr>
            <p:spPr>
              <a:xfrm>
                <a:off x="246061" y="14703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8" name="Ellipse 2557"/>
              <p:cNvSpPr>
                <a:spLocks noChangeAspect="1"/>
              </p:cNvSpPr>
              <p:nvPr/>
            </p:nvSpPr>
            <p:spPr>
              <a:xfrm>
                <a:off x="246061" y="16239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9" name="Ellipse 2558"/>
              <p:cNvSpPr>
                <a:spLocks noChangeAspect="1"/>
              </p:cNvSpPr>
              <p:nvPr/>
            </p:nvSpPr>
            <p:spPr>
              <a:xfrm>
                <a:off x="246061" y="17775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0" name="Ellipse 2559"/>
              <p:cNvSpPr>
                <a:spLocks noChangeAspect="1"/>
              </p:cNvSpPr>
              <p:nvPr/>
            </p:nvSpPr>
            <p:spPr>
              <a:xfrm>
                <a:off x="246061" y="19312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1" name="Ellipse 2560"/>
              <p:cNvSpPr>
                <a:spLocks noChangeAspect="1"/>
              </p:cNvSpPr>
              <p:nvPr/>
            </p:nvSpPr>
            <p:spPr>
              <a:xfrm>
                <a:off x="246061" y="20848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2" name="Ellipse 2561"/>
              <p:cNvSpPr>
                <a:spLocks noChangeAspect="1"/>
              </p:cNvSpPr>
              <p:nvPr/>
            </p:nvSpPr>
            <p:spPr>
              <a:xfrm>
                <a:off x="246061" y="22384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3" name="Ellipse 2562"/>
              <p:cNvSpPr>
                <a:spLocks noChangeAspect="1"/>
              </p:cNvSpPr>
              <p:nvPr/>
            </p:nvSpPr>
            <p:spPr>
              <a:xfrm>
                <a:off x="246061" y="23920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4" name="Ellipse 2563"/>
              <p:cNvSpPr>
                <a:spLocks noChangeAspect="1"/>
              </p:cNvSpPr>
              <p:nvPr/>
            </p:nvSpPr>
            <p:spPr>
              <a:xfrm>
                <a:off x="246061" y="25456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5" name="Ellipse 2564"/>
              <p:cNvSpPr>
                <a:spLocks noChangeAspect="1"/>
              </p:cNvSpPr>
              <p:nvPr/>
            </p:nvSpPr>
            <p:spPr>
              <a:xfrm>
                <a:off x="246061" y="26993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6" name="Ellipse 2565"/>
              <p:cNvSpPr>
                <a:spLocks noChangeAspect="1"/>
              </p:cNvSpPr>
              <p:nvPr/>
            </p:nvSpPr>
            <p:spPr>
              <a:xfrm>
                <a:off x="246061" y="28529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7" name="Ellipse 2566"/>
              <p:cNvSpPr>
                <a:spLocks noChangeAspect="1"/>
              </p:cNvSpPr>
              <p:nvPr/>
            </p:nvSpPr>
            <p:spPr>
              <a:xfrm>
                <a:off x="246061" y="30065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8" name="Ellipse 2567"/>
              <p:cNvSpPr>
                <a:spLocks noChangeAspect="1"/>
              </p:cNvSpPr>
              <p:nvPr/>
            </p:nvSpPr>
            <p:spPr>
              <a:xfrm>
                <a:off x="246061" y="31601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9" name="Ellipse 2568"/>
              <p:cNvSpPr>
                <a:spLocks noChangeAspect="1"/>
              </p:cNvSpPr>
              <p:nvPr/>
            </p:nvSpPr>
            <p:spPr>
              <a:xfrm>
                <a:off x="246061" y="33137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0" name="Ellipse 2569"/>
              <p:cNvSpPr>
                <a:spLocks noChangeAspect="1"/>
              </p:cNvSpPr>
              <p:nvPr/>
            </p:nvSpPr>
            <p:spPr>
              <a:xfrm>
                <a:off x="246061" y="346740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1" name="Ellipse 2570"/>
              <p:cNvSpPr>
                <a:spLocks noChangeAspect="1"/>
              </p:cNvSpPr>
              <p:nvPr/>
            </p:nvSpPr>
            <p:spPr>
              <a:xfrm>
                <a:off x="246061" y="362102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2" name="Ellipse 2571"/>
              <p:cNvSpPr>
                <a:spLocks noChangeAspect="1"/>
              </p:cNvSpPr>
              <p:nvPr/>
            </p:nvSpPr>
            <p:spPr>
              <a:xfrm>
                <a:off x="246061" y="377464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3" name="Ellipse 2572"/>
              <p:cNvSpPr>
                <a:spLocks noChangeAspect="1"/>
              </p:cNvSpPr>
              <p:nvPr/>
            </p:nvSpPr>
            <p:spPr>
              <a:xfrm>
                <a:off x="246061" y="392826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4" name="Ellipse 2573"/>
              <p:cNvSpPr>
                <a:spLocks noChangeAspect="1"/>
              </p:cNvSpPr>
              <p:nvPr/>
            </p:nvSpPr>
            <p:spPr>
              <a:xfrm>
                <a:off x="246061" y="4081885"/>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5" name="Ellipse 2574"/>
              <p:cNvSpPr>
                <a:spLocks noChangeAspect="1"/>
              </p:cNvSpPr>
              <p:nvPr/>
            </p:nvSpPr>
            <p:spPr>
              <a:xfrm>
                <a:off x="246061" y="42493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6" name="Ellipse 2575"/>
              <p:cNvSpPr>
                <a:spLocks noChangeAspect="1"/>
              </p:cNvSpPr>
              <p:nvPr/>
            </p:nvSpPr>
            <p:spPr>
              <a:xfrm>
                <a:off x="246061" y="44029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7" name="Ellipse 2576"/>
              <p:cNvSpPr>
                <a:spLocks noChangeAspect="1"/>
              </p:cNvSpPr>
              <p:nvPr/>
            </p:nvSpPr>
            <p:spPr>
              <a:xfrm>
                <a:off x="246061" y="45565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8" name="Ellipse 2577"/>
              <p:cNvSpPr>
                <a:spLocks noChangeAspect="1"/>
              </p:cNvSpPr>
              <p:nvPr/>
            </p:nvSpPr>
            <p:spPr>
              <a:xfrm>
                <a:off x="246061" y="47101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9" name="Ellipse 2578"/>
              <p:cNvSpPr>
                <a:spLocks noChangeAspect="1"/>
              </p:cNvSpPr>
              <p:nvPr/>
            </p:nvSpPr>
            <p:spPr>
              <a:xfrm>
                <a:off x="246061" y="48638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0" name="Ellipse 2579"/>
              <p:cNvSpPr>
                <a:spLocks noChangeAspect="1"/>
              </p:cNvSpPr>
              <p:nvPr/>
            </p:nvSpPr>
            <p:spPr>
              <a:xfrm>
                <a:off x="246061" y="50174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1" name="Ellipse 2580"/>
              <p:cNvSpPr>
                <a:spLocks noChangeAspect="1"/>
              </p:cNvSpPr>
              <p:nvPr/>
            </p:nvSpPr>
            <p:spPr>
              <a:xfrm>
                <a:off x="246061" y="51710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2" name="Ellipse 2581"/>
              <p:cNvSpPr>
                <a:spLocks noChangeAspect="1"/>
              </p:cNvSpPr>
              <p:nvPr/>
            </p:nvSpPr>
            <p:spPr>
              <a:xfrm>
                <a:off x="246061" y="53246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3" name="Ellipse 2582"/>
              <p:cNvSpPr>
                <a:spLocks noChangeAspect="1"/>
              </p:cNvSpPr>
              <p:nvPr/>
            </p:nvSpPr>
            <p:spPr>
              <a:xfrm>
                <a:off x="246061" y="54782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4" name="Ellipse 2583"/>
              <p:cNvSpPr>
                <a:spLocks noChangeAspect="1"/>
              </p:cNvSpPr>
              <p:nvPr/>
            </p:nvSpPr>
            <p:spPr>
              <a:xfrm>
                <a:off x="246061" y="56319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5" name="Ellipse 2584"/>
              <p:cNvSpPr>
                <a:spLocks noChangeAspect="1"/>
              </p:cNvSpPr>
              <p:nvPr/>
            </p:nvSpPr>
            <p:spPr>
              <a:xfrm>
                <a:off x="246061" y="57855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6" name="Ellipse 2585"/>
              <p:cNvSpPr>
                <a:spLocks noChangeAspect="1"/>
              </p:cNvSpPr>
              <p:nvPr/>
            </p:nvSpPr>
            <p:spPr>
              <a:xfrm>
                <a:off x="246061" y="59391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7" name="Ellipse 2586"/>
              <p:cNvSpPr>
                <a:spLocks noChangeAspect="1"/>
              </p:cNvSpPr>
              <p:nvPr/>
            </p:nvSpPr>
            <p:spPr>
              <a:xfrm>
                <a:off x="246061" y="60927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8" name="Ellipse 2587"/>
              <p:cNvSpPr>
                <a:spLocks noChangeAspect="1"/>
              </p:cNvSpPr>
              <p:nvPr/>
            </p:nvSpPr>
            <p:spPr>
              <a:xfrm>
                <a:off x="246061" y="624639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9" name="Ellipse 2588"/>
              <p:cNvSpPr>
                <a:spLocks noChangeAspect="1"/>
              </p:cNvSpPr>
              <p:nvPr/>
            </p:nvSpPr>
            <p:spPr>
              <a:xfrm>
                <a:off x="246061" y="640001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0" name="Ellipse 2589"/>
              <p:cNvSpPr>
                <a:spLocks noChangeAspect="1"/>
              </p:cNvSpPr>
              <p:nvPr/>
            </p:nvSpPr>
            <p:spPr>
              <a:xfrm>
                <a:off x="246061" y="655363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1" name="Ellipse 2590"/>
              <p:cNvSpPr>
                <a:spLocks noChangeAspect="1"/>
              </p:cNvSpPr>
              <p:nvPr/>
            </p:nvSpPr>
            <p:spPr>
              <a:xfrm>
                <a:off x="246061" y="670725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2" name="Ellipse 2591"/>
              <p:cNvSpPr>
                <a:spLocks noChangeAspect="1"/>
              </p:cNvSpPr>
              <p:nvPr/>
            </p:nvSpPr>
            <p:spPr>
              <a:xfrm>
                <a:off x="246061" y="6860871"/>
                <a:ext cx="101389" cy="101389"/>
              </a:xfrm>
              <a:prstGeom prst="ellipse">
                <a:avLst/>
              </a:prstGeom>
              <a:solidFill>
                <a:srgbClr val="FFC00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3136" name="TextBox 3135"/>
          <p:cNvSpPr txBox="1"/>
          <p:nvPr/>
        </p:nvSpPr>
        <p:spPr>
          <a:xfrm>
            <a:off x="2995245" y="1281518"/>
            <a:ext cx="4908530"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a:t>
            </a:r>
            <a:r>
              <a:rPr lang="en-GB" dirty="0">
                <a:solidFill>
                  <a:srgbClr val="0000FF"/>
                </a:solidFill>
                <a:latin typeface="Arial" panose="020B0604020202020204" pitchFamily="34" charset="0"/>
                <a:cs typeface="Arial" panose="020B0604020202020204" pitchFamily="34" charset="0"/>
              </a:rPr>
              <a:t>very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many</a:t>
            </a:r>
            <a:r>
              <a:rPr lang="en-GB" dirty="0">
                <a:solidFill>
                  <a:srgbClr val="0000FF"/>
                </a:solidFill>
                <a:latin typeface="Arial" panose="020B0604020202020204" pitchFamily="34" charset="0"/>
                <a:cs typeface="Arial" panose="020B0604020202020204" pitchFamily="34" charset="0"/>
              </a:rPr>
              <a:t> replicates </a:t>
            </a:r>
            <a:r>
              <a:rPr lang="en-GB" dirty="0">
                <a:latin typeface="Arial" panose="020B0604020202020204" pitchFamily="34" charset="0"/>
                <a:cs typeface="Arial" panose="020B0604020202020204" pitchFamily="34" charset="0"/>
              </a:rPr>
              <a:t>(1/R ~ 0), the mean of them becomes overly precise, so-to-say we learn the </a:t>
            </a:r>
            <a:r>
              <a:rPr lang="en-GB" dirty="0">
                <a:solidFill>
                  <a:srgbClr val="0000FF"/>
                </a:solidFill>
                <a:latin typeface="Arial" panose="020B0604020202020204" pitchFamily="34" charset="0"/>
                <a:cs typeface="Arial" panose="020B0604020202020204" pitchFamily="34" charset="0"/>
              </a:rPr>
              <a:t>truth</a:t>
            </a:r>
            <a:r>
              <a:rPr lang="en-GB" dirty="0">
                <a:latin typeface="Arial" panose="020B0604020202020204" pitchFamily="34" charset="0"/>
                <a:cs typeface="Arial" panose="020B0604020202020204" pitchFamily="34" charset="0"/>
              </a:rPr>
              <a:t> about this (and any such) can-</a:t>
            </a:r>
            <a:r>
              <a:rPr lang="en-GB" dirty="0" err="1">
                <a:latin typeface="Arial" panose="020B0604020202020204" pitchFamily="34" charset="0"/>
                <a:cs typeface="Arial" panose="020B0604020202020204" pitchFamily="34" charset="0"/>
              </a:rPr>
              <a:t>didate</a:t>
            </a:r>
            <a:r>
              <a:rPr lang="en-GB" dirty="0">
                <a:latin typeface="Arial" panose="020B0604020202020204" pitchFamily="34" charset="0"/>
                <a:cs typeface="Arial" panose="020B0604020202020204" pitchFamily="34" charset="0"/>
              </a:rPr>
              <a:t> in this environment. E.g. the first half of the many replicates would give the same result as the second half. The </a:t>
            </a:r>
            <a:r>
              <a:rPr lang="en-GB" dirty="0">
                <a:solidFill>
                  <a:srgbClr val="0000FF"/>
                </a:solidFill>
                <a:latin typeface="Arial" panose="020B0604020202020204" pitchFamily="34" charset="0"/>
                <a:cs typeface="Arial" panose="020B0604020202020204" pitchFamily="34" charset="0"/>
              </a:rPr>
              <a:t>Reproducibility</a:t>
            </a:r>
            <a:r>
              <a:rPr lang="en-GB" dirty="0">
                <a:latin typeface="Arial" panose="020B0604020202020204" pitchFamily="34" charset="0"/>
                <a:cs typeface="Arial" panose="020B0604020202020204" pitchFamily="34" charset="0"/>
              </a:rPr>
              <a:t> of the data would be ~100%. Nice!</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Still: Although we now </a:t>
            </a:r>
            <a:r>
              <a:rPr lang="en-GB" dirty="0">
                <a:latin typeface="Arial" panose="020B0604020202020204" pitchFamily="34" charset="0"/>
                <a:cs typeface="Arial" panose="020B0604020202020204" pitchFamily="34" charset="0"/>
              </a:rPr>
              <a:t>know</a:t>
            </a:r>
            <a:r>
              <a:rPr lang="en-GB" dirty="0">
                <a:solidFill>
                  <a:schemeClr val="tx1">
                    <a:lumMod val="50000"/>
                    <a:lumOff val="50000"/>
                  </a:schemeClr>
                </a:solidFill>
                <a:latin typeface="Arial" panose="020B0604020202020204" pitchFamily="34" charset="0"/>
                <a:cs typeface="Arial" panose="020B0604020202020204" pitchFamily="34" charset="0"/>
              </a:rPr>
              <a:t> what the </a:t>
            </a:r>
            <a:r>
              <a:rPr lang="en-GB" dirty="0" err="1">
                <a:solidFill>
                  <a:schemeClr val="tx1">
                    <a:lumMod val="50000"/>
                    <a:lumOff val="50000"/>
                  </a:schemeClr>
                </a:solidFill>
                <a:latin typeface="Arial" panose="020B0604020202020204" pitchFamily="34" charset="0"/>
                <a:cs typeface="Arial" panose="020B0604020202020204" pitchFamily="34" charset="0"/>
              </a:rPr>
              <a:t>perfor-mance</a:t>
            </a:r>
            <a:r>
              <a:rPr lang="en-GB" dirty="0">
                <a:solidFill>
                  <a:schemeClr val="tx1">
                    <a:lumMod val="50000"/>
                    <a:lumOff val="50000"/>
                  </a:schemeClr>
                </a:solidFill>
                <a:latin typeface="Arial" panose="020B0604020202020204" pitchFamily="34" charset="0"/>
                <a:cs typeface="Arial" panose="020B0604020202020204" pitchFamily="34" charset="0"/>
              </a:rPr>
              <a:t> of this and such candidates in that environment </a:t>
            </a:r>
            <a:r>
              <a:rPr lang="en-GB" dirty="0">
                <a:solidFill>
                  <a:srgbClr val="0000FF"/>
                </a:solidFill>
                <a:latin typeface="Arial" panose="020B0604020202020204" pitchFamily="34" charset="0"/>
                <a:cs typeface="Arial" panose="020B0604020202020204" pitchFamily="34" charset="0"/>
              </a:rPr>
              <a:t>truly</a:t>
            </a:r>
            <a:r>
              <a:rPr lang="en-GB" dirty="0">
                <a:solidFill>
                  <a:schemeClr val="tx1">
                    <a:lumMod val="50000"/>
                    <a:lumOff val="50000"/>
                  </a:schemeClr>
                </a:solidFill>
                <a:latin typeface="Arial" panose="020B0604020202020204" pitchFamily="34" charset="0"/>
                <a:cs typeface="Arial" panose="020B0604020202020204" pitchFamily="34" charset="0"/>
              </a:rPr>
              <a:t> has been … we still do </a:t>
            </a:r>
            <a:r>
              <a:rPr lang="en-GB" dirty="0">
                <a:latin typeface="Arial" panose="020B0604020202020204" pitchFamily="34" charset="0"/>
                <a:cs typeface="Arial" panose="020B0604020202020204" pitchFamily="34" charset="0"/>
              </a:rPr>
              <a:t>not</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know</a:t>
            </a:r>
            <a:r>
              <a:rPr lang="en-GB" dirty="0">
                <a:solidFill>
                  <a:schemeClr val="tx1">
                    <a:lumMod val="50000"/>
                    <a:lumOff val="50000"/>
                  </a:schemeClr>
                </a:solidFill>
                <a:latin typeface="Arial" panose="020B0604020202020204" pitchFamily="34" charset="0"/>
                <a:cs typeface="Arial" panose="020B0604020202020204" pitchFamily="34" charset="0"/>
              </a:rPr>
              <a:t> what their performance will be at different sites or seasons.  hmm …</a:t>
            </a:r>
          </a:p>
        </p:txBody>
      </p:sp>
      <p:cxnSp>
        <p:nvCxnSpPr>
          <p:cNvPr id="3404" name="Straight Arrow Connector 3403"/>
          <p:cNvCxnSpPr>
            <a:stCxn id="3132" idx="2"/>
            <a:endCxn id="2084" idx="0"/>
          </p:cNvCxnSpPr>
          <p:nvPr/>
        </p:nvCxnSpPr>
        <p:spPr>
          <a:xfrm>
            <a:off x="10060642" y="866997"/>
            <a:ext cx="0" cy="41766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28" name="Right Triangle 4">
            <a:extLst>
              <a:ext uri="{FF2B5EF4-FFF2-40B4-BE49-F238E27FC236}">
                <a16:creationId xmlns:a16="http://schemas.microsoft.com/office/drawing/2014/main" id="{94BAC3FA-018A-4121-ADA1-8A52EA831233}"/>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427346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 rechteckige Legende 4"/>
          <p:cNvSpPr/>
          <p:nvPr/>
        </p:nvSpPr>
        <p:spPr>
          <a:xfrm>
            <a:off x="87533" y="833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15</a:t>
            </a:fld>
            <a:endParaRPr lang="en-US" sz="2400" dirty="0">
              <a:latin typeface="Arial" panose="020B0604020202020204" pitchFamily="34" charset="0"/>
              <a:cs typeface="Arial" panose="020B0604020202020204" pitchFamily="34" charset="0"/>
            </a:endParaRPr>
          </a:p>
        </p:txBody>
      </p:sp>
      <p:sp>
        <p:nvSpPr>
          <p:cNvPr id="4" name="TextBox 3"/>
          <p:cNvSpPr txBox="1"/>
          <p:nvPr/>
        </p:nvSpPr>
        <p:spPr>
          <a:xfrm>
            <a:off x="442850" y="227029"/>
            <a:ext cx="11425382" cy="544764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a:t>
            </a:r>
            <a:r>
              <a:rPr lang="en-GB" sz="2800" dirty="0">
                <a:solidFill>
                  <a:srgbClr val="0000FF"/>
                </a:solidFill>
                <a:latin typeface="Arial" panose="020B0604020202020204" pitchFamily="34" charset="0"/>
                <a:cs typeface="Arial" panose="020B0604020202020204" pitchFamily="34" charset="0"/>
              </a:rPr>
              <a:t>Reproducibility</a:t>
            </a:r>
            <a:r>
              <a:rPr lang="en-GB" sz="2800" dirty="0">
                <a:latin typeface="Arial" panose="020B0604020202020204" pitchFamily="34" charset="0"/>
                <a:cs typeface="Arial" panose="020B0604020202020204" pitchFamily="34" charset="0"/>
              </a:rPr>
              <a:t>‘ of 100% would say that our actual data from such as R=4 replicates </a:t>
            </a:r>
            <a:r>
              <a:rPr lang="en-GB" sz="2800" dirty="0">
                <a:solidFill>
                  <a:schemeClr val="tx1">
                    <a:lumMod val="50000"/>
                    <a:lumOff val="50000"/>
                  </a:schemeClr>
                </a:solidFill>
                <a:latin typeface="Arial" panose="020B0604020202020204" pitchFamily="34" charset="0"/>
                <a:cs typeface="Arial" panose="020B0604020202020204" pitchFamily="34" charset="0"/>
              </a:rPr>
              <a:t>and given plot size for our candidates </a:t>
            </a:r>
            <a:r>
              <a:rPr lang="en-GB" sz="2800" dirty="0">
                <a:latin typeface="Arial" panose="020B0604020202020204" pitchFamily="34" charset="0"/>
                <a:cs typeface="Arial" panose="020B0604020202020204" pitchFamily="34" charset="0"/>
              </a:rPr>
              <a:t>tells us the same as if we had R=∞ replicates.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a:t>
            </a:r>
            <a:r>
              <a:rPr lang="en-GB" sz="2800" dirty="0">
                <a:solidFill>
                  <a:srgbClr val="0000FF"/>
                </a:solidFill>
                <a:latin typeface="Arial" panose="020B0604020202020204" pitchFamily="34" charset="0"/>
                <a:cs typeface="Arial" panose="020B0604020202020204" pitchFamily="34" charset="0"/>
              </a:rPr>
              <a:t>Reproducibility</a:t>
            </a:r>
            <a:r>
              <a:rPr lang="en-GB" sz="2800" dirty="0">
                <a:latin typeface="Arial" panose="020B0604020202020204" pitchFamily="34" charset="0"/>
                <a:cs typeface="Arial" panose="020B0604020202020204" pitchFamily="34" charset="0"/>
              </a:rPr>
              <a:t>‘ of 50% would say that 50% of the variation of the </a:t>
            </a:r>
            <a:r>
              <a:rPr lang="en-GB" sz="2800" dirty="0">
                <a:solidFill>
                  <a:schemeClr val="tx1">
                    <a:lumMod val="50000"/>
                    <a:lumOff val="50000"/>
                  </a:schemeClr>
                </a:solidFill>
                <a:latin typeface="Arial" panose="020B0604020202020204" pitchFamily="34" charset="0"/>
                <a:cs typeface="Arial" panose="020B0604020202020204" pitchFamily="34" charset="0"/>
              </a:rPr>
              <a:t>unknown</a:t>
            </a:r>
            <a:r>
              <a:rPr lang="en-GB" sz="2800" dirty="0">
                <a:latin typeface="Arial" panose="020B0604020202020204" pitchFamily="34" charset="0"/>
                <a:cs typeface="Arial" panose="020B0604020202020204" pitchFamily="34" charset="0"/>
              </a:rPr>
              <a:t> means from R=∞ (of the truth) could be explained by their linear regression on our actually available data (means from R=4).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Even a </a:t>
            </a:r>
            <a:r>
              <a:rPr lang="en-GB" sz="2800" dirty="0">
                <a:solidFill>
                  <a:srgbClr val="0000FF"/>
                </a:solidFill>
                <a:latin typeface="Arial" panose="020B0604020202020204" pitchFamily="34" charset="0"/>
                <a:cs typeface="Arial" panose="020B0604020202020204" pitchFamily="34" charset="0"/>
              </a:rPr>
              <a:t>Reproducibility</a:t>
            </a:r>
            <a:r>
              <a:rPr lang="en-GB" sz="2800" dirty="0">
                <a:latin typeface="Arial" panose="020B0604020202020204" pitchFamily="34" charset="0"/>
                <a:cs typeface="Arial" panose="020B0604020202020204" pitchFamily="34" charset="0"/>
              </a:rPr>
              <a:t> of 100% would not say much about the ability of our data to well-correlate with data from different environments (sites, seasons). If we test here-and-now, we </a:t>
            </a:r>
            <a:r>
              <a:rPr lang="en-GB" sz="2800" dirty="0">
                <a:solidFill>
                  <a:srgbClr val="C00000"/>
                </a:solidFill>
                <a:latin typeface="Arial" panose="020B0604020202020204" pitchFamily="34" charset="0"/>
                <a:cs typeface="Arial" panose="020B0604020202020204" pitchFamily="34" charset="0"/>
              </a:rPr>
              <a:t>mainly </a:t>
            </a:r>
            <a:r>
              <a:rPr lang="en-GB" sz="2800" dirty="0">
                <a:latin typeface="Arial" panose="020B0604020202020204" pitchFamily="34" charset="0"/>
                <a:cs typeface="Arial" panose="020B0604020202020204" pitchFamily="34" charset="0"/>
              </a:rPr>
              <a:t>learn about the ‘behaviour’ of our candidates here-and-now.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Well: This </a:t>
            </a:r>
            <a:r>
              <a:rPr lang="en-GB" sz="2800" dirty="0">
                <a:solidFill>
                  <a:srgbClr val="C00000"/>
                </a:solidFill>
                <a:latin typeface="Arial" panose="020B0604020202020204" pitchFamily="34" charset="0"/>
                <a:cs typeface="Arial" panose="020B0604020202020204" pitchFamily="34" charset="0"/>
              </a:rPr>
              <a:t>restriction</a:t>
            </a:r>
            <a:r>
              <a:rPr lang="en-GB" sz="2800" dirty="0">
                <a:latin typeface="Arial" panose="020B0604020202020204" pitchFamily="34" charset="0"/>
                <a:cs typeface="Arial" panose="020B0604020202020204" pitchFamily="34" charset="0"/>
              </a:rPr>
              <a:t> holds as long as we do have </a:t>
            </a:r>
            <a:r>
              <a:rPr lang="en-GB" sz="2800" dirty="0" err="1">
                <a:solidFill>
                  <a:srgbClr val="C00000"/>
                </a:solidFill>
                <a:latin typeface="Arial" panose="020B0604020202020204" pitchFamily="34" charset="0"/>
                <a:cs typeface="Arial" panose="020B0604020202020204" pitchFamily="34" charset="0"/>
              </a:rPr>
              <a:t>GxE</a:t>
            </a:r>
            <a:r>
              <a:rPr lang="en-GB" sz="2800" dirty="0">
                <a:solidFill>
                  <a:srgbClr val="C00000"/>
                </a:solidFill>
                <a:latin typeface="Arial" panose="020B0604020202020204" pitchFamily="34" charset="0"/>
                <a:cs typeface="Arial" panose="020B0604020202020204" pitchFamily="34" charset="0"/>
              </a:rPr>
              <a:t> interactions</a:t>
            </a:r>
            <a:r>
              <a:rPr lang="en-GB" sz="2800" dirty="0">
                <a:latin typeface="Arial" panose="020B0604020202020204" pitchFamily="34" charset="0"/>
                <a:cs typeface="Arial" panose="020B0604020202020204" pitchFamily="34" charset="0"/>
              </a:rPr>
              <a:t>.  </a:t>
            </a:r>
          </a:p>
        </p:txBody>
      </p:sp>
      <p:sp>
        <p:nvSpPr>
          <p:cNvPr id="5" name="Right Triangle 4">
            <a:extLst>
              <a:ext uri="{FF2B5EF4-FFF2-40B4-BE49-F238E27FC236}">
                <a16:creationId xmlns:a16="http://schemas.microsoft.com/office/drawing/2014/main" id="{EEF58C57-A442-463D-9658-C65449EEB88D}"/>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78322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 rechteckige Legende 4"/>
          <p:cNvSpPr/>
          <p:nvPr/>
        </p:nvSpPr>
        <p:spPr>
          <a:xfrm>
            <a:off x="87533" y="833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16</a:t>
            </a:fld>
            <a:endParaRPr lang="en-US" sz="2400" dirty="0">
              <a:latin typeface="Arial" panose="020B0604020202020204" pitchFamily="34" charset="0"/>
              <a:cs typeface="Arial" panose="020B0604020202020204" pitchFamily="34" charset="0"/>
            </a:endParaRPr>
          </a:p>
        </p:txBody>
      </p:sp>
      <p:sp>
        <p:nvSpPr>
          <p:cNvPr id="4" name="TextBox 3"/>
          <p:cNvSpPr txBox="1"/>
          <p:nvPr/>
        </p:nvSpPr>
        <p:spPr>
          <a:xfrm>
            <a:off x="164494" y="115030"/>
            <a:ext cx="11863012" cy="5355312"/>
          </a:xfrm>
          <a:prstGeom prst="rect">
            <a:avLst/>
          </a:prstGeom>
          <a:noFill/>
        </p:spPr>
        <p:txBody>
          <a:bodyPr wrap="square" rtlCol="0">
            <a:spAutoFit/>
          </a:bodyPr>
          <a:lstStyle/>
          <a:p>
            <a:pPr>
              <a:spcAft>
                <a:spcPts val="400"/>
              </a:spcAft>
            </a:pPr>
            <a:r>
              <a:rPr lang="en-GB" sz="2800" dirty="0">
                <a:latin typeface="Arial" panose="020B0604020202020204" pitchFamily="34" charset="0"/>
                <a:cs typeface="Arial" panose="020B0604020202020204" pitchFamily="34" charset="0"/>
              </a:rPr>
              <a:t>Our current data (R=4, L=Y=1) should be </a:t>
            </a:r>
            <a:r>
              <a:rPr lang="en-GB" sz="2800" dirty="0">
                <a:solidFill>
                  <a:srgbClr val="0000FF"/>
                </a:solidFill>
                <a:latin typeface="Arial" panose="020B0604020202020204" pitchFamily="34" charset="0"/>
                <a:cs typeface="Arial" panose="020B0604020202020204" pitchFamily="34" charset="0"/>
              </a:rPr>
              <a:t>correlated</a:t>
            </a:r>
            <a:r>
              <a:rPr lang="en-GB" sz="2800" dirty="0">
                <a:latin typeface="Arial" panose="020B0604020202020204" pitchFamily="34" charset="0"/>
                <a:cs typeface="Arial" panose="020B0604020202020204" pitchFamily="34" charset="0"/>
              </a:rPr>
              <a:t> to the true mean  performance of the candidates across the target area of marketing. Yet, the </a:t>
            </a:r>
            <a:r>
              <a:rPr lang="en-GB" sz="2800" dirty="0">
                <a:solidFill>
                  <a:srgbClr val="0000FF"/>
                </a:solidFill>
                <a:latin typeface="Arial" panose="020B0604020202020204" pitchFamily="34" charset="0"/>
                <a:cs typeface="Arial" panose="020B0604020202020204" pitchFamily="34" charset="0"/>
              </a:rPr>
              <a:t>correlation</a:t>
            </a:r>
            <a:r>
              <a:rPr lang="en-GB" sz="2800" dirty="0">
                <a:latin typeface="Arial" panose="020B0604020202020204" pitchFamily="34" charset="0"/>
                <a:cs typeface="Arial" panose="020B0604020202020204" pitchFamily="34" charset="0"/>
              </a:rPr>
              <a:t> may be low. This </a:t>
            </a:r>
            <a:r>
              <a:rPr lang="en-GB" sz="2800" dirty="0">
                <a:solidFill>
                  <a:srgbClr val="0000FF"/>
                </a:solidFill>
                <a:latin typeface="Arial" panose="020B0604020202020204" pitchFamily="34" charset="0"/>
                <a:cs typeface="Arial" panose="020B0604020202020204" pitchFamily="34" charset="0"/>
              </a:rPr>
              <a:t>correlation</a:t>
            </a:r>
            <a:r>
              <a:rPr lang="en-GB" sz="2800" dirty="0">
                <a:latin typeface="Arial" panose="020B0604020202020204" pitchFamily="34" charset="0"/>
                <a:cs typeface="Arial" panose="020B0604020202020204" pitchFamily="34" charset="0"/>
              </a:rPr>
              <a:t> is, expectedly, the square root of ... what is called </a:t>
            </a:r>
            <a:r>
              <a:rPr lang="en-GB"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Broad Sense Heritability</a:t>
            </a:r>
            <a:r>
              <a:rPr lang="en-GB" sz="2800" dirty="0">
                <a:latin typeface="Arial" panose="020B0604020202020204" pitchFamily="34" charset="0"/>
                <a:cs typeface="Arial" panose="020B0604020202020204" pitchFamily="34" charset="0"/>
              </a:rPr>
              <a:t> ( ... see later)</a:t>
            </a:r>
            <a:endParaRPr lang="en-GB" sz="1200" dirty="0">
              <a:latin typeface="Arial" panose="020B0604020202020204" pitchFamily="34" charset="0"/>
              <a:cs typeface="Arial" panose="020B0604020202020204" pitchFamily="34" charset="0"/>
            </a:endParaRPr>
          </a:p>
          <a:p>
            <a:pPr>
              <a:spcAft>
                <a:spcPts val="400"/>
              </a:spcAft>
            </a:pPr>
            <a:r>
              <a:rPr lang="en-GB" sz="2800" dirty="0">
                <a:solidFill>
                  <a:srgbClr val="0000FF"/>
                </a:solidFill>
                <a:latin typeface="Arial" panose="020B0604020202020204" pitchFamily="34" charset="0"/>
                <a:cs typeface="Arial" panose="020B0604020202020204" pitchFamily="34" charset="0"/>
              </a:rPr>
              <a:t>Correlation coefficient r </a:t>
            </a:r>
            <a:r>
              <a:rPr lang="en-GB" sz="2800" dirty="0">
                <a:latin typeface="Arial" panose="020B0604020202020204" pitchFamily="34" charset="0"/>
                <a:cs typeface="Arial" panose="020B0604020202020204" pitchFamily="34" charset="0"/>
              </a:rPr>
              <a:t>between true data (L=Y=∞) </a:t>
            </a:r>
            <a:r>
              <a:rPr lang="en-GB" sz="2800" dirty="0">
                <a:solidFill>
                  <a:schemeClr val="tx1">
                    <a:lumMod val="50000"/>
                    <a:lumOff val="50000"/>
                  </a:schemeClr>
                </a:solidFill>
                <a:latin typeface="Arial" panose="020B0604020202020204" pitchFamily="34" charset="0"/>
                <a:cs typeface="Arial" panose="020B0604020202020204" pitchFamily="34" charset="0"/>
              </a:rPr>
              <a:t>and</a:t>
            </a:r>
            <a:r>
              <a:rPr lang="en-GB" sz="2800" dirty="0">
                <a:latin typeface="Arial" panose="020B0604020202020204" pitchFamily="34" charset="0"/>
                <a:cs typeface="Arial" panose="020B0604020202020204" pitchFamily="34" charset="0"/>
              </a:rPr>
              <a:t> our data (L=Y=1) = h (square root of h²(</a:t>
            </a:r>
            <a:r>
              <a:rPr lang="en-GB"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Broad</a:t>
            </a:r>
            <a:r>
              <a:rPr lang="en-GB" sz="2800" dirty="0">
                <a:latin typeface="Arial" panose="020B0604020202020204" pitchFamily="34" charset="0"/>
                <a:cs typeface="Arial" panose="020B0604020202020204" pitchFamily="34" charset="0"/>
              </a:rPr>
              <a:t> Sense); as expectation, not in each case*</a:t>
            </a:r>
            <a:endParaRPr lang="en-GB" sz="1200" dirty="0">
              <a:latin typeface="Arial" panose="020B0604020202020204" pitchFamily="34" charset="0"/>
              <a:cs typeface="Arial" panose="020B0604020202020204" pitchFamily="34" charset="0"/>
            </a:endParaRPr>
          </a:p>
          <a:p>
            <a:pPr>
              <a:spcAft>
                <a:spcPts val="400"/>
              </a:spcAft>
            </a:pPr>
            <a:r>
              <a:rPr lang="en-GB" sz="2800" dirty="0">
                <a:solidFill>
                  <a:srgbClr val="0000FF"/>
                </a:solidFill>
                <a:latin typeface="Arial" panose="020B0604020202020204" pitchFamily="34" charset="0"/>
                <a:cs typeface="Arial" panose="020B0604020202020204" pitchFamily="34" charset="0"/>
              </a:rPr>
              <a:t>Regression coefficient b</a:t>
            </a:r>
            <a:r>
              <a:rPr lang="en-GB" sz="2800" dirty="0">
                <a:latin typeface="Arial" panose="020B0604020202020204" pitchFamily="34" charset="0"/>
                <a:cs typeface="Arial" panose="020B0604020202020204" pitchFamily="34" charset="0"/>
              </a:rPr>
              <a:t> of the true data (L=Y=∞) </a:t>
            </a:r>
            <a:r>
              <a:rPr lang="en-GB" sz="2800" dirty="0">
                <a:solidFill>
                  <a:schemeClr val="tx1">
                    <a:lumMod val="50000"/>
                    <a:lumOff val="50000"/>
                  </a:schemeClr>
                </a:solidFill>
                <a:latin typeface="Arial" panose="020B0604020202020204" pitchFamily="34" charset="0"/>
                <a:cs typeface="Arial" panose="020B0604020202020204" pitchFamily="34" charset="0"/>
              </a:rPr>
              <a:t>onto</a:t>
            </a:r>
            <a:r>
              <a:rPr lang="en-GB" sz="2800" dirty="0">
                <a:latin typeface="Arial" panose="020B0604020202020204" pitchFamily="34" charset="0"/>
                <a:cs typeface="Arial" panose="020B0604020202020204" pitchFamily="34" charset="0"/>
              </a:rPr>
              <a:t> our data (L=Y=1)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 h² (</a:t>
            </a:r>
            <a:r>
              <a:rPr lang="en-GB" sz="28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Broad</a:t>
            </a:r>
            <a:r>
              <a:rPr lang="en-GB" sz="2800" dirty="0">
                <a:latin typeface="Arial" panose="020B0604020202020204" pitchFamily="34" charset="0"/>
                <a:cs typeface="Arial" panose="020B0604020202020204" pitchFamily="34" charset="0"/>
              </a:rPr>
              <a:t> Sense**); as expectation, not in each case*</a:t>
            </a:r>
          </a:p>
          <a:p>
            <a:r>
              <a:rPr lang="en-GB" dirty="0">
                <a:latin typeface="Arial" panose="020B0604020202020204" pitchFamily="34" charset="0"/>
                <a:cs typeface="Arial" panose="020B0604020202020204" pitchFamily="34" charset="0"/>
              </a:rPr>
              <a:t>*not in each case because our experimental data may not have had a well-representative location and season.  </a:t>
            </a:r>
          </a:p>
          <a:p>
            <a:r>
              <a:rPr lang="en-GB" dirty="0">
                <a:latin typeface="Arial" panose="020B0604020202020204" pitchFamily="34" charset="0"/>
                <a:cs typeface="Arial" panose="020B0604020202020204" pitchFamily="34" charset="0"/>
              </a:rPr>
              <a:t>**</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Broad</a:t>
            </a:r>
            <a:r>
              <a:rPr lang="en-GB" dirty="0">
                <a:latin typeface="Arial" panose="020B0604020202020204" pitchFamily="34" charset="0"/>
                <a:cs typeface="Arial" panose="020B0604020202020204" pitchFamily="34" charset="0"/>
              </a:rPr>
              <a:t>-sense heritability is the appropriate parameter because the superior genotypes we intend to market are the same ones as were tested. In other words, we evaluate candidate cultivars directly, and the best-performing ones are released. This differs from situations in which </a:t>
            </a:r>
            <a:r>
              <a:rPr lang="en-GB" dirty="0">
                <a:solidFill>
                  <a:srgbClr val="7030A0"/>
                </a:solidFill>
                <a:latin typeface="Arial" panose="020B0604020202020204" pitchFamily="34" charset="0"/>
                <a:cs typeface="Arial" panose="020B0604020202020204" pitchFamily="34" charset="0"/>
              </a:rPr>
              <a:t>potential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parents</a:t>
            </a:r>
            <a:r>
              <a:rPr lang="en-GB" dirty="0">
                <a:solidFill>
                  <a:srgbClr val="7030A0"/>
                </a:solidFill>
                <a:latin typeface="Arial" panose="020B0604020202020204" pitchFamily="34" charset="0"/>
                <a:cs typeface="Arial" panose="020B0604020202020204" pitchFamily="34" charset="0"/>
              </a:rPr>
              <a:t> are evaluated and the marketed cultivars are their sexually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offspring</a:t>
            </a:r>
            <a:r>
              <a:rPr lang="en-GB" dirty="0">
                <a:latin typeface="Arial" panose="020B0604020202020204" pitchFamily="34" charset="0"/>
                <a:cs typeface="Arial" panose="020B0604020202020204" pitchFamily="34" charset="0"/>
              </a:rPr>
              <a:t>. In that case, we speak of narrow-sense heritability (h²</a:t>
            </a:r>
            <a:r>
              <a:rPr lang="en-GB" baseline="-25000" dirty="0">
                <a:latin typeface="Arial" panose="020B0604020202020204" pitchFamily="34" charset="0"/>
                <a:cs typeface="Arial" panose="020B0604020202020204" pitchFamily="34" charset="0"/>
              </a:rPr>
              <a:t>N</a:t>
            </a:r>
            <a:r>
              <a:rPr lang="en-GB" dirty="0">
                <a:latin typeface="Arial" panose="020B0604020202020204" pitchFamily="34" charset="0"/>
                <a:cs typeface="Arial" panose="020B0604020202020204" pitchFamily="34" charset="0"/>
              </a:rPr>
              <a:t>). That is mentioned later in Quantitative Genetics Chapters.  </a:t>
            </a:r>
            <a:r>
              <a:rPr lang="en-GB" sz="1800" dirty="0">
                <a:latin typeface="Arial" panose="020B0604020202020204" pitchFamily="34" charset="0"/>
                <a:cs typeface="Arial" panose="020B0604020202020204" pitchFamily="34" charset="0"/>
              </a:rPr>
              <a:t>UNPLAB-QuGen_Ch-14[</a:t>
            </a:r>
            <a:r>
              <a:rPr lang="en-GB" sz="1800" dirty="0" err="1">
                <a:latin typeface="Arial" panose="020B0604020202020204" pitchFamily="34" charset="0"/>
                <a:cs typeface="Arial" panose="020B0604020202020204" pitchFamily="34" charset="0"/>
              </a:rPr>
              <a:t>GenetCov</a:t>
            </a:r>
            <a:r>
              <a:rPr lang="en-GB" sz="1800" dirty="0">
                <a:latin typeface="Arial" panose="020B0604020202020204" pitchFamily="34" charset="0"/>
                <a:cs typeface="Arial" panose="020B0604020202020204" pitchFamily="34" charset="0"/>
              </a:rPr>
              <a:t> II] page ~25.</a:t>
            </a:r>
            <a:endParaRPr lang="en-GB" dirty="0">
              <a:latin typeface="Arial" panose="020B0604020202020204" pitchFamily="34" charset="0"/>
              <a:cs typeface="Arial" panose="020B0604020202020204" pitchFamily="34" charset="0"/>
            </a:endParaRPr>
          </a:p>
        </p:txBody>
      </p:sp>
      <p:sp>
        <p:nvSpPr>
          <p:cNvPr id="5" name="Right Triangle 4">
            <a:extLst>
              <a:ext uri="{FF2B5EF4-FFF2-40B4-BE49-F238E27FC236}">
                <a16:creationId xmlns:a16="http://schemas.microsoft.com/office/drawing/2014/main" id="{EEF58C57-A442-463D-9658-C65449EEB88D}"/>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660936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7" name="Group 1046">
            <a:extLst>
              <a:ext uri="{FF2B5EF4-FFF2-40B4-BE49-F238E27FC236}">
                <a16:creationId xmlns:a16="http://schemas.microsoft.com/office/drawing/2014/main" id="{8E71C2DC-C5B6-447E-9CE0-7FD5158BB487}"/>
              </a:ext>
            </a:extLst>
          </p:cNvPr>
          <p:cNvGrpSpPr/>
          <p:nvPr/>
        </p:nvGrpSpPr>
        <p:grpSpPr>
          <a:xfrm>
            <a:off x="2405" y="395005"/>
            <a:ext cx="3839900" cy="6402961"/>
            <a:chOff x="2405" y="395005"/>
            <a:chExt cx="3839900" cy="6402961"/>
          </a:xfrm>
        </p:grpSpPr>
        <p:grpSp>
          <p:nvGrpSpPr>
            <p:cNvPr id="3" name="Gruppieren 411"/>
            <p:cNvGrpSpPr/>
            <p:nvPr/>
          </p:nvGrpSpPr>
          <p:grpSpPr>
            <a:xfrm>
              <a:off x="157575" y="1385854"/>
              <a:ext cx="2381110" cy="5299890"/>
              <a:chOff x="40210" y="433410"/>
              <a:chExt cx="2381110" cy="5299890"/>
            </a:xfrm>
          </p:grpSpPr>
          <p:sp>
            <p:nvSpPr>
              <p:cNvPr id="4" name="Rechteck 409"/>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ruppieren 64"/>
              <p:cNvGrpSpPr>
                <a:grpSpLocks noChangeAspect="1"/>
              </p:cNvGrpSpPr>
              <p:nvPr/>
            </p:nvGrpSpPr>
            <p:grpSpPr>
              <a:xfrm>
                <a:off x="246061" y="525582"/>
                <a:ext cx="81111" cy="5130908"/>
                <a:chOff x="246061" y="548625"/>
                <a:chExt cx="101389" cy="6413635"/>
              </a:xfrm>
            </p:grpSpPr>
            <p:sp>
              <p:nvSpPr>
                <p:cNvPr id="221" name="Ellipse 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2" name="Ellipse 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3" name="Ellipse 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4" name="Ellipse 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5" name="Ellipse 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6" name="Ellipse 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7" name="Ellipse 2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 name="Ellipse 2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9" name="Ellipse 2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0" name="Ellipse 2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1" name="Ellipse 2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2" name="Ellipse 2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3" name="Ellipse 2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4" name="Ellipse 2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5" name="Ellipse 3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6" name="Ellipse 3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7" name="Ellipse 3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8" name="Ellipse 3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9" name="Ellipse 3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0" name="Ellipse 3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1" name="Ellipse 3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2" name="Ellipse 3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3" name="Ellipse 3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4" name="Ellipse 3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5" name="Ellipse 4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6" name="Ellipse 4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7" name="Ellipse 4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8" name="Ellipse 4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9" name="Ellipse 4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0" name="Ellipse 4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1" name="Ellipse 4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2" name="Ellipse 4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3" name="Ellipse 4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4" name="Ellipse 4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5" name="Ellipse 5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6" name="Ellipse 5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7" name="Ellipse 5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8" name="Ellipse 5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9" name="Ellipse 5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0" name="Ellipse 5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1" name="Ellipse 5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2" name="Ellipse 5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6" name="Gruppieren 65"/>
              <p:cNvGrpSpPr>
                <a:grpSpLocks noChangeAspect="1"/>
              </p:cNvGrpSpPr>
              <p:nvPr/>
            </p:nvGrpSpPr>
            <p:grpSpPr>
              <a:xfrm>
                <a:off x="573579" y="525582"/>
                <a:ext cx="81111" cy="5130908"/>
                <a:chOff x="246061" y="548625"/>
                <a:chExt cx="101389" cy="6413635"/>
              </a:xfrm>
            </p:grpSpPr>
            <p:sp>
              <p:nvSpPr>
                <p:cNvPr id="179" name="Ellipse 6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Ellipse 6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1" name="Ellipse 6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2" name="Ellipse 6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3" name="Ellipse 7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4" name="Ellipse 7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5" name="Ellipse 7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6" name="Ellipse 7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7" name="Ellipse 74"/>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8" name="Ellipse 7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9" name="Ellipse 7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0" name="Ellipse 7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1" name="Ellipse 7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2" name="Ellipse 7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3" name="Ellipse 8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4" name="Ellipse 8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5" name="Ellipse 8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6" name="Ellipse 8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7" name="Ellipse 8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8" name="Ellipse 8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9" name="Ellipse 8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0" name="Ellipse 8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1" name="Ellipse 8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2" name="Ellipse 8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3" name="Ellipse 9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4" name="Ellipse 9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5" name="Ellipse 9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6" name="Ellipse 9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7" name="Ellipse 9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8" name="Ellipse 9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9" name="Ellipse 9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0" name="Ellipse 9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1" name="Ellipse 9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2" name="Ellipse 9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3" name="Ellipse 10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4" name="Ellipse 10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5" name="Ellipse 10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6" name="Ellipse 10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7" name="Ellipse 10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8" name="Ellipse 10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9" name="Ellipse 10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0" name="Ellipse 10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 name="Gruppieren 108"/>
              <p:cNvGrpSpPr>
                <a:grpSpLocks noChangeAspect="1"/>
              </p:cNvGrpSpPr>
              <p:nvPr/>
            </p:nvGrpSpPr>
            <p:grpSpPr>
              <a:xfrm>
                <a:off x="923525" y="525582"/>
                <a:ext cx="81111" cy="5130908"/>
                <a:chOff x="246061" y="548625"/>
                <a:chExt cx="101389" cy="6413635"/>
              </a:xfrm>
            </p:grpSpPr>
            <p:sp>
              <p:nvSpPr>
                <p:cNvPr id="137" name="Ellipse 109"/>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8" name="Ellipse 110"/>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9" name="Ellipse 111"/>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0" name="Ellipse 112"/>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1" name="Ellipse 113"/>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2" name="Ellipse 114"/>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3" name="Ellipse 115"/>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4" name="Ellipse 116"/>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5" name="Ellipse 117"/>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6" name="Ellipse 118"/>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7" name="Ellipse 119"/>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Ellipse 120"/>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9" name="Ellipse 121"/>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0" name="Ellipse 122"/>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1" name="Ellipse 123"/>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2" name="Ellipse 124"/>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3" name="Ellipse 125"/>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4" name="Ellipse 126"/>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5" name="Ellipse 127"/>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Ellipse 128"/>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7" name="Ellipse 129"/>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Ellipse 130"/>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Ellipse 131"/>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Ellipse 132"/>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Ellipse 133"/>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Ellipse 134"/>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Ellipse 135"/>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Ellipse 136"/>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Ellipse 137"/>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Ellipse 138"/>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Ellipse 139"/>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8" name="Ellipse 140"/>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9" name="Ellipse 141"/>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0" name="Ellipse 142"/>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1" name="Ellipse 143"/>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2" name="Ellipse 144"/>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3" name="Ellipse 145"/>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4" name="Ellipse 146"/>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5" name="Ellipse 147"/>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6" name="Ellipse 148"/>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7" name="Ellipse 149"/>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8" name="Ellipse 150"/>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8" name="Gruppieren 151"/>
              <p:cNvGrpSpPr>
                <a:grpSpLocks noChangeAspect="1"/>
              </p:cNvGrpSpPr>
              <p:nvPr/>
            </p:nvGrpSpPr>
            <p:grpSpPr>
              <a:xfrm>
                <a:off x="1307575" y="525582"/>
                <a:ext cx="81111" cy="5130908"/>
                <a:chOff x="246061" y="548625"/>
                <a:chExt cx="101389" cy="6413635"/>
              </a:xfrm>
            </p:grpSpPr>
            <p:sp>
              <p:nvSpPr>
                <p:cNvPr id="95" name="Ellipse 15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 name="Ellipse 15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 name="Ellipse 15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 name="Ellipse 15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 name="Ellipse 15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 name="Ellipse 15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 name="Ellipse 15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 name="Ellipse 15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 name="Ellipse 160"/>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 name="Ellipse 16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5" name="Ellipse 16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 name="Ellipse 16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7" name="Ellipse 16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8" name="Ellipse 16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9" name="Ellipse 16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 name="Ellipse 16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1" name="Ellipse 16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Ellipse 16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 name="Ellipse 17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 name="Ellipse 17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 name="Ellipse 17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Ellipse 17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 name="Ellipse 17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 name="Ellipse 17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 name="Ellipse 17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 name="Ellipse 17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Ellipse 17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 name="Ellipse 17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 name="Ellipse 18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 name="Ellipse 18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 name="Ellipse 18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6" name="Ellipse 18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7" name="Ellipse 18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8" name="Ellipse 18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9" name="Ellipse 18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0" name="Ellipse 18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1" name="Ellipse 18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2" name="Ellipse 18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3" name="Ellipse 19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4" name="Ellipse 19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5" name="Ellipse 19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6" name="Ellipse 19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9" name="Gruppieren 194"/>
              <p:cNvGrpSpPr>
                <a:grpSpLocks noChangeAspect="1"/>
              </p:cNvGrpSpPr>
              <p:nvPr/>
            </p:nvGrpSpPr>
            <p:grpSpPr>
              <a:xfrm>
                <a:off x="1673498" y="525582"/>
                <a:ext cx="81111" cy="5130908"/>
                <a:chOff x="246061" y="548625"/>
                <a:chExt cx="101389" cy="6413635"/>
              </a:xfrm>
            </p:grpSpPr>
            <p:sp>
              <p:nvSpPr>
                <p:cNvPr id="53" name="Ellipse 195"/>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Ellipse 196"/>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Ellipse 197"/>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Ellipse 198"/>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Ellipse 199"/>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Ellipse 200"/>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Ellipse 201"/>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 name="Ellipse 202"/>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Ellipse 203"/>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 name="Ellipse 204"/>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Ellipse 205"/>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Ellipse 206"/>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 name="Ellipse 207"/>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Ellipse 208"/>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Ellipse 209"/>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Ellipse 210"/>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 name="Ellipse 211"/>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 name="Ellipse 212"/>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 name="Ellipse 213"/>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 name="Ellipse 214"/>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Ellipse 215"/>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 name="Ellipse 216"/>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 name="Ellipse 217"/>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 name="Ellipse 218"/>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 name="Ellipse 219"/>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 name="Ellipse 220"/>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 name="Ellipse 221"/>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 name="Ellipse 222"/>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 name="Ellipse 223"/>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 name="Ellipse 224"/>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 name="Ellipse 225"/>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 name="Ellipse 226"/>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 name="Ellipse 227"/>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 name="Ellipse 228"/>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 name="Ellipse 229"/>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 name="Ellipse 230"/>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 name="Ellipse 231"/>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 name="Ellipse 232"/>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 name="Ellipse 233"/>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 name="Ellipse 234"/>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 name="Ellipse 235"/>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 name="Ellipse 236"/>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 name="Gruppieren 237"/>
              <p:cNvGrpSpPr>
                <a:grpSpLocks noChangeAspect="1"/>
              </p:cNvGrpSpPr>
              <p:nvPr/>
            </p:nvGrpSpPr>
            <p:grpSpPr>
              <a:xfrm>
                <a:off x="2057548" y="525582"/>
                <a:ext cx="81111" cy="5130908"/>
                <a:chOff x="246061" y="548625"/>
                <a:chExt cx="101389" cy="6413635"/>
              </a:xfrm>
            </p:grpSpPr>
            <p:sp>
              <p:nvSpPr>
                <p:cNvPr id="11" name="Ellipse 23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Ellipse 23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Ellipse 24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Ellipse 24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Ellipse 24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Ellipse 24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Ellipse 24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Ellipse 24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Ellipse 246"/>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Ellipse 24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Ellipse 24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Ellipse 24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Ellipse 25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Ellipse 25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Ellipse 25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Ellipse 25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Ellipse 25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Ellipse 25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Ellipse 25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Ellipse 25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Ellipse 25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Ellipse 25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Ellipse 26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Ellipse 26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Ellipse 26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Ellipse 26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Ellipse 26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Ellipse 26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Ellipse 26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Ellipse 26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Ellipse 26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Ellipse 26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Ellipse 27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Ellipse 27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 name="Ellipse 27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Ellipse 27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Ellipse 27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Ellipse 27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Ellipse 27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 name="Ellipse 27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Ellipse 27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Ellipse 27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263" name="Gruppieren 412"/>
            <p:cNvGrpSpPr/>
            <p:nvPr/>
          </p:nvGrpSpPr>
          <p:grpSpPr>
            <a:xfrm>
              <a:off x="577880" y="1086295"/>
              <a:ext cx="2381110" cy="5299890"/>
              <a:chOff x="40210" y="433410"/>
              <a:chExt cx="2381110" cy="5299890"/>
            </a:xfrm>
          </p:grpSpPr>
          <p:sp>
            <p:nvSpPr>
              <p:cNvPr id="264" name="Rechteck 41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5" name="Gruppieren 414"/>
              <p:cNvGrpSpPr>
                <a:grpSpLocks noChangeAspect="1"/>
              </p:cNvGrpSpPr>
              <p:nvPr/>
            </p:nvGrpSpPr>
            <p:grpSpPr>
              <a:xfrm>
                <a:off x="246061" y="525582"/>
                <a:ext cx="81111" cy="5130908"/>
                <a:chOff x="246061" y="548625"/>
                <a:chExt cx="101389" cy="6413635"/>
              </a:xfrm>
            </p:grpSpPr>
            <p:sp>
              <p:nvSpPr>
                <p:cNvPr id="481" name="Ellipse 63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2" name="Ellipse 63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3" name="Ellipse 63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4" name="Ellipse 63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5" name="Ellipse 63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6" name="Ellipse 63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7" name="Ellipse 63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8" name="Ellipse 63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9" name="Ellipse 63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0" name="Ellipse 63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1" name="Ellipse 64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2" name="Ellipse 64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3" name="Ellipse 64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4" name="Ellipse 64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5" name="Ellipse 64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6" name="Ellipse 64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7" name="Ellipse 64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8" name="Ellipse 64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9" name="Ellipse 64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0" name="Ellipse 64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1" name="Ellipse 65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2" name="Ellipse 65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3" name="Ellipse 65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4" name="Ellipse 65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5" name="Ellipse 65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6" name="Ellipse 65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7" name="Ellipse 65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8" name="Ellipse 65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09" name="Ellipse 65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0" name="Ellipse 65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1" name="Ellipse 66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2" name="Ellipse 66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3" name="Ellipse 66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4" name="Ellipse 66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5" name="Ellipse 66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6" name="Ellipse 66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7" name="Ellipse 66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8" name="Ellipse 66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9" name="Ellipse 66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0" name="Ellipse 66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1" name="Ellipse 67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2" name="Ellipse 67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6" name="Gruppieren 415"/>
              <p:cNvGrpSpPr>
                <a:grpSpLocks noChangeAspect="1"/>
              </p:cNvGrpSpPr>
              <p:nvPr/>
            </p:nvGrpSpPr>
            <p:grpSpPr>
              <a:xfrm>
                <a:off x="573579" y="525582"/>
                <a:ext cx="81111" cy="5130908"/>
                <a:chOff x="246061" y="548625"/>
                <a:chExt cx="101389" cy="6413635"/>
              </a:xfrm>
            </p:grpSpPr>
            <p:sp>
              <p:nvSpPr>
                <p:cNvPr id="439" name="Ellipse 58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0" name="Ellipse 58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1" name="Ellipse 59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2" name="Ellipse 59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3" name="Ellipse 59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4" name="Ellipse 59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5" name="Ellipse 59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6" name="Ellipse 59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7" name="Ellipse 59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8" name="Ellipse 59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9" name="Ellipse 59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0" name="Ellipse 59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1" name="Ellipse 60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2" name="Ellipse 60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3" name="Ellipse 60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4" name="Ellipse 60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5" name="Ellipse 60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6" name="Ellipse 60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7" name="Ellipse 60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8" name="Ellipse 60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59" name="Ellipse 60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0" name="Ellipse 60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1" name="Ellipse 61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2" name="Ellipse 61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3" name="Ellipse 61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4" name="Ellipse 61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5" name="Ellipse 61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6" name="Ellipse 61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7" name="Ellipse 61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8" name="Ellipse 61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9" name="Ellipse 61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0" name="Ellipse 61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1" name="Ellipse 62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2" name="Ellipse 62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3" name="Ellipse 62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4" name="Ellipse 62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5" name="Ellipse 62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6" name="Ellipse 62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7" name="Ellipse 62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8" name="Ellipse 62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9" name="Ellipse 62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0" name="Ellipse 62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7" name="Gruppieren 416"/>
              <p:cNvGrpSpPr>
                <a:grpSpLocks noChangeAspect="1"/>
              </p:cNvGrpSpPr>
              <p:nvPr/>
            </p:nvGrpSpPr>
            <p:grpSpPr>
              <a:xfrm>
                <a:off x="923525" y="525582"/>
                <a:ext cx="81111" cy="5130908"/>
                <a:chOff x="246061" y="548625"/>
                <a:chExt cx="101389" cy="6413635"/>
              </a:xfrm>
            </p:grpSpPr>
            <p:sp>
              <p:nvSpPr>
                <p:cNvPr id="397" name="Ellipse 54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8" name="Ellipse 54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9" name="Ellipse 54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0" name="Ellipse 54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1" name="Ellipse 55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2" name="Ellipse 55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3" name="Ellipse 55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4" name="Ellipse 55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5" name="Ellipse 55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6" name="Ellipse 55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7" name="Ellipse 55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8" name="Ellipse 55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9" name="Ellipse 55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0" name="Ellipse 55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1" name="Ellipse 56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2" name="Ellipse 56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3" name="Ellipse 56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4" name="Ellipse 56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5" name="Ellipse 56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6" name="Ellipse 56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7" name="Ellipse 56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8" name="Ellipse 56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9" name="Ellipse 56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0" name="Ellipse 56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1" name="Ellipse 57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2" name="Ellipse 57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3" name="Ellipse 57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4" name="Ellipse 57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5" name="Ellipse 57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6" name="Ellipse 57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7" name="Ellipse 57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8" name="Ellipse 57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9" name="Ellipse 57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0" name="Ellipse 57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1" name="Ellipse 58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2" name="Ellipse 58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3" name="Ellipse 58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4" name="Ellipse 58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5" name="Ellipse 58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6" name="Ellipse 58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7" name="Ellipse 58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8" name="Ellipse 58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8" name="Gruppieren 417"/>
              <p:cNvGrpSpPr>
                <a:grpSpLocks noChangeAspect="1"/>
              </p:cNvGrpSpPr>
              <p:nvPr/>
            </p:nvGrpSpPr>
            <p:grpSpPr>
              <a:xfrm>
                <a:off x="1307575" y="525582"/>
                <a:ext cx="81111" cy="5130908"/>
                <a:chOff x="246061" y="548625"/>
                <a:chExt cx="101389" cy="6413635"/>
              </a:xfrm>
            </p:grpSpPr>
            <p:sp>
              <p:nvSpPr>
                <p:cNvPr id="355" name="Ellipse 50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6" name="Ellipse 50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7" name="Ellipse 50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8" name="Ellipse 50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9" name="Ellipse 50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0" name="Ellipse 50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1" name="Ellipse 51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2" name="Ellipse 51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3" name="Ellipse 51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4" name="Ellipse 51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5" name="Ellipse 51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6" name="Ellipse 51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7" name="Ellipse 51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8" name="Ellipse 51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9" name="Ellipse 51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0" name="Ellipse 51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1" name="Ellipse 52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2" name="Ellipse 52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3" name="Ellipse 52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4" name="Ellipse 52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5" name="Ellipse 52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6" name="Ellipse 52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7" name="Ellipse 52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8" name="Ellipse 52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9" name="Ellipse 52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0" name="Ellipse 52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1" name="Ellipse 53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2" name="Ellipse 53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3" name="Ellipse 53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4" name="Ellipse 53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5" name="Ellipse 53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6" name="Ellipse 53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7" name="Ellipse 53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8" name="Ellipse 53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9" name="Ellipse 53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0" name="Ellipse 53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1" name="Ellipse 54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2" name="Ellipse 54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3" name="Ellipse 54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4" name="Ellipse 54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5" name="Ellipse 54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6" name="Ellipse 54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69" name="Gruppieren 418"/>
              <p:cNvGrpSpPr>
                <a:grpSpLocks noChangeAspect="1"/>
              </p:cNvGrpSpPr>
              <p:nvPr/>
            </p:nvGrpSpPr>
            <p:grpSpPr>
              <a:xfrm>
                <a:off x="1673498" y="525582"/>
                <a:ext cx="81111" cy="5130908"/>
                <a:chOff x="246061" y="548625"/>
                <a:chExt cx="101389" cy="6413635"/>
              </a:xfrm>
            </p:grpSpPr>
            <p:sp>
              <p:nvSpPr>
                <p:cNvPr id="313" name="Ellipse 46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4" name="Ellipse 46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5" name="Ellipse 46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6" name="Ellipse 46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7" name="Ellipse 46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8" name="Ellipse 46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9" name="Ellipse 46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0" name="Ellipse 46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1" name="Ellipse 47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2" name="Ellipse 47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3" name="Ellipse 47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4" name="Ellipse 47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5" name="Ellipse 47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6" name="Ellipse 47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7" name="Ellipse 47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8" name="Ellipse 47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9" name="Ellipse 47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0" name="Ellipse 47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1" name="Ellipse 48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2" name="Ellipse 48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3" name="Ellipse 48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4" name="Ellipse 48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5" name="Ellipse 48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6" name="Ellipse 48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7" name="Ellipse 48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8" name="Ellipse 48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9" name="Ellipse 48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0" name="Ellipse 48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1" name="Ellipse 49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2" name="Ellipse 49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3" name="Ellipse 49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4" name="Ellipse 49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5" name="Ellipse 49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6" name="Ellipse 49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7" name="Ellipse 49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8" name="Ellipse 49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9" name="Ellipse 49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0" name="Ellipse 49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1" name="Ellipse 50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2" name="Ellipse 50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3" name="Ellipse 50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4" name="Ellipse 50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70" name="Gruppieren 419"/>
              <p:cNvGrpSpPr>
                <a:grpSpLocks noChangeAspect="1"/>
              </p:cNvGrpSpPr>
              <p:nvPr/>
            </p:nvGrpSpPr>
            <p:grpSpPr>
              <a:xfrm>
                <a:off x="2057548" y="525582"/>
                <a:ext cx="81111" cy="5130908"/>
                <a:chOff x="246061" y="548625"/>
                <a:chExt cx="101389" cy="6413635"/>
              </a:xfrm>
            </p:grpSpPr>
            <p:sp>
              <p:nvSpPr>
                <p:cNvPr id="271" name="Ellipse 42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2" name="Ellipse 42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3" name="Ellipse 42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4" name="Ellipse 42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5" name="Ellipse 42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6" name="Ellipse 42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7" name="Ellipse 42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8" name="Ellipse 42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9" name="Ellipse 42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0" name="Ellipse 42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1" name="Ellipse 43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2" name="Ellipse 43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3" name="Ellipse 43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4" name="Ellipse 43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5" name="Ellipse 43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6" name="Ellipse 43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7" name="Ellipse 43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8" name="Ellipse 43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9" name="Ellipse 43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0" name="Ellipse 43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1" name="Ellipse 44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2" name="Ellipse 44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3" name="Ellipse 44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4" name="Ellipse 44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5" name="Ellipse 44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6" name="Ellipse 44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7" name="Ellipse 44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8" name="Ellipse 44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9" name="Ellipse 44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0" name="Ellipse 44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1" name="Ellipse 45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2" name="Ellipse 45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3" name="Ellipse 45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4" name="Ellipse 45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5" name="Ellipse 45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6" name="Ellipse 45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7" name="Ellipse 45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8" name="Ellipse 45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9" name="Ellipse 45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0" name="Ellipse 45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1" name="Ellipse 46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2" name="Ellipse 46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523" name="Gruppieren 672"/>
            <p:cNvGrpSpPr/>
            <p:nvPr/>
          </p:nvGrpSpPr>
          <p:grpSpPr>
            <a:xfrm>
              <a:off x="1038740" y="740650"/>
              <a:ext cx="2381110" cy="5299890"/>
              <a:chOff x="40210" y="433410"/>
              <a:chExt cx="2381110" cy="5299890"/>
            </a:xfrm>
          </p:grpSpPr>
          <p:sp>
            <p:nvSpPr>
              <p:cNvPr id="524" name="Rechteck 67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25" name="Gruppieren 674"/>
              <p:cNvGrpSpPr>
                <a:grpSpLocks noChangeAspect="1"/>
              </p:cNvGrpSpPr>
              <p:nvPr/>
            </p:nvGrpSpPr>
            <p:grpSpPr>
              <a:xfrm>
                <a:off x="246061" y="525582"/>
                <a:ext cx="81111" cy="5130908"/>
                <a:chOff x="246061" y="548625"/>
                <a:chExt cx="101389" cy="6413635"/>
              </a:xfrm>
            </p:grpSpPr>
            <p:sp>
              <p:nvSpPr>
                <p:cNvPr id="741" name="Ellipse 89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2" name="Ellipse 89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3" name="Ellipse 89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4" name="Ellipse 89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5" name="Ellipse 89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6" name="Ellipse 89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7" name="Ellipse 89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8" name="Ellipse 89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9" name="Ellipse 89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0" name="Ellipse 89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1" name="Ellipse 90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2" name="Ellipse 90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3" name="Ellipse 90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4" name="Ellipse 90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5" name="Ellipse 90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6" name="Ellipse 90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7" name="Ellipse 90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8" name="Ellipse 90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59" name="Ellipse 90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0" name="Ellipse 90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1" name="Ellipse 91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2" name="Ellipse 91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3" name="Ellipse 91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4" name="Ellipse 91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5" name="Ellipse 91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6" name="Ellipse 91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7" name="Ellipse 91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8" name="Ellipse 91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69" name="Ellipse 91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0" name="Ellipse 91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1" name="Ellipse 92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2" name="Ellipse 92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3" name="Ellipse 92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4" name="Ellipse 92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5" name="Ellipse 92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6" name="Ellipse 92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7" name="Ellipse 92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8" name="Ellipse 92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79" name="Ellipse 92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0" name="Ellipse 92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1" name="Ellipse 93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82" name="Ellipse 93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6" name="Gruppieren 675"/>
              <p:cNvGrpSpPr>
                <a:grpSpLocks noChangeAspect="1"/>
              </p:cNvGrpSpPr>
              <p:nvPr/>
            </p:nvGrpSpPr>
            <p:grpSpPr>
              <a:xfrm>
                <a:off x="573579" y="525582"/>
                <a:ext cx="81111" cy="5130908"/>
                <a:chOff x="246061" y="548625"/>
                <a:chExt cx="101389" cy="6413635"/>
              </a:xfrm>
            </p:grpSpPr>
            <p:sp>
              <p:nvSpPr>
                <p:cNvPr id="699" name="Ellipse 84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0" name="Ellipse 84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1" name="Ellipse 85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2" name="Ellipse 85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3" name="Ellipse 85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4" name="Ellipse 85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5" name="Ellipse 85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6" name="Ellipse 85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7" name="Ellipse 85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8" name="Ellipse 85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09" name="Ellipse 85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0" name="Ellipse 85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1" name="Ellipse 86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2" name="Ellipse 86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3" name="Ellipse 86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4" name="Ellipse 86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5" name="Ellipse 86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6" name="Ellipse 86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7" name="Ellipse 86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8" name="Ellipse 86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19" name="Ellipse 86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0" name="Ellipse 86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1" name="Ellipse 87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2" name="Ellipse 87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3" name="Ellipse 87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4" name="Ellipse 87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5" name="Ellipse 87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6" name="Ellipse 87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7" name="Ellipse 87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8" name="Ellipse 87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29" name="Ellipse 87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0" name="Ellipse 87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1" name="Ellipse 88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2" name="Ellipse 88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3" name="Ellipse 88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4" name="Ellipse 88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5" name="Ellipse 88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6" name="Ellipse 88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7" name="Ellipse 88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8" name="Ellipse 88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9" name="Ellipse 88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40" name="Ellipse 88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7" name="Gruppieren 676"/>
              <p:cNvGrpSpPr>
                <a:grpSpLocks noChangeAspect="1"/>
              </p:cNvGrpSpPr>
              <p:nvPr/>
            </p:nvGrpSpPr>
            <p:grpSpPr>
              <a:xfrm>
                <a:off x="923525" y="525582"/>
                <a:ext cx="81111" cy="5130908"/>
                <a:chOff x="246061" y="548625"/>
                <a:chExt cx="101389" cy="6413635"/>
              </a:xfrm>
            </p:grpSpPr>
            <p:sp>
              <p:nvSpPr>
                <p:cNvPr id="657" name="Ellipse 80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8" name="Ellipse 80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9" name="Ellipse 80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0" name="Ellipse 80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1" name="Ellipse 81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2" name="Ellipse 81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3" name="Ellipse 81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4" name="Ellipse 81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5" name="Ellipse 81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6" name="Ellipse 81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7" name="Ellipse 81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8" name="Ellipse 81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9" name="Ellipse 81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0" name="Ellipse 81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1" name="Ellipse 82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2" name="Ellipse 82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3" name="Ellipse 82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4" name="Ellipse 82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5" name="Ellipse 82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6" name="Ellipse 82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7" name="Ellipse 82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8" name="Ellipse 82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9" name="Ellipse 82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0" name="Ellipse 82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1" name="Ellipse 83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2" name="Ellipse 83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3" name="Ellipse 83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4" name="Ellipse 83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5" name="Ellipse 83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6" name="Ellipse 83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7" name="Ellipse 83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8" name="Ellipse 83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9" name="Ellipse 83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0" name="Ellipse 83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1" name="Ellipse 84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2" name="Ellipse 84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3" name="Ellipse 84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4" name="Ellipse 84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5" name="Ellipse 84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6" name="Ellipse 84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7" name="Ellipse 84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98" name="Ellipse 84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8" name="Gruppieren 677"/>
              <p:cNvGrpSpPr>
                <a:grpSpLocks noChangeAspect="1"/>
              </p:cNvGrpSpPr>
              <p:nvPr/>
            </p:nvGrpSpPr>
            <p:grpSpPr>
              <a:xfrm>
                <a:off x="1307575" y="525582"/>
                <a:ext cx="81111" cy="5130908"/>
                <a:chOff x="246061" y="548625"/>
                <a:chExt cx="101389" cy="6413635"/>
              </a:xfrm>
            </p:grpSpPr>
            <p:sp>
              <p:nvSpPr>
                <p:cNvPr id="615" name="Ellipse 76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6" name="Ellipse 76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7" name="Ellipse 76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8" name="Ellipse 76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9" name="Ellipse 76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0" name="Ellipse 76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1" name="Ellipse 77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2" name="Ellipse 77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3" name="Ellipse 77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4" name="Ellipse 77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5" name="Ellipse 77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6" name="Ellipse 77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7" name="Ellipse 77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8" name="Ellipse 77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29" name="Ellipse 77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0" name="Ellipse 77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1" name="Ellipse 78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2" name="Ellipse 78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3" name="Ellipse 78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4" name="Ellipse 78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5" name="Ellipse 78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6" name="Ellipse 78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7" name="Ellipse 78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8" name="Ellipse 78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9" name="Ellipse 78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0" name="Ellipse 78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1" name="Ellipse 79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2" name="Ellipse 79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3" name="Ellipse 79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4" name="Ellipse 79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5" name="Ellipse 79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6" name="Ellipse 79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7" name="Ellipse 79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8" name="Ellipse 79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9" name="Ellipse 79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0" name="Ellipse 79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1" name="Ellipse 80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2" name="Ellipse 80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3" name="Ellipse 80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4" name="Ellipse 80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5" name="Ellipse 80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56" name="Ellipse 80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29" name="Gruppieren 678"/>
              <p:cNvGrpSpPr>
                <a:grpSpLocks noChangeAspect="1"/>
              </p:cNvGrpSpPr>
              <p:nvPr/>
            </p:nvGrpSpPr>
            <p:grpSpPr>
              <a:xfrm>
                <a:off x="1673498" y="525582"/>
                <a:ext cx="81111" cy="5130908"/>
                <a:chOff x="246061" y="548625"/>
                <a:chExt cx="101389" cy="6413635"/>
              </a:xfrm>
            </p:grpSpPr>
            <p:sp>
              <p:nvSpPr>
                <p:cNvPr id="573" name="Ellipse 72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4" name="Ellipse 72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5" name="Ellipse 72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6" name="Ellipse 72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7" name="Ellipse 72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8" name="Ellipse 72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9" name="Ellipse 72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0" name="Ellipse 72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1" name="Ellipse 73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2" name="Ellipse 73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3" name="Ellipse 73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4" name="Ellipse 73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5" name="Ellipse 73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6" name="Ellipse 73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7" name="Ellipse 73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8" name="Ellipse 73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9" name="Ellipse 73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0" name="Ellipse 73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1" name="Ellipse 74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2" name="Ellipse 74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3" name="Ellipse 74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4" name="Ellipse 74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5" name="Ellipse 74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6" name="Ellipse 74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7" name="Ellipse 74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8" name="Ellipse 74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9" name="Ellipse 74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0" name="Ellipse 74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1" name="Ellipse 75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2" name="Ellipse 75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3" name="Ellipse 75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4" name="Ellipse 75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5" name="Ellipse 75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6" name="Ellipse 75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7" name="Ellipse 75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8" name="Ellipse 75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09" name="Ellipse 75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0" name="Ellipse 75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1" name="Ellipse 76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2" name="Ellipse 76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3" name="Ellipse 76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4" name="Ellipse 76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30" name="Gruppieren 679"/>
              <p:cNvGrpSpPr>
                <a:grpSpLocks noChangeAspect="1"/>
              </p:cNvGrpSpPr>
              <p:nvPr/>
            </p:nvGrpSpPr>
            <p:grpSpPr>
              <a:xfrm>
                <a:off x="2057548" y="525582"/>
                <a:ext cx="81111" cy="5130908"/>
                <a:chOff x="246061" y="548625"/>
                <a:chExt cx="101389" cy="6413635"/>
              </a:xfrm>
            </p:grpSpPr>
            <p:sp>
              <p:nvSpPr>
                <p:cNvPr id="531" name="Ellipse 68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2" name="Ellipse 68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3" name="Ellipse 68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4" name="Ellipse 68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5" name="Ellipse 68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6" name="Ellipse 68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7" name="Ellipse 68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8" name="Ellipse 68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9" name="Ellipse 68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0" name="Ellipse 68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1" name="Ellipse 69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2" name="Ellipse 69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3" name="Ellipse 69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4" name="Ellipse 69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5" name="Ellipse 69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6" name="Ellipse 69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7" name="Ellipse 69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8" name="Ellipse 69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9" name="Ellipse 69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0" name="Ellipse 69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1" name="Ellipse 70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2" name="Ellipse 70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3" name="Ellipse 70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4" name="Ellipse 70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5" name="Ellipse 70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6" name="Ellipse 70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7" name="Ellipse 70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8" name="Ellipse 70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9" name="Ellipse 70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0" name="Ellipse 70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1" name="Ellipse 71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2" name="Ellipse 71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3" name="Ellipse 71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4" name="Ellipse 71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5" name="Ellipse 71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6" name="Ellipse 71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7" name="Ellipse 71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8" name="Ellipse 71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9" name="Ellipse 71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0" name="Ellipse 71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1" name="Ellipse 72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2" name="Ellipse 72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783" name="Gruppieren 932"/>
            <p:cNvGrpSpPr/>
            <p:nvPr/>
          </p:nvGrpSpPr>
          <p:grpSpPr>
            <a:xfrm>
              <a:off x="1461195" y="395005"/>
              <a:ext cx="2381110" cy="5299890"/>
              <a:chOff x="40210" y="433410"/>
              <a:chExt cx="2381110" cy="5299890"/>
            </a:xfrm>
          </p:grpSpPr>
          <p:sp>
            <p:nvSpPr>
              <p:cNvPr id="784" name="Rechteck 933"/>
              <p:cNvSpPr/>
              <p:nvPr/>
            </p:nvSpPr>
            <p:spPr>
              <a:xfrm>
                <a:off x="40210" y="433410"/>
                <a:ext cx="2381110" cy="5299890"/>
              </a:xfrm>
              <a:prstGeom prst="rect">
                <a:avLst/>
              </a:prstGeom>
              <a:solidFill>
                <a:srgbClr val="D9FFF2"/>
              </a:solidFill>
              <a:ln w="76200">
                <a:solidFill>
                  <a:srgbClr val="004600"/>
                </a:solidFill>
              </a:ln>
              <a:effectLst>
                <a:outerShdw blurRad="50800" dist="63500" dir="2700000" sx="101000" sy="101000" algn="tl" rotWithShape="0">
                  <a:srgbClr val="FFC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85" name="Gruppieren 934"/>
              <p:cNvGrpSpPr>
                <a:grpSpLocks noChangeAspect="1"/>
              </p:cNvGrpSpPr>
              <p:nvPr/>
            </p:nvGrpSpPr>
            <p:grpSpPr>
              <a:xfrm>
                <a:off x="246061" y="525582"/>
                <a:ext cx="81111" cy="5130908"/>
                <a:chOff x="246061" y="548625"/>
                <a:chExt cx="101389" cy="6413635"/>
              </a:xfrm>
            </p:grpSpPr>
            <p:sp>
              <p:nvSpPr>
                <p:cNvPr id="1001" name="Ellipse 115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2" name="Ellipse 115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3" name="Ellipse 115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4" name="Ellipse 115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5" name="Ellipse 115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6" name="Ellipse 115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7" name="Ellipse 115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8" name="Ellipse 115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9" name="Ellipse 115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0" name="Ellipse 115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1" name="Ellipse 116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2" name="Ellipse 116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3" name="Ellipse 116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4" name="Ellipse 116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5" name="Ellipse 116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6" name="Ellipse 116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7" name="Ellipse 116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8" name="Ellipse 116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19" name="Ellipse 116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0" name="Ellipse 116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1" name="Ellipse 117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2" name="Ellipse 117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3" name="Ellipse 117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4" name="Ellipse 117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5" name="Ellipse 117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6" name="Ellipse 117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7" name="Ellipse 117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8" name="Ellipse 117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29" name="Ellipse 117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0" name="Ellipse 117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1" name="Ellipse 118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2" name="Ellipse 118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3" name="Ellipse 118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4" name="Ellipse 118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5" name="Ellipse 118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6" name="Ellipse 118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7" name="Ellipse 118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8" name="Ellipse 118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39" name="Ellipse 118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0" name="Ellipse 118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1" name="Ellipse 119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42" name="Ellipse 119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6" name="Gruppieren 935"/>
              <p:cNvGrpSpPr>
                <a:grpSpLocks noChangeAspect="1"/>
              </p:cNvGrpSpPr>
              <p:nvPr/>
            </p:nvGrpSpPr>
            <p:grpSpPr>
              <a:xfrm>
                <a:off x="573579" y="525582"/>
                <a:ext cx="81111" cy="5130908"/>
                <a:chOff x="246061" y="548625"/>
                <a:chExt cx="101389" cy="6413635"/>
              </a:xfrm>
            </p:grpSpPr>
            <p:sp>
              <p:nvSpPr>
                <p:cNvPr id="959" name="Ellipse 1108"/>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0" name="Ellipse 1109"/>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1" name="Ellipse 1110"/>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2" name="Ellipse 1111"/>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3" name="Ellipse 1112"/>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4" name="Ellipse 1113"/>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5" name="Ellipse 1114"/>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6" name="Ellipse 1115"/>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7" name="Ellipse 1116"/>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8" name="Ellipse 1117"/>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69" name="Ellipse 1118"/>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0" name="Ellipse 1119"/>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1" name="Ellipse 1120"/>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2" name="Ellipse 1121"/>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3" name="Ellipse 1122"/>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4" name="Ellipse 1123"/>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5" name="Ellipse 1124"/>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6" name="Ellipse 1125"/>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7" name="Ellipse 1126"/>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8" name="Ellipse 1127"/>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79" name="Ellipse 1128"/>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0" name="Ellipse 1129"/>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1" name="Ellipse 1130"/>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2" name="Ellipse 1131"/>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3" name="Ellipse 1132"/>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4" name="Ellipse 1133"/>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5" name="Ellipse 1134"/>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6" name="Ellipse 1135"/>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7" name="Ellipse 1136"/>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8" name="Ellipse 1137"/>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89" name="Ellipse 1138"/>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0" name="Ellipse 1139"/>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1" name="Ellipse 1140"/>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2" name="Ellipse 1141"/>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3" name="Ellipse 1142"/>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4" name="Ellipse 1143"/>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5" name="Ellipse 1144"/>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6" name="Ellipse 1145"/>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7" name="Ellipse 1146"/>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8" name="Ellipse 1147"/>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99" name="Ellipse 1148"/>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00" name="Ellipse 1149"/>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7" name="Gruppieren 936"/>
              <p:cNvGrpSpPr>
                <a:grpSpLocks noChangeAspect="1"/>
              </p:cNvGrpSpPr>
              <p:nvPr/>
            </p:nvGrpSpPr>
            <p:grpSpPr>
              <a:xfrm>
                <a:off x="923525" y="525582"/>
                <a:ext cx="81111" cy="5130908"/>
                <a:chOff x="246061" y="548625"/>
                <a:chExt cx="101389" cy="6413635"/>
              </a:xfrm>
            </p:grpSpPr>
            <p:sp>
              <p:nvSpPr>
                <p:cNvPr id="917" name="Ellipse 1066"/>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8" name="Ellipse 1067"/>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9" name="Ellipse 1068"/>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0" name="Ellipse 1069"/>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1" name="Ellipse 1070"/>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2" name="Ellipse 1071"/>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3" name="Ellipse 1072"/>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4" name="Ellipse 1073"/>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5" name="Ellipse 1074"/>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6" name="Ellipse 1075"/>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7" name="Ellipse 1076"/>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8" name="Ellipse 1077"/>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29" name="Ellipse 1078"/>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0" name="Ellipse 1079"/>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1" name="Ellipse 1080"/>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2" name="Ellipse 1081"/>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3" name="Ellipse 1082"/>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4" name="Ellipse 1083"/>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5" name="Ellipse 1084"/>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6" name="Ellipse 1085"/>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7" name="Ellipse 1086"/>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8" name="Ellipse 1087"/>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39" name="Ellipse 1088"/>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0" name="Ellipse 1089"/>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1" name="Ellipse 1090"/>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2" name="Ellipse 1091"/>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3" name="Ellipse 1092"/>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4" name="Ellipse 1093"/>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5" name="Ellipse 1094"/>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6" name="Ellipse 1095"/>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7" name="Ellipse 1096"/>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8" name="Ellipse 1097"/>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49" name="Ellipse 1098"/>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0" name="Ellipse 1099"/>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1" name="Ellipse 1100"/>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2" name="Ellipse 1101"/>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3" name="Ellipse 1102"/>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4" name="Ellipse 1103"/>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5" name="Ellipse 1104"/>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6" name="Ellipse 1105"/>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7" name="Ellipse 1106"/>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58" name="Ellipse 1107"/>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8" name="Gruppieren 937"/>
              <p:cNvGrpSpPr>
                <a:grpSpLocks noChangeAspect="1"/>
              </p:cNvGrpSpPr>
              <p:nvPr/>
            </p:nvGrpSpPr>
            <p:grpSpPr>
              <a:xfrm>
                <a:off x="1307575" y="525582"/>
                <a:ext cx="81111" cy="5130908"/>
                <a:chOff x="246061" y="548625"/>
                <a:chExt cx="101389" cy="6413635"/>
              </a:xfrm>
            </p:grpSpPr>
            <p:sp>
              <p:nvSpPr>
                <p:cNvPr id="875" name="Ellipse 1024"/>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6" name="Ellipse 1025"/>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7" name="Ellipse 1026"/>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8" name="Ellipse 1027"/>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9" name="Ellipse 1028"/>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0" name="Ellipse 1029"/>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1" name="Ellipse 1030"/>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2" name="Ellipse 1031"/>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3" name="Ellipse 1032"/>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4" name="Ellipse 1033"/>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5" name="Ellipse 1034"/>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6" name="Ellipse 1035"/>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7" name="Ellipse 1036"/>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8" name="Ellipse 1037"/>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89" name="Ellipse 1038"/>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0" name="Ellipse 1039"/>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1" name="Ellipse 1040"/>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2" name="Ellipse 1041"/>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3" name="Ellipse 1042"/>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4" name="Ellipse 1043"/>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5" name="Ellipse 1044"/>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6" name="Ellipse 1045"/>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7" name="Ellipse 1046"/>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8" name="Ellipse 1047"/>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99" name="Ellipse 1048"/>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0" name="Ellipse 1049"/>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1" name="Ellipse 1050"/>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2" name="Ellipse 1051"/>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3" name="Ellipse 1052"/>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4" name="Ellipse 1053"/>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5" name="Ellipse 1054"/>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6" name="Ellipse 1055"/>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7" name="Ellipse 1056"/>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8" name="Ellipse 1057"/>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09" name="Ellipse 1058"/>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0" name="Ellipse 1059"/>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1" name="Ellipse 1060"/>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2" name="Ellipse 1061"/>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3" name="Ellipse 1062"/>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4" name="Ellipse 1063"/>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5" name="Ellipse 1064"/>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16" name="Ellipse 1065"/>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89" name="Gruppieren 938"/>
              <p:cNvGrpSpPr>
                <a:grpSpLocks noChangeAspect="1"/>
              </p:cNvGrpSpPr>
              <p:nvPr/>
            </p:nvGrpSpPr>
            <p:grpSpPr>
              <a:xfrm>
                <a:off x="1673498" y="525582"/>
                <a:ext cx="81111" cy="5130908"/>
                <a:chOff x="246061" y="548625"/>
                <a:chExt cx="101389" cy="6413635"/>
              </a:xfrm>
            </p:grpSpPr>
            <p:sp>
              <p:nvSpPr>
                <p:cNvPr id="833" name="Ellipse 982"/>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4" name="Ellipse 983"/>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5" name="Ellipse 984"/>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6" name="Ellipse 985"/>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7" name="Ellipse 986"/>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8" name="Ellipse 987"/>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9" name="Ellipse 988"/>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0" name="Ellipse 989"/>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1" name="Ellipse 990"/>
                <p:cNvSpPr>
                  <a:spLocks noChangeAspect="1"/>
                </p:cNvSpPr>
                <p:nvPr/>
              </p:nvSpPr>
              <p:spPr>
                <a:xfrm>
                  <a:off x="246061" y="17914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2" name="Ellipse 991"/>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3" name="Ellipse 992"/>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4" name="Ellipse 993"/>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5" name="Ellipse 994"/>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6" name="Ellipse 995"/>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7" name="Ellipse 996"/>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8" name="Ellipse 997"/>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49" name="Ellipse 998"/>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0" name="Ellipse 999"/>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1" name="Ellipse 1000"/>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2" name="Ellipse 1001"/>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3" name="Ellipse 1002"/>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4" name="Ellipse 1003"/>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5" name="Ellipse 1004"/>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6" name="Ellipse 1005"/>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7" name="Ellipse 1006"/>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8" name="Ellipse 1007"/>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59" name="Ellipse 1008"/>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0" name="Ellipse 1009"/>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1" name="Ellipse 1010"/>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2" name="Ellipse 1011"/>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3" name="Ellipse 1012"/>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4" name="Ellipse 1013"/>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5" name="Ellipse 1014"/>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6" name="Ellipse 1015"/>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7" name="Ellipse 1016"/>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8" name="Ellipse 1017"/>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69" name="Ellipse 1018"/>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0" name="Ellipse 1019"/>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1" name="Ellipse 1020"/>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2" name="Ellipse 1021"/>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3" name="Ellipse 1022"/>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74" name="Ellipse 1023"/>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790" name="Gruppieren 939"/>
              <p:cNvGrpSpPr>
                <a:grpSpLocks noChangeAspect="1"/>
              </p:cNvGrpSpPr>
              <p:nvPr/>
            </p:nvGrpSpPr>
            <p:grpSpPr>
              <a:xfrm>
                <a:off x="2057548" y="525582"/>
                <a:ext cx="81111" cy="5130908"/>
                <a:chOff x="246061" y="548625"/>
                <a:chExt cx="101389" cy="6413635"/>
              </a:xfrm>
            </p:grpSpPr>
            <p:sp>
              <p:nvSpPr>
                <p:cNvPr id="791" name="Ellipse 940"/>
                <p:cNvSpPr>
                  <a:spLocks noChangeAspect="1"/>
                </p:cNvSpPr>
                <p:nvPr/>
              </p:nvSpPr>
              <p:spPr>
                <a:xfrm>
                  <a:off x="246061" y="5486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2" name="Ellipse 941"/>
                <p:cNvSpPr>
                  <a:spLocks noChangeAspect="1"/>
                </p:cNvSpPr>
                <p:nvPr/>
              </p:nvSpPr>
              <p:spPr>
                <a:xfrm>
                  <a:off x="246061" y="7022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3" name="Ellipse 942"/>
                <p:cNvSpPr>
                  <a:spLocks noChangeAspect="1"/>
                </p:cNvSpPr>
                <p:nvPr/>
              </p:nvSpPr>
              <p:spPr>
                <a:xfrm>
                  <a:off x="246061" y="8558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4" name="Ellipse 943"/>
                <p:cNvSpPr>
                  <a:spLocks noChangeAspect="1"/>
                </p:cNvSpPr>
                <p:nvPr/>
              </p:nvSpPr>
              <p:spPr>
                <a:xfrm>
                  <a:off x="246061" y="10094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5" name="Ellipse 944"/>
                <p:cNvSpPr>
                  <a:spLocks noChangeAspect="1"/>
                </p:cNvSpPr>
                <p:nvPr/>
              </p:nvSpPr>
              <p:spPr>
                <a:xfrm>
                  <a:off x="246061" y="11631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6" name="Ellipse 945"/>
                <p:cNvSpPr>
                  <a:spLocks noChangeAspect="1"/>
                </p:cNvSpPr>
                <p:nvPr/>
              </p:nvSpPr>
              <p:spPr>
                <a:xfrm>
                  <a:off x="246061" y="13167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7" name="Ellipse 946"/>
                <p:cNvSpPr>
                  <a:spLocks noChangeAspect="1"/>
                </p:cNvSpPr>
                <p:nvPr/>
              </p:nvSpPr>
              <p:spPr>
                <a:xfrm>
                  <a:off x="246061" y="14703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8" name="Ellipse 947"/>
                <p:cNvSpPr>
                  <a:spLocks noChangeAspect="1"/>
                </p:cNvSpPr>
                <p:nvPr/>
              </p:nvSpPr>
              <p:spPr>
                <a:xfrm>
                  <a:off x="246061" y="16239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99" name="Ellipse 948"/>
                <p:cNvSpPr>
                  <a:spLocks noChangeAspect="1"/>
                </p:cNvSpPr>
                <p:nvPr/>
              </p:nvSpPr>
              <p:spPr>
                <a:xfrm>
                  <a:off x="246061" y="17775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0" name="Ellipse 949"/>
                <p:cNvSpPr>
                  <a:spLocks noChangeAspect="1"/>
                </p:cNvSpPr>
                <p:nvPr/>
              </p:nvSpPr>
              <p:spPr>
                <a:xfrm>
                  <a:off x="246061" y="19312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1" name="Ellipse 950"/>
                <p:cNvSpPr>
                  <a:spLocks noChangeAspect="1"/>
                </p:cNvSpPr>
                <p:nvPr/>
              </p:nvSpPr>
              <p:spPr>
                <a:xfrm>
                  <a:off x="246061" y="20848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2" name="Ellipse 951"/>
                <p:cNvSpPr>
                  <a:spLocks noChangeAspect="1"/>
                </p:cNvSpPr>
                <p:nvPr/>
              </p:nvSpPr>
              <p:spPr>
                <a:xfrm>
                  <a:off x="246061" y="22384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3" name="Ellipse 952"/>
                <p:cNvSpPr>
                  <a:spLocks noChangeAspect="1"/>
                </p:cNvSpPr>
                <p:nvPr/>
              </p:nvSpPr>
              <p:spPr>
                <a:xfrm>
                  <a:off x="246061" y="23920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4" name="Ellipse 953"/>
                <p:cNvSpPr>
                  <a:spLocks noChangeAspect="1"/>
                </p:cNvSpPr>
                <p:nvPr/>
              </p:nvSpPr>
              <p:spPr>
                <a:xfrm>
                  <a:off x="246061" y="25456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5" name="Ellipse 954"/>
                <p:cNvSpPr>
                  <a:spLocks noChangeAspect="1"/>
                </p:cNvSpPr>
                <p:nvPr/>
              </p:nvSpPr>
              <p:spPr>
                <a:xfrm>
                  <a:off x="246061" y="26993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6" name="Ellipse 955"/>
                <p:cNvSpPr>
                  <a:spLocks noChangeAspect="1"/>
                </p:cNvSpPr>
                <p:nvPr/>
              </p:nvSpPr>
              <p:spPr>
                <a:xfrm>
                  <a:off x="246061" y="28529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7" name="Ellipse 956"/>
                <p:cNvSpPr>
                  <a:spLocks noChangeAspect="1"/>
                </p:cNvSpPr>
                <p:nvPr/>
              </p:nvSpPr>
              <p:spPr>
                <a:xfrm>
                  <a:off x="246061" y="30065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8" name="Ellipse 957"/>
                <p:cNvSpPr>
                  <a:spLocks noChangeAspect="1"/>
                </p:cNvSpPr>
                <p:nvPr/>
              </p:nvSpPr>
              <p:spPr>
                <a:xfrm>
                  <a:off x="246061" y="31601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09" name="Ellipse 958"/>
                <p:cNvSpPr>
                  <a:spLocks noChangeAspect="1"/>
                </p:cNvSpPr>
                <p:nvPr/>
              </p:nvSpPr>
              <p:spPr>
                <a:xfrm>
                  <a:off x="246061" y="33137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0" name="Ellipse 959"/>
                <p:cNvSpPr>
                  <a:spLocks noChangeAspect="1"/>
                </p:cNvSpPr>
                <p:nvPr/>
              </p:nvSpPr>
              <p:spPr>
                <a:xfrm>
                  <a:off x="246061" y="346740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1" name="Ellipse 960"/>
                <p:cNvSpPr>
                  <a:spLocks noChangeAspect="1"/>
                </p:cNvSpPr>
                <p:nvPr/>
              </p:nvSpPr>
              <p:spPr>
                <a:xfrm>
                  <a:off x="246061" y="362102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2" name="Ellipse 961"/>
                <p:cNvSpPr>
                  <a:spLocks noChangeAspect="1"/>
                </p:cNvSpPr>
                <p:nvPr/>
              </p:nvSpPr>
              <p:spPr>
                <a:xfrm>
                  <a:off x="246061" y="377464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3" name="Ellipse 962"/>
                <p:cNvSpPr>
                  <a:spLocks noChangeAspect="1"/>
                </p:cNvSpPr>
                <p:nvPr/>
              </p:nvSpPr>
              <p:spPr>
                <a:xfrm>
                  <a:off x="246061" y="392826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4" name="Ellipse 963"/>
                <p:cNvSpPr>
                  <a:spLocks noChangeAspect="1"/>
                </p:cNvSpPr>
                <p:nvPr/>
              </p:nvSpPr>
              <p:spPr>
                <a:xfrm>
                  <a:off x="246061" y="4081885"/>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5" name="Ellipse 964"/>
                <p:cNvSpPr>
                  <a:spLocks noChangeAspect="1"/>
                </p:cNvSpPr>
                <p:nvPr/>
              </p:nvSpPr>
              <p:spPr>
                <a:xfrm>
                  <a:off x="246061" y="42493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6" name="Ellipse 965"/>
                <p:cNvSpPr>
                  <a:spLocks noChangeAspect="1"/>
                </p:cNvSpPr>
                <p:nvPr/>
              </p:nvSpPr>
              <p:spPr>
                <a:xfrm>
                  <a:off x="246061" y="44029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7" name="Ellipse 966"/>
                <p:cNvSpPr>
                  <a:spLocks noChangeAspect="1"/>
                </p:cNvSpPr>
                <p:nvPr/>
              </p:nvSpPr>
              <p:spPr>
                <a:xfrm>
                  <a:off x="246061" y="45565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8" name="Ellipse 967"/>
                <p:cNvSpPr>
                  <a:spLocks noChangeAspect="1"/>
                </p:cNvSpPr>
                <p:nvPr/>
              </p:nvSpPr>
              <p:spPr>
                <a:xfrm>
                  <a:off x="246061" y="47101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19" name="Ellipse 968"/>
                <p:cNvSpPr>
                  <a:spLocks noChangeAspect="1"/>
                </p:cNvSpPr>
                <p:nvPr/>
              </p:nvSpPr>
              <p:spPr>
                <a:xfrm>
                  <a:off x="246061" y="48638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0" name="Ellipse 969"/>
                <p:cNvSpPr>
                  <a:spLocks noChangeAspect="1"/>
                </p:cNvSpPr>
                <p:nvPr/>
              </p:nvSpPr>
              <p:spPr>
                <a:xfrm>
                  <a:off x="246061" y="50174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1" name="Ellipse 970"/>
                <p:cNvSpPr>
                  <a:spLocks noChangeAspect="1"/>
                </p:cNvSpPr>
                <p:nvPr/>
              </p:nvSpPr>
              <p:spPr>
                <a:xfrm>
                  <a:off x="246061" y="51710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2" name="Ellipse 971"/>
                <p:cNvSpPr>
                  <a:spLocks noChangeAspect="1"/>
                </p:cNvSpPr>
                <p:nvPr/>
              </p:nvSpPr>
              <p:spPr>
                <a:xfrm>
                  <a:off x="246061" y="53246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3" name="Ellipse 972"/>
                <p:cNvSpPr>
                  <a:spLocks noChangeAspect="1"/>
                </p:cNvSpPr>
                <p:nvPr/>
              </p:nvSpPr>
              <p:spPr>
                <a:xfrm>
                  <a:off x="246061" y="54782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4" name="Ellipse 973"/>
                <p:cNvSpPr>
                  <a:spLocks noChangeAspect="1"/>
                </p:cNvSpPr>
                <p:nvPr/>
              </p:nvSpPr>
              <p:spPr>
                <a:xfrm>
                  <a:off x="246061" y="56319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5" name="Ellipse 974"/>
                <p:cNvSpPr>
                  <a:spLocks noChangeAspect="1"/>
                </p:cNvSpPr>
                <p:nvPr/>
              </p:nvSpPr>
              <p:spPr>
                <a:xfrm>
                  <a:off x="246061" y="57855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6" name="Ellipse 975"/>
                <p:cNvSpPr>
                  <a:spLocks noChangeAspect="1"/>
                </p:cNvSpPr>
                <p:nvPr/>
              </p:nvSpPr>
              <p:spPr>
                <a:xfrm>
                  <a:off x="246061" y="59391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7" name="Ellipse 976"/>
                <p:cNvSpPr>
                  <a:spLocks noChangeAspect="1"/>
                </p:cNvSpPr>
                <p:nvPr/>
              </p:nvSpPr>
              <p:spPr>
                <a:xfrm>
                  <a:off x="246061" y="60927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8" name="Ellipse 977"/>
                <p:cNvSpPr>
                  <a:spLocks noChangeAspect="1"/>
                </p:cNvSpPr>
                <p:nvPr/>
              </p:nvSpPr>
              <p:spPr>
                <a:xfrm>
                  <a:off x="246061" y="624639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29" name="Ellipse 978"/>
                <p:cNvSpPr>
                  <a:spLocks noChangeAspect="1"/>
                </p:cNvSpPr>
                <p:nvPr/>
              </p:nvSpPr>
              <p:spPr>
                <a:xfrm>
                  <a:off x="246061" y="640001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0" name="Ellipse 979"/>
                <p:cNvSpPr>
                  <a:spLocks noChangeAspect="1"/>
                </p:cNvSpPr>
                <p:nvPr/>
              </p:nvSpPr>
              <p:spPr>
                <a:xfrm>
                  <a:off x="246061" y="655363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1" name="Ellipse 980"/>
                <p:cNvSpPr>
                  <a:spLocks noChangeAspect="1"/>
                </p:cNvSpPr>
                <p:nvPr/>
              </p:nvSpPr>
              <p:spPr>
                <a:xfrm>
                  <a:off x="246061" y="670725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32" name="Ellipse 981"/>
                <p:cNvSpPr>
                  <a:spLocks noChangeAspect="1"/>
                </p:cNvSpPr>
                <p:nvPr/>
              </p:nvSpPr>
              <p:spPr>
                <a:xfrm>
                  <a:off x="246061" y="6860871"/>
                  <a:ext cx="101389" cy="101389"/>
                </a:xfrm>
                <a:prstGeom prst="ellipse">
                  <a:avLst/>
                </a:prstGeom>
                <a:solidFill>
                  <a:srgbClr val="FFC000"/>
                </a:solidFill>
                <a:ln w="28575">
                  <a:solidFill>
                    <a:srgbClr val="004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1057" name="TextBox 1056"/>
            <p:cNvSpPr txBox="1"/>
            <p:nvPr/>
          </p:nvSpPr>
          <p:spPr>
            <a:xfrm>
              <a:off x="330200" y="4587366"/>
              <a:ext cx="2112275" cy="104644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6200" dirty="0">
                  <a:latin typeface="Arial" panose="020B0604020202020204" pitchFamily="34" charset="0"/>
                  <a:cs typeface="Arial" panose="020B0604020202020204" pitchFamily="34" charset="0"/>
                </a:rPr>
                <a:t>2026</a:t>
              </a:r>
            </a:p>
          </p:txBody>
        </p:sp>
        <p:sp>
          <p:nvSpPr>
            <p:cNvPr id="1251" name="Right Triangle 4">
              <a:extLst>
                <a:ext uri="{FF2B5EF4-FFF2-40B4-BE49-F238E27FC236}">
                  <a16:creationId xmlns:a16="http://schemas.microsoft.com/office/drawing/2014/main" id="{7983E539-1B3D-498E-9ED8-42CA047DBD61}"/>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046" name="Group 1045">
            <a:extLst>
              <a:ext uri="{FF2B5EF4-FFF2-40B4-BE49-F238E27FC236}">
                <a16:creationId xmlns:a16="http://schemas.microsoft.com/office/drawing/2014/main" id="{8DEBB247-AE1D-46D6-AD50-81B27175C5BF}"/>
              </a:ext>
            </a:extLst>
          </p:cNvPr>
          <p:cNvGrpSpPr/>
          <p:nvPr/>
        </p:nvGrpSpPr>
        <p:grpSpPr>
          <a:xfrm>
            <a:off x="67579" y="1297976"/>
            <a:ext cx="7249384" cy="2131024"/>
            <a:chOff x="67579" y="1297976"/>
            <a:chExt cx="7249384" cy="2131024"/>
          </a:xfrm>
        </p:grpSpPr>
        <p:cxnSp>
          <p:nvCxnSpPr>
            <p:cNvPr id="1054" name="Gerade Verbindung mit Pfeil 8"/>
            <p:cNvCxnSpPr>
              <a:stCxn id="1252" idx="3"/>
              <a:endCxn id="1122" idx="1"/>
            </p:cNvCxnSpPr>
            <p:nvPr/>
          </p:nvCxnSpPr>
          <p:spPr>
            <a:xfrm flipV="1">
              <a:off x="3985931" y="1920009"/>
              <a:ext cx="887390" cy="162797"/>
            </a:xfrm>
            <a:prstGeom prst="straightConnector1">
              <a:avLst/>
            </a:prstGeom>
            <a:ln w="28575">
              <a:solidFill>
                <a:srgbClr val="0000F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3321" y="1402526"/>
              <a:ext cx="1778959" cy="1034965"/>
            </a:xfrm>
            <a:prstGeom prst="rect">
              <a:avLst/>
            </a:prstGeom>
            <a:noFill/>
            <a:ln w="19050">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cxnSp>
          <p:nvCxnSpPr>
            <p:cNvPr id="1123" name="Gerade Verbindung mit Pfeil 8"/>
            <p:cNvCxnSpPr>
              <a:stCxn id="1060" idx="1"/>
              <a:endCxn id="1122" idx="3"/>
            </p:cNvCxnSpPr>
            <p:nvPr/>
          </p:nvCxnSpPr>
          <p:spPr>
            <a:xfrm flipH="1">
              <a:off x="6652280" y="1914818"/>
              <a:ext cx="664683" cy="5191"/>
            </a:xfrm>
            <a:prstGeom prst="straightConnector1">
              <a:avLst/>
            </a:prstGeom>
            <a:ln w="28575">
              <a:solidFill>
                <a:srgbClr val="0000FF"/>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1045" name="Group 1044">
              <a:extLst>
                <a:ext uri="{FF2B5EF4-FFF2-40B4-BE49-F238E27FC236}">
                  <a16:creationId xmlns:a16="http://schemas.microsoft.com/office/drawing/2014/main" id="{35E1E85C-1DB0-4F6F-95EC-51F4386C9B72}"/>
                </a:ext>
              </a:extLst>
            </p:cNvPr>
            <p:cNvGrpSpPr/>
            <p:nvPr/>
          </p:nvGrpSpPr>
          <p:grpSpPr>
            <a:xfrm>
              <a:off x="67579" y="1297976"/>
              <a:ext cx="3918352" cy="2131024"/>
              <a:chOff x="67579" y="1297976"/>
              <a:chExt cx="3918352" cy="2131024"/>
            </a:xfrm>
          </p:grpSpPr>
          <p:sp>
            <p:nvSpPr>
              <p:cNvPr id="1252" name="Textfeld 1199"/>
              <p:cNvSpPr txBox="1"/>
              <p:nvPr/>
            </p:nvSpPr>
            <p:spPr>
              <a:xfrm>
                <a:off x="67579" y="1297976"/>
                <a:ext cx="3918352" cy="1569660"/>
              </a:xfrm>
              <a:prstGeom prst="rect">
                <a:avLst/>
              </a:prstGeom>
              <a:solidFill>
                <a:schemeClr val="bg1"/>
              </a:solidFill>
              <a:ln w="12700">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Derive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Broad</a:t>
                </a:r>
                <a:r>
                  <a:rPr lang="en-GB" sz="2400" dirty="0">
                    <a:solidFill>
                      <a:srgbClr val="0000FF"/>
                    </a:solidFill>
                    <a:latin typeface="Arial" panose="020B0604020202020204" pitchFamily="34" charset="0"/>
                    <a:cs typeface="Arial" panose="020B0604020202020204" pitchFamily="34" charset="0"/>
                  </a:rPr>
                  <a:t> sense </a:t>
                </a:r>
                <a:r>
                  <a:rPr lang="en-GB" sz="2400" dirty="0" err="1">
                    <a:solidFill>
                      <a:srgbClr val="0000FF"/>
                    </a:solidFill>
                    <a:latin typeface="Arial" panose="020B0604020202020204" pitchFamily="34" charset="0"/>
                    <a:cs typeface="Arial" panose="020B0604020202020204" pitchFamily="34" charset="0"/>
                  </a:rPr>
                  <a:t>herita-bility</a:t>
                </a:r>
                <a:r>
                  <a:rPr lang="en-GB" sz="2400" dirty="0">
                    <a:solidFill>
                      <a:srgbClr val="0000FF"/>
                    </a:solidFill>
                    <a:latin typeface="Arial" panose="020B0604020202020204" pitchFamily="34" charset="0"/>
                    <a:cs typeface="Arial" panose="020B0604020202020204" pitchFamily="34" charset="0"/>
                  </a:rPr>
                  <a:t> h² </a:t>
                </a:r>
                <a:r>
                  <a:rPr lang="en-GB" sz="2400" dirty="0">
                    <a:latin typeface="Arial" panose="020B0604020202020204" pitchFamily="34" charset="0"/>
                    <a:cs typeface="Arial" panose="020B0604020202020204" pitchFamily="34" charset="0"/>
                  </a:rPr>
                  <a:t>of such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L=Y=1</a:t>
                </a:r>
                <a:r>
                  <a:rPr lang="en-GB" sz="2400" dirty="0">
                    <a:latin typeface="Arial" panose="020B0604020202020204" pitchFamily="34" charset="0"/>
                    <a:cs typeface="Arial" panose="020B0604020202020204" pitchFamily="34" charset="0"/>
                  </a:rPr>
                  <a:t>-mean-performance data of cands. </a:t>
                </a:r>
              </a:p>
            </p:txBody>
          </p:sp>
          <p:sp>
            <p:nvSpPr>
              <p:cNvPr id="1043" name="Textfeld 1042">
                <a:extLst>
                  <a:ext uri="{FF2B5EF4-FFF2-40B4-BE49-F238E27FC236}">
                    <a16:creationId xmlns:a16="http://schemas.microsoft.com/office/drawing/2014/main" id="{B7B2E631-DE51-4CDC-A917-D91965B1B160}"/>
                  </a:ext>
                </a:extLst>
              </p:cNvPr>
              <p:cNvSpPr txBox="1"/>
              <p:nvPr/>
            </p:nvSpPr>
            <p:spPr>
              <a:xfrm>
                <a:off x="67579" y="2998113"/>
                <a:ext cx="3754495" cy="43088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sz="2200" dirty="0">
                    <a:latin typeface="Arial" panose="020B0604020202020204" pitchFamily="34" charset="0"/>
                    <a:cs typeface="Arial" panose="020B0604020202020204" pitchFamily="34" charset="0"/>
                  </a:rPr>
                  <a:t>h²</a:t>
                </a:r>
                <a:r>
                  <a:rPr lang="de-DE" sz="2200" baseline="-25000" dirty="0">
                    <a:latin typeface="Arial" panose="020B0604020202020204" pitchFamily="34" charset="0"/>
                    <a:cs typeface="Arial" panose="020B0604020202020204" pitchFamily="34" charset="0"/>
                  </a:rPr>
                  <a:t>Broad Sense</a:t>
                </a:r>
                <a:r>
                  <a:rPr lang="de-DE" sz="2200" dirty="0">
                    <a:latin typeface="Arial" panose="020B0604020202020204" pitchFamily="34" charset="0"/>
                    <a:cs typeface="Arial" panose="020B0604020202020204" pitchFamily="34" charset="0"/>
                  </a:rPr>
                  <a:t> = </a:t>
                </a:r>
                <a:r>
                  <a:rPr lang="el-GR" sz="2200" dirty="0">
                    <a:latin typeface="Arial" panose="020B0604020202020204" pitchFamily="34" charset="0"/>
                    <a:cs typeface="Arial" panose="020B0604020202020204" pitchFamily="34" charset="0"/>
                  </a:rPr>
                  <a:t>σ</a:t>
                </a:r>
                <a:r>
                  <a:rPr lang="de-DE" sz="2200" dirty="0">
                    <a:latin typeface="Arial" panose="020B0604020202020204" pitchFamily="34" charset="0"/>
                    <a:cs typeface="Arial" panose="020B0604020202020204" pitchFamily="34" charset="0"/>
                  </a:rPr>
                  <a:t>²</a:t>
                </a:r>
                <a:r>
                  <a:rPr lang="de-DE" sz="2200" baseline="-25000" dirty="0">
                    <a:latin typeface="Arial" panose="020B0604020202020204" pitchFamily="34" charset="0"/>
                    <a:cs typeface="Arial" panose="020B0604020202020204" pitchFamily="34" charset="0"/>
                  </a:rPr>
                  <a:t>G </a:t>
                </a:r>
                <a:r>
                  <a:rPr lang="de-DE" sz="2200" dirty="0">
                    <a:latin typeface="Arial" panose="020B0604020202020204" pitchFamily="34" charset="0"/>
                    <a:cs typeface="Arial" panose="020B0604020202020204" pitchFamily="34" charset="0"/>
                  </a:rPr>
                  <a:t>/</a:t>
                </a:r>
                <a:r>
                  <a:rPr lang="el-GR" sz="2200" dirty="0">
                    <a:latin typeface="Arial" panose="020B0604020202020204" pitchFamily="34" charset="0"/>
                    <a:cs typeface="Arial" panose="020B0604020202020204" pitchFamily="34" charset="0"/>
                  </a:rPr>
                  <a:t> σ</a:t>
                </a:r>
                <a:r>
                  <a:rPr lang="de-DE" sz="2200" dirty="0">
                    <a:latin typeface="Arial" panose="020B0604020202020204" pitchFamily="34" charset="0"/>
                    <a:cs typeface="Arial" panose="020B0604020202020204" pitchFamily="34" charset="0"/>
                  </a:rPr>
                  <a:t>²</a:t>
                </a:r>
                <a:r>
                  <a:rPr lang="de-DE" sz="2200" baseline="-25000" dirty="0">
                    <a:latin typeface="Arial" panose="020B0604020202020204" pitchFamily="34" charset="0"/>
                    <a:cs typeface="Arial" panose="020B0604020202020204" pitchFamily="34" charset="0"/>
                  </a:rPr>
                  <a:t>P</a:t>
                </a:r>
              </a:p>
            </p:txBody>
          </p:sp>
        </p:grpSp>
      </p:grpSp>
      <p:grpSp>
        <p:nvGrpSpPr>
          <p:cNvPr id="1048" name="Group 1047">
            <a:extLst>
              <a:ext uri="{FF2B5EF4-FFF2-40B4-BE49-F238E27FC236}">
                <a16:creationId xmlns:a16="http://schemas.microsoft.com/office/drawing/2014/main" id="{FC04F058-DEB1-495C-8125-6FE754125703}"/>
              </a:ext>
            </a:extLst>
          </p:cNvPr>
          <p:cNvGrpSpPr/>
          <p:nvPr/>
        </p:nvGrpSpPr>
        <p:grpSpPr>
          <a:xfrm>
            <a:off x="3891094" y="166896"/>
            <a:ext cx="8304685" cy="6691103"/>
            <a:chOff x="3891094" y="166896"/>
            <a:chExt cx="8304685" cy="6691103"/>
          </a:xfrm>
        </p:grpSpPr>
        <p:grpSp>
          <p:nvGrpSpPr>
            <p:cNvPr id="1253" name="Group 1252">
              <a:extLst>
                <a:ext uri="{FF2B5EF4-FFF2-40B4-BE49-F238E27FC236}">
                  <a16:creationId xmlns:a16="http://schemas.microsoft.com/office/drawing/2014/main" id="{8584285E-65B0-433E-9156-A9D576C45C4D}"/>
                </a:ext>
              </a:extLst>
            </p:cNvPr>
            <p:cNvGrpSpPr/>
            <p:nvPr/>
          </p:nvGrpSpPr>
          <p:grpSpPr>
            <a:xfrm>
              <a:off x="8055779" y="166896"/>
              <a:ext cx="4140000" cy="6691103"/>
              <a:chOff x="6947010" y="-68091"/>
              <a:chExt cx="4572000" cy="6858000"/>
            </a:xfrm>
          </p:grpSpPr>
          <p:sp>
            <p:nvSpPr>
              <p:cNvPr id="1254" name="TextBox 1253">
                <a:extLst>
                  <a:ext uri="{FF2B5EF4-FFF2-40B4-BE49-F238E27FC236}">
                    <a16:creationId xmlns:a16="http://schemas.microsoft.com/office/drawing/2014/main" id="{270ED5EB-8849-45C0-A36D-A77E25CA50EE}"/>
                  </a:ext>
                </a:extLst>
              </p:cNvPr>
              <p:cNvSpPr txBox="1"/>
              <p:nvPr/>
            </p:nvSpPr>
            <p:spPr>
              <a:xfrm>
                <a:off x="9056335" y="5694895"/>
                <a:ext cx="2112275" cy="104644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sz="6200" dirty="0"/>
                  <a:t>2026</a:t>
                </a:r>
              </a:p>
            </p:txBody>
          </p:sp>
          <p:pic>
            <p:nvPicPr>
              <p:cNvPr id="1255" name="Picture 1254">
                <a:extLst>
                  <a:ext uri="{FF2B5EF4-FFF2-40B4-BE49-F238E27FC236}">
                    <a16:creationId xmlns:a16="http://schemas.microsoft.com/office/drawing/2014/main" id="{45694CC1-021A-4BE0-9635-2D2BDF26B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7010" y="-68091"/>
                <a:ext cx="4572000" cy="6858000"/>
              </a:xfrm>
              <a:prstGeom prst="rect">
                <a:avLst/>
              </a:prstGeom>
            </p:spPr>
          </p:pic>
          <p:sp>
            <p:nvSpPr>
              <p:cNvPr id="1256" name="Oval 1255">
                <a:extLst>
                  <a:ext uri="{FF2B5EF4-FFF2-40B4-BE49-F238E27FC236}">
                    <a16:creationId xmlns:a16="http://schemas.microsoft.com/office/drawing/2014/main" id="{C529EB88-6E3A-439C-99BB-999B28E991C8}"/>
                  </a:ext>
                </a:extLst>
              </p:cNvPr>
              <p:cNvSpPr/>
              <p:nvPr/>
            </p:nvSpPr>
            <p:spPr>
              <a:xfrm>
                <a:off x="8632027" y="2341122"/>
                <a:ext cx="205467" cy="184490"/>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71" name="TextBox 1070"/>
            <p:cNvSpPr txBox="1"/>
            <p:nvPr/>
          </p:nvSpPr>
          <p:spPr>
            <a:xfrm>
              <a:off x="3891094" y="2498305"/>
              <a:ext cx="4005317" cy="424731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Of course: It is hard to predict the mean performance of our candidates (and their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ranking</a:t>
              </a:r>
              <a:r>
                <a:rPr lang="en-GB" dirty="0">
                  <a:latin typeface="Arial" panose="020B0604020202020204" pitchFamily="34" charset="0"/>
                  <a:cs typeface="Arial" panose="020B0604020202020204" pitchFamily="34" charset="0"/>
                </a:rPr>
                <a:t>) across an area that includes diverse conditions (soil, weather etc.) and across seasons, and all this just based on but </a:t>
              </a:r>
              <a:r>
                <a:rPr lang="en-GB" dirty="0">
                  <a:solidFill>
                    <a:srgbClr val="C00000"/>
                  </a:solidFill>
                  <a:latin typeface="Arial" panose="020B0604020202020204" pitchFamily="34" charset="0"/>
                  <a:cs typeface="Arial" panose="020B0604020202020204" pitchFamily="34" charset="0"/>
                </a:rPr>
                <a:t>one</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en-vironments</a:t>
              </a:r>
              <a:r>
                <a:rPr lang="en-GB" dirty="0">
                  <a:latin typeface="Arial" panose="020B0604020202020204" pitchFamily="34" charset="0"/>
                  <a:cs typeface="Arial" panose="020B0604020202020204" pitchFamily="34" charset="0"/>
                </a:rPr>
                <a:t>’ results. Maybe our environment was not an outlier, but rather ‘normal’. Then, there may be some information in our data, a non-zero power to predict. </a:t>
              </a:r>
            </a:p>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Broad Sense Heritability‘ </a:t>
              </a:r>
              <a:r>
                <a:rPr lang="en-GB" dirty="0">
                  <a:latin typeface="Arial" panose="020B0604020202020204" pitchFamily="34" charset="0"/>
                  <a:cs typeface="Arial" panose="020B0604020202020204" pitchFamily="34" charset="0"/>
                </a:rPr>
                <a:t>of our data (L=Y=1, R=4) may not be zero, it may still be such as </a:t>
              </a:r>
              <a:r>
                <a:rPr lang="en-GB" dirty="0">
                  <a:solidFill>
                    <a:srgbClr val="0000FF"/>
                  </a:solidFill>
                  <a:latin typeface="Arial" panose="020B0604020202020204" pitchFamily="34" charset="0"/>
                  <a:cs typeface="Arial" panose="020B0604020202020204" pitchFamily="34" charset="0"/>
                </a:rPr>
                <a:t>h² </a:t>
              </a:r>
              <a:r>
                <a:rPr lang="en-GB" dirty="0">
                  <a:latin typeface="Arial" panose="020B0604020202020204" pitchFamily="34" charset="0"/>
                  <a:cs typeface="Arial" panose="020B0604020202020204" pitchFamily="34" charset="0"/>
                </a:rPr>
                <a:t>= 0.2 or 0.4 or the like (depending on case).</a:t>
              </a:r>
            </a:p>
          </p:txBody>
        </p:sp>
        <p:grpSp>
          <p:nvGrpSpPr>
            <p:cNvPr id="1044" name="Group 1043">
              <a:extLst>
                <a:ext uri="{FF2B5EF4-FFF2-40B4-BE49-F238E27FC236}">
                  <a16:creationId xmlns:a16="http://schemas.microsoft.com/office/drawing/2014/main" id="{AAF70727-025E-44DD-AEB1-C2BE4B618FCF}"/>
                </a:ext>
              </a:extLst>
            </p:cNvPr>
            <p:cNvGrpSpPr/>
            <p:nvPr/>
          </p:nvGrpSpPr>
          <p:grpSpPr>
            <a:xfrm>
              <a:off x="7316963" y="1300899"/>
              <a:ext cx="4873274" cy="5516187"/>
              <a:chOff x="7316963" y="1300899"/>
              <a:chExt cx="4873274" cy="5516187"/>
            </a:xfrm>
          </p:grpSpPr>
          <p:sp>
            <p:nvSpPr>
              <p:cNvPr id="1062" name="Ellipse 1392"/>
              <p:cNvSpPr/>
              <p:nvPr/>
            </p:nvSpPr>
            <p:spPr>
              <a:xfrm>
                <a:off x="9613077" y="1401445"/>
                <a:ext cx="115215" cy="115215"/>
              </a:xfrm>
              <a:prstGeom prst="ellipse">
                <a:avLst/>
              </a:prstGeom>
              <a:solidFill>
                <a:schemeClr val="bg1">
                  <a:lumMod val="7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63" name="Ellipse 1393"/>
              <p:cNvSpPr/>
              <p:nvPr/>
            </p:nvSpPr>
            <p:spPr>
              <a:xfrm>
                <a:off x="10650012" y="1401445"/>
                <a:ext cx="115215" cy="115215"/>
              </a:xfrm>
              <a:prstGeom prst="ellipse">
                <a:avLst/>
              </a:prstGeom>
              <a:solidFill>
                <a:schemeClr val="bg1">
                  <a:lumMod val="7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124" name="Gruppieren 12"/>
              <p:cNvGrpSpPr/>
              <p:nvPr/>
            </p:nvGrpSpPr>
            <p:grpSpPr>
              <a:xfrm>
                <a:off x="8576142" y="1631875"/>
                <a:ext cx="2880375" cy="2688350"/>
                <a:chOff x="5532125" y="779055"/>
                <a:chExt cx="2880375" cy="2688350"/>
              </a:xfrm>
              <a:solidFill>
                <a:schemeClr val="bg1">
                  <a:lumMod val="75000"/>
                </a:schemeClr>
              </a:solidFill>
            </p:grpSpPr>
            <p:sp>
              <p:nvSpPr>
                <p:cNvPr id="1125" name="Ellipse 1200"/>
                <p:cNvSpPr/>
                <p:nvPr/>
              </p:nvSpPr>
              <p:spPr>
                <a:xfrm>
                  <a:off x="6223415" y="108629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6" name="Ellipse 1201"/>
                <p:cNvSpPr/>
                <p:nvPr/>
              </p:nvSpPr>
              <p:spPr>
                <a:xfrm>
                  <a:off x="6569060" y="108629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7" name="Ellipse 1202"/>
                <p:cNvSpPr/>
                <p:nvPr/>
              </p:nvSpPr>
              <p:spPr>
                <a:xfrm>
                  <a:off x="6569060" y="108629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8" name="Ellipse 1203"/>
                <p:cNvSpPr/>
                <p:nvPr/>
              </p:nvSpPr>
              <p:spPr>
                <a:xfrm>
                  <a:off x="6914705" y="108629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9" name="Ellipse 1204"/>
                <p:cNvSpPr/>
                <p:nvPr/>
              </p:nvSpPr>
              <p:spPr>
                <a:xfrm>
                  <a:off x="6914705" y="108629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0" name="Ellipse 1205"/>
                <p:cNvSpPr/>
                <p:nvPr/>
              </p:nvSpPr>
              <p:spPr>
                <a:xfrm>
                  <a:off x="7260350" y="108629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1" name="Ellipse 1206"/>
                <p:cNvSpPr/>
                <p:nvPr/>
              </p:nvSpPr>
              <p:spPr>
                <a:xfrm>
                  <a:off x="7260350" y="108629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2" name="Ellipse 1207"/>
                <p:cNvSpPr/>
                <p:nvPr/>
              </p:nvSpPr>
              <p:spPr>
                <a:xfrm>
                  <a:off x="7605995" y="108629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3" name="Ellipse 1208"/>
                <p:cNvSpPr/>
                <p:nvPr/>
              </p:nvSpPr>
              <p:spPr>
                <a:xfrm>
                  <a:off x="7605995" y="108629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4" name="Ellipse 1209"/>
                <p:cNvSpPr/>
                <p:nvPr/>
              </p:nvSpPr>
              <p:spPr>
                <a:xfrm>
                  <a:off x="7951640" y="108629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5" name="Ellipse 1210"/>
                <p:cNvSpPr/>
                <p:nvPr/>
              </p:nvSpPr>
              <p:spPr>
                <a:xfrm>
                  <a:off x="5877770"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6" name="Ellipse 1211"/>
                <p:cNvSpPr/>
                <p:nvPr/>
              </p:nvSpPr>
              <p:spPr>
                <a:xfrm>
                  <a:off x="6223415"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7" name="Ellipse 1212"/>
                <p:cNvSpPr/>
                <p:nvPr/>
              </p:nvSpPr>
              <p:spPr>
                <a:xfrm>
                  <a:off x="6223415"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8" name="Ellipse 1213"/>
                <p:cNvSpPr/>
                <p:nvPr/>
              </p:nvSpPr>
              <p:spPr>
                <a:xfrm>
                  <a:off x="6569060"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39" name="Ellipse 1214"/>
                <p:cNvSpPr/>
                <p:nvPr/>
              </p:nvSpPr>
              <p:spPr>
                <a:xfrm>
                  <a:off x="6569060"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0" name="Ellipse 1215"/>
                <p:cNvSpPr/>
                <p:nvPr/>
              </p:nvSpPr>
              <p:spPr>
                <a:xfrm>
                  <a:off x="6914705"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1" name="Ellipse 1216"/>
                <p:cNvSpPr/>
                <p:nvPr/>
              </p:nvSpPr>
              <p:spPr>
                <a:xfrm>
                  <a:off x="6914705"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2" name="Ellipse 1217"/>
                <p:cNvSpPr/>
                <p:nvPr/>
              </p:nvSpPr>
              <p:spPr>
                <a:xfrm>
                  <a:off x="7260350"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3" name="Ellipse 1218"/>
                <p:cNvSpPr/>
                <p:nvPr/>
              </p:nvSpPr>
              <p:spPr>
                <a:xfrm>
                  <a:off x="7260350"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4" name="Ellipse 1219"/>
                <p:cNvSpPr/>
                <p:nvPr/>
              </p:nvSpPr>
              <p:spPr>
                <a:xfrm>
                  <a:off x="7605995"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5" name="Ellipse 1220"/>
                <p:cNvSpPr/>
                <p:nvPr/>
              </p:nvSpPr>
              <p:spPr>
                <a:xfrm>
                  <a:off x="5877770"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6" name="Ellipse 1221"/>
                <p:cNvSpPr/>
                <p:nvPr/>
              </p:nvSpPr>
              <p:spPr>
                <a:xfrm>
                  <a:off x="6223415"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7" name="Ellipse 1222"/>
                <p:cNvSpPr/>
                <p:nvPr/>
              </p:nvSpPr>
              <p:spPr>
                <a:xfrm>
                  <a:off x="6223415"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8" name="Ellipse 1223"/>
                <p:cNvSpPr/>
                <p:nvPr/>
              </p:nvSpPr>
              <p:spPr>
                <a:xfrm>
                  <a:off x="6569060"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49" name="Ellipse 1224"/>
                <p:cNvSpPr/>
                <p:nvPr/>
              </p:nvSpPr>
              <p:spPr>
                <a:xfrm>
                  <a:off x="6569060"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0" name="Ellipse 1225"/>
                <p:cNvSpPr/>
                <p:nvPr/>
              </p:nvSpPr>
              <p:spPr>
                <a:xfrm>
                  <a:off x="6914705"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1" name="Ellipse 1226"/>
                <p:cNvSpPr/>
                <p:nvPr/>
              </p:nvSpPr>
              <p:spPr>
                <a:xfrm>
                  <a:off x="6914705"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2" name="Ellipse 1227"/>
                <p:cNvSpPr/>
                <p:nvPr/>
              </p:nvSpPr>
              <p:spPr>
                <a:xfrm>
                  <a:off x="7260350"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3" name="Ellipse 1228"/>
                <p:cNvSpPr/>
                <p:nvPr/>
              </p:nvSpPr>
              <p:spPr>
                <a:xfrm>
                  <a:off x="7260350"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4" name="Ellipse 1229"/>
                <p:cNvSpPr/>
                <p:nvPr/>
              </p:nvSpPr>
              <p:spPr>
                <a:xfrm>
                  <a:off x="7605995"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5" name="Ellipse 1230"/>
                <p:cNvSpPr/>
                <p:nvPr/>
              </p:nvSpPr>
              <p:spPr>
                <a:xfrm>
                  <a:off x="5877770"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6" name="Ellipse 1231"/>
                <p:cNvSpPr/>
                <p:nvPr/>
              </p:nvSpPr>
              <p:spPr>
                <a:xfrm>
                  <a:off x="6223415"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7" name="Ellipse 1232"/>
                <p:cNvSpPr/>
                <p:nvPr/>
              </p:nvSpPr>
              <p:spPr>
                <a:xfrm>
                  <a:off x="6223415"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8" name="Ellipse 1233"/>
                <p:cNvSpPr/>
                <p:nvPr/>
              </p:nvSpPr>
              <p:spPr>
                <a:xfrm>
                  <a:off x="6569060"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59" name="Ellipse 1234"/>
                <p:cNvSpPr/>
                <p:nvPr/>
              </p:nvSpPr>
              <p:spPr>
                <a:xfrm>
                  <a:off x="6569060"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0" name="Ellipse 1235"/>
                <p:cNvSpPr/>
                <p:nvPr/>
              </p:nvSpPr>
              <p:spPr>
                <a:xfrm>
                  <a:off x="6914705"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1" name="Ellipse 1236"/>
                <p:cNvSpPr/>
                <p:nvPr/>
              </p:nvSpPr>
              <p:spPr>
                <a:xfrm>
                  <a:off x="6914705"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2" name="Ellipse 1237"/>
                <p:cNvSpPr/>
                <p:nvPr/>
              </p:nvSpPr>
              <p:spPr>
                <a:xfrm>
                  <a:off x="7260350"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3" name="Ellipse 1238"/>
                <p:cNvSpPr/>
                <p:nvPr/>
              </p:nvSpPr>
              <p:spPr>
                <a:xfrm>
                  <a:off x="7260350"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4" name="Ellipse 1239"/>
                <p:cNvSpPr/>
                <p:nvPr/>
              </p:nvSpPr>
              <p:spPr>
                <a:xfrm>
                  <a:off x="7605995"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5" name="Ellipse 1240"/>
                <p:cNvSpPr/>
                <p:nvPr/>
              </p:nvSpPr>
              <p:spPr>
                <a:xfrm>
                  <a:off x="5877770"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6" name="Ellipse 1241"/>
                <p:cNvSpPr/>
                <p:nvPr/>
              </p:nvSpPr>
              <p:spPr>
                <a:xfrm>
                  <a:off x="6223415"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7" name="Ellipse 1242"/>
                <p:cNvSpPr/>
                <p:nvPr/>
              </p:nvSpPr>
              <p:spPr>
                <a:xfrm>
                  <a:off x="6223415"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8" name="Ellipse 1243"/>
                <p:cNvSpPr/>
                <p:nvPr/>
              </p:nvSpPr>
              <p:spPr>
                <a:xfrm>
                  <a:off x="6569060"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9" name="Ellipse 1244"/>
                <p:cNvSpPr/>
                <p:nvPr/>
              </p:nvSpPr>
              <p:spPr>
                <a:xfrm>
                  <a:off x="6569060"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0" name="Ellipse 1245"/>
                <p:cNvSpPr/>
                <p:nvPr/>
              </p:nvSpPr>
              <p:spPr>
                <a:xfrm>
                  <a:off x="6914705"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1" name="Ellipse 1246"/>
                <p:cNvSpPr/>
                <p:nvPr/>
              </p:nvSpPr>
              <p:spPr>
                <a:xfrm>
                  <a:off x="6914705"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2" name="Ellipse 1247"/>
                <p:cNvSpPr/>
                <p:nvPr/>
              </p:nvSpPr>
              <p:spPr>
                <a:xfrm>
                  <a:off x="7260350"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3" name="Ellipse 1248"/>
                <p:cNvSpPr/>
                <p:nvPr/>
              </p:nvSpPr>
              <p:spPr>
                <a:xfrm>
                  <a:off x="7260350"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4" name="Ellipse 1249"/>
                <p:cNvSpPr/>
                <p:nvPr/>
              </p:nvSpPr>
              <p:spPr>
                <a:xfrm>
                  <a:off x="7605995"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5" name="Ellipse 1250"/>
                <p:cNvSpPr/>
                <p:nvPr/>
              </p:nvSpPr>
              <p:spPr>
                <a:xfrm>
                  <a:off x="5877770"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6" name="Ellipse 1251"/>
                <p:cNvSpPr/>
                <p:nvPr/>
              </p:nvSpPr>
              <p:spPr>
                <a:xfrm>
                  <a:off x="6223415"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7" name="Ellipse 1252"/>
                <p:cNvSpPr/>
                <p:nvPr/>
              </p:nvSpPr>
              <p:spPr>
                <a:xfrm>
                  <a:off x="6223415"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8" name="Ellipse 1253"/>
                <p:cNvSpPr/>
                <p:nvPr/>
              </p:nvSpPr>
              <p:spPr>
                <a:xfrm>
                  <a:off x="6569060"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79" name="Ellipse 1254"/>
                <p:cNvSpPr/>
                <p:nvPr/>
              </p:nvSpPr>
              <p:spPr>
                <a:xfrm>
                  <a:off x="6569060"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0" name="Ellipse 1255"/>
                <p:cNvSpPr/>
                <p:nvPr/>
              </p:nvSpPr>
              <p:spPr>
                <a:xfrm>
                  <a:off x="6914705"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1" name="Ellipse 1256"/>
                <p:cNvSpPr/>
                <p:nvPr/>
              </p:nvSpPr>
              <p:spPr>
                <a:xfrm>
                  <a:off x="6914705"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2" name="Ellipse 1257"/>
                <p:cNvSpPr/>
                <p:nvPr/>
              </p:nvSpPr>
              <p:spPr>
                <a:xfrm>
                  <a:off x="7260350"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3" name="Ellipse 1258"/>
                <p:cNvSpPr/>
                <p:nvPr/>
              </p:nvSpPr>
              <p:spPr>
                <a:xfrm>
                  <a:off x="7260350"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4" name="Ellipse 1259"/>
                <p:cNvSpPr/>
                <p:nvPr/>
              </p:nvSpPr>
              <p:spPr>
                <a:xfrm>
                  <a:off x="7605995"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5" name="Ellipse 1260"/>
                <p:cNvSpPr/>
                <p:nvPr/>
              </p:nvSpPr>
              <p:spPr>
                <a:xfrm>
                  <a:off x="5877770"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6" name="Ellipse 1261"/>
                <p:cNvSpPr/>
                <p:nvPr/>
              </p:nvSpPr>
              <p:spPr>
                <a:xfrm>
                  <a:off x="6223415"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7" name="Ellipse 1262"/>
                <p:cNvSpPr/>
                <p:nvPr/>
              </p:nvSpPr>
              <p:spPr>
                <a:xfrm>
                  <a:off x="6223415"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8" name="Ellipse 1263"/>
                <p:cNvSpPr/>
                <p:nvPr/>
              </p:nvSpPr>
              <p:spPr>
                <a:xfrm>
                  <a:off x="6569060"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89" name="Ellipse 1264"/>
                <p:cNvSpPr/>
                <p:nvPr/>
              </p:nvSpPr>
              <p:spPr>
                <a:xfrm>
                  <a:off x="6569060"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0" name="Ellipse 1265"/>
                <p:cNvSpPr/>
                <p:nvPr/>
              </p:nvSpPr>
              <p:spPr>
                <a:xfrm>
                  <a:off x="6914705"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1" name="Ellipse 1266"/>
                <p:cNvSpPr/>
                <p:nvPr/>
              </p:nvSpPr>
              <p:spPr>
                <a:xfrm>
                  <a:off x="6914705"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2" name="Ellipse 1267"/>
                <p:cNvSpPr/>
                <p:nvPr/>
              </p:nvSpPr>
              <p:spPr>
                <a:xfrm>
                  <a:off x="7260350"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3" name="Ellipse 1268"/>
                <p:cNvSpPr/>
                <p:nvPr/>
              </p:nvSpPr>
              <p:spPr>
                <a:xfrm>
                  <a:off x="7260350"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4" name="Ellipse 1269"/>
                <p:cNvSpPr/>
                <p:nvPr/>
              </p:nvSpPr>
              <p:spPr>
                <a:xfrm>
                  <a:off x="7605995"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5" name="Ellipse 1270"/>
                <p:cNvSpPr/>
                <p:nvPr/>
              </p:nvSpPr>
              <p:spPr>
                <a:xfrm>
                  <a:off x="5877770"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6" name="Ellipse 1271"/>
                <p:cNvSpPr/>
                <p:nvPr/>
              </p:nvSpPr>
              <p:spPr>
                <a:xfrm>
                  <a:off x="6223415"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7" name="Ellipse 1272"/>
                <p:cNvSpPr/>
                <p:nvPr/>
              </p:nvSpPr>
              <p:spPr>
                <a:xfrm>
                  <a:off x="6223415"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8" name="Ellipse 1273"/>
                <p:cNvSpPr/>
                <p:nvPr/>
              </p:nvSpPr>
              <p:spPr>
                <a:xfrm>
                  <a:off x="6569060"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9" name="Ellipse 1274"/>
                <p:cNvSpPr/>
                <p:nvPr/>
              </p:nvSpPr>
              <p:spPr>
                <a:xfrm>
                  <a:off x="6569060"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0" name="Ellipse 1275"/>
                <p:cNvSpPr/>
                <p:nvPr/>
              </p:nvSpPr>
              <p:spPr>
                <a:xfrm>
                  <a:off x="6914705"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1" name="Ellipse 1276"/>
                <p:cNvSpPr/>
                <p:nvPr/>
              </p:nvSpPr>
              <p:spPr>
                <a:xfrm>
                  <a:off x="6914705"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2" name="Ellipse 1277"/>
                <p:cNvSpPr/>
                <p:nvPr/>
              </p:nvSpPr>
              <p:spPr>
                <a:xfrm>
                  <a:off x="7260350"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3" name="Ellipse 1278"/>
                <p:cNvSpPr/>
                <p:nvPr/>
              </p:nvSpPr>
              <p:spPr>
                <a:xfrm>
                  <a:off x="7260350"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4" name="Ellipse 1279"/>
                <p:cNvSpPr/>
                <p:nvPr/>
              </p:nvSpPr>
              <p:spPr>
                <a:xfrm>
                  <a:off x="7605995"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5" name="Ellipse 1340"/>
                <p:cNvSpPr/>
                <p:nvPr/>
              </p:nvSpPr>
              <p:spPr>
                <a:xfrm>
                  <a:off x="5532125"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6" name="Ellipse 1341"/>
                <p:cNvSpPr/>
                <p:nvPr/>
              </p:nvSpPr>
              <p:spPr>
                <a:xfrm>
                  <a:off x="5877770"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7" name="Ellipse 1342"/>
                <p:cNvSpPr/>
                <p:nvPr/>
              </p:nvSpPr>
              <p:spPr>
                <a:xfrm>
                  <a:off x="5877770"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8" name="Ellipse 1343"/>
                <p:cNvSpPr/>
                <p:nvPr/>
              </p:nvSpPr>
              <p:spPr>
                <a:xfrm>
                  <a:off x="5532125"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09" name="Ellipse 1344"/>
                <p:cNvSpPr/>
                <p:nvPr/>
              </p:nvSpPr>
              <p:spPr>
                <a:xfrm>
                  <a:off x="5877770"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0" name="Ellipse 1345"/>
                <p:cNvSpPr/>
                <p:nvPr/>
              </p:nvSpPr>
              <p:spPr>
                <a:xfrm>
                  <a:off x="5877770"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1" name="Ellipse 1346"/>
                <p:cNvSpPr/>
                <p:nvPr/>
              </p:nvSpPr>
              <p:spPr>
                <a:xfrm>
                  <a:off x="5532125"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2" name="Ellipse 1347"/>
                <p:cNvSpPr/>
                <p:nvPr/>
              </p:nvSpPr>
              <p:spPr>
                <a:xfrm>
                  <a:off x="5877770"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3" name="Ellipse 1348"/>
                <p:cNvSpPr/>
                <p:nvPr/>
              </p:nvSpPr>
              <p:spPr>
                <a:xfrm>
                  <a:off x="5877770" y="304495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4" name="Ellipse 1349"/>
                <p:cNvSpPr/>
                <p:nvPr/>
              </p:nvSpPr>
              <p:spPr>
                <a:xfrm>
                  <a:off x="5532125"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5" name="Ellipse 1350"/>
                <p:cNvSpPr/>
                <p:nvPr/>
              </p:nvSpPr>
              <p:spPr>
                <a:xfrm>
                  <a:off x="5877770"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6" name="Ellipse 1351"/>
                <p:cNvSpPr/>
                <p:nvPr/>
              </p:nvSpPr>
              <p:spPr>
                <a:xfrm>
                  <a:off x="5877770" y="335219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7" name="Ellipse 1355"/>
                <p:cNvSpPr/>
                <p:nvPr/>
              </p:nvSpPr>
              <p:spPr>
                <a:xfrm>
                  <a:off x="7605995"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8" name="Ellipse 1356"/>
                <p:cNvSpPr/>
                <p:nvPr/>
              </p:nvSpPr>
              <p:spPr>
                <a:xfrm>
                  <a:off x="7951640"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9" name="Ellipse 1357"/>
                <p:cNvSpPr/>
                <p:nvPr/>
              </p:nvSpPr>
              <p:spPr>
                <a:xfrm>
                  <a:off x="7951640" y="139353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0" name="Ellipse 1358"/>
                <p:cNvSpPr/>
                <p:nvPr/>
              </p:nvSpPr>
              <p:spPr>
                <a:xfrm>
                  <a:off x="7605995"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1" name="Ellipse 1359"/>
                <p:cNvSpPr/>
                <p:nvPr/>
              </p:nvSpPr>
              <p:spPr>
                <a:xfrm>
                  <a:off x="7951640"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2" name="Ellipse 1360"/>
                <p:cNvSpPr/>
                <p:nvPr/>
              </p:nvSpPr>
              <p:spPr>
                <a:xfrm>
                  <a:off x="7951640"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3" name="Ellipse 1361"/>
                <p:cNvSpPr/>
                <p:nvPr/>
              </p:nvSpPr>
              <p:spPr>
                <a:xfrm>
                  <a:off x="7605995"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4" name="Ellipse 1362"/>
                <p:cNvSpPr/>
                <p:nvPr/>
              </p:nvSpPr>
              <p:spPr>
                <a:xfrm>
                  <a:off x="7951640"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5" name="Ellipse 1363"/>
                <p:cNvSpPr/>
                <p:nvPr/>
              </p:nvSpPr>
              <p:spPr>
                <a:xfrm>
                  <a:off x="7951640"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6" name="Ellipse 1364"/>
                <p:cNvSpPr/>
                <p:nvPr/>
              </p:nvSpPr>
              <p:spPr>
                <a:xfrm>
                  <a:off x="7605995"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7" name="Ellipse 1365"/>
                <p:cNvSpPr/>
                <p:nvPr/>
              </p:nvSpPr>
              <p:spPr>
                <a:xfrm>
                  <a:off x="7951640"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8" name="Ellipse 1366"/>
                <p:cNvSpPr/>
                <p:nvPr/>
              </p:nvSpPr>
              <p:spPr>
                <a:xfrm>
                  <a:off x="7951640"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29" name="Ellipse 1367"/>
                <p:cNvSpPr/>
                <p:nvPr/>
              </p:nvSpPr>
              <p:spPr>
                <a:xfrm>
                  <a:off x="7951640"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0" name="Ellipse 1368"/>
                <p:cNvSpPr/>
                <p:nvPr/>
              </p:nvSpPr>
              <p:spPr>
                <a:xfrm>
                  <a:off x="8297285"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1" name="Ellipse 1369"/>
                <p:cNvSpPr/>
                <p:nvPr/>
              </p:nvSpPr>
              <p:spPr>
                <a:xfrm>
                  <a:off x="8297285" y="170077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2" name="Ellipse 1370"/>
                <p:cNvSpPr/>
                <p:nvPr/>
              </p:nvSpPr>
              <p:spPr>
                <a:xfrm>
                  <a:off x="7951640"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3" name="Ellipse 1371"/>
                <p:cNvSpPr/>
                <p:nvPr/>
              </p:nvSpPr>
              <p:spPr>
                <a:xfrm>
                  <a:off x="8297285"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4" name="Ellipse 1372"/>
                <p:cNvSpPr/>
                <p:nvPr/>
              </p:nvSpPr>
              <p:spPr>
                <a:xfrm>
                  <a:off x="8297285" y="204642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5" name="Ellipse 1373"/>
                <p:cNvSpPr/>
                <p:nvPr/>
              </p:nvSpPr>
              <p:spPr>
                <a:xfrm>
                  <a:off x="7951640"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6" name="Ellipse 1374"/>
                <p:cNvSpPr/>
                <p:nvPr/>
              </p:nvSpPr>
              <p:spPr>
                <a:xfrm>
                  <a:off x="8297285"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7" name="Ellipse 1375"/>
                <p:cNvSpPr/>
                <p:nvPr/>
              </p:nvSpPr>
              <p:spPr>
                <a:xfrm>
                  <a:off x="8297285" y="239206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8" name="Ellipse 1376"/>
                <p:cNvSpPr/>
                <p:nvPr/>
              </p:nvSpPr>
              <p:spPr>
                <a:xfrm>
                  <a:off x="7605995"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39" name="Ellipse 1377"/>
                <p:cNvSpPr/>
                <p:nvPr/>
              </p:nvSpPr>
              <p:spPr>
                <a:xfrm>
                  <a:off x="7951640"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0" name="Ellipse 1378"/>
                <p:cNvSpPr/>
                <p:nvPr/>
              </p:nvSpPr>
              <p:spPr>
                <a:xfrm>
                  <a:off x="7951640" y="2737710"/>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1" name="Ellipse 1382"/>
                <p:cNvSpPr/>
                <p:nvPr/>
              </p:nvSpPr>
              <p:spPr>
                <a:xfrm>
                  <a:off x="6223415" y="77905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2" name="Ellipse 1383"/>
                <p:cNvSpPr/>
                <p:nvPr/>
              </p:nvSpPr>
              <p:spPr>
                <a:xfrm>
                  <a:off x="6569060" y="77905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3" name="Ellipse 1384"/>
                <p:cNvSpPr/>
                <p:nvPr/>
              </p:nvSpPr>
              <p:spPr>
                <a:xfrm>
                  <a:off x="6569060" y="77905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4" name="Ellipse 1385"/>
                <p:cNvSpPr/>
                <p:nvPr/>
              </p:nvSpPr>
              <p:spPr>
                <a:xfrm>
                  <a:off x="6914705" y="77905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5" name="Ellipse 1386"/>
                <p:cNvSpPr/>
                <p:nvPr/>
              </p:nvSpPr>
              <p:spPr>
                <a:xfrm>
                  <a:off x="6914705" y="77905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6" name="Ellipse 1387"/>
                <p:cNvSpPr/>
                <p:nvPr/>
              </p:nvSpPr>
              <p:spPr>
                <a:xfrm>
                  <a:off x="7260350" y="77905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7" name="Ellipse 1388"/>
                <p:cNvSpPr/>
                <p:nvPr/>
              </p:nvSpPr>
              <p:spPr>
                <a:xfrm>
                  <a:off x="7260350" y="77905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8" name="Ellipse 1389"/>
                <p:cNvSpPr/>
                <p:nvPr/>
              </p:nvSpPr>
              <p:spPr>
                <a:xfrm>
                  <a:off x="7605995" y="77905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49" name="Ellipse 1390"/>
                <p:cNvSpPr/>
                <p:nvPr/>
              </p:nvSpPr>
              <p:spPr>
                <a:xfrm>
                  <a:off x="7605995" y="77905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50" name="Ellipse 1391"/>
                <p:cNvSpPr/>
                <p:nvPr/>
              </p:nvSpPr>
              <p:spPr>
                <a:xfrm>
                  <a:off x="7951640" y="779055"/>
                  <a:ext cx="115215" cy="115215"/>
                </a:xfrm>
                <a:prstGeom prst="ellipse">
                  <a:avLst/>
                </a:prstGeom>
                <a:grp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056" name="TextBox 1055"/>
              <p:cNvSpPr txBox="1"/>
              <p:nvPr/>
            </p:nvSpPr>
            <p:spPr>
              <a:xfrm>
                <a:off x="8614151" y="3657467"/>
                <a:ext cx="2112275" cy="1046440"/>
              </a:xfrm>
              <a:prstGeom prst="rect">
                <a:avLst/>
              </a:prstGeom>
              <a:solidFill>
                <a:schemeClr val="bg1"/>
              </a:solidFill>
              <a:ln>
                <a:solidFill>
                  <a:srgbClr val="FFFFFF"/>
                </a:solidFill>
              </a:ln>
              <a:effectLst>
                <a:outerShdw blurRad="50800" dist="38100" dir="2700000" algn="tl" rotWithShape="0">
                  <a:prstClr val="black">
                    <a:alpha val="40000"/>
                  </a:prstClr>
                </a:outerShdw>
              </a:effectLst>
            </p:spPr>
            <p:txBody>
              <a:bodyPr wrap="square" rtlCol="0">
                <a:spAutoFit/>
              </a:bodyPr>
              <a:lstStyle/>
              <a:p>
                <a:pPr algn="ctr"/>
                <a:r>
                  <a:rPr lang="en-GB" sz="6200" dirty="0">
                    <a:latin typeface="Arial" panose="020B0604020202020204" pitchFamily="34" charset="0"/>
                    <a:cs typeface="Arial" panose="020B0604020202020204" pitchFamily="34" charset="0"/>
                  </a:rPr>
                  <a:t>2026</a:t>
                </a:r>
              </a:p>
            </p:txBody>
          </p:sp>
          <p:sp>
            <p:nvSpPr>
              <p:cNvPr id="1260" name="TextBox 1259"/>
              <p:cNvSpPr txBox="1"/>
              <p:nvPr/>
            </p:nvSpPr>
            <p:spPr>
              <a:xfrm>
                <a:off x="9525439" y="4144467"/>
                <a:ext cx="2112275" cy="104644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r>
                  <a:rPr lang="en-GB" sz="6200" dirty="0">
                    <a:latin typeface="Arial" panose="020B0604020202020204" pitchFamily="34" charset="0"/>
                    <a:cs typeface="Arial" panose="020B0604020202020204" pitchFamily="34" charset="0"/>
                  </a:rPr>
                  <a:t>2027</a:t>
                </a:r>
              </a:p>
            </p:txBody>
          </p:sp>
          <p:sp>
            <p:nvSpPr>
              <p:cNvPr id="1261" name="TextBox 1260"/>
              <p:cNvSpPr txBox="1"/>
              <p:nvPr/>
            </p:nvSpPr>
            <p:spPr>
              <a:xfrm>
                <a:off x="8220238" y="4604493"/>
                <a:ext cx="2112275" cy="104644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r>
                  <a:rPr lang="en-GB" sz="6200" dirty="0">
                    <a:latin typeface="Arial" panose="020B0604020202020204" pitchFamily="34" charset="0"/>
                    <a:cs typeface="Arial" panose="020B0604020202020204" pitchFamily="34" charset="0"/>
                  </a:rPr>
                  <a:t>2028</a:t>
                </a:r>
              </a:p>
            </p:txBody>
          </p:sp>
          <p:sp>
            <p:nvSpPr>
              <p:cNvPr id="1262" name="TextBox 1261"/>
              <p:cNvSpPr txBox="1"/>
              <p:nvPr/>
            </p:nvSpPr>
            <p:spPr>
              <a:xfrm>
                <a:off x="10004319" y="4936682"/>
                <a:ext cx="2112275" cy="104644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r>
                  <a:rPr lang="en-GB" sz="6200" dirty="0">
                    <a:latin typeface="Arial" panose="020B0604020202020204" pitchFamily="34" charset="0"/>
                    <a:cs typeface="Arial" panose="020B0604020202020204" pitchFamily="34" charset="0"/>
                  </a:rPr>
                  <a:t>2029</a:t>
                </a:r>
              </a:p>
            </p:txBody>
          </p:sp>
          <p:sp>
            <p:nvSpPr>
              <p:cNvPr id="1263" name="TextBox 1262"/>
              <p:cNvSpPr txBox="1"/>
              <p:nvPr/>
            </p:nvSpPr>
            <p:spPr>
              <a:xfrm>
                <a:off x="8413667" y="5393913"/>
                <a:ext cx="2112275" cy="104644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r>
                  <a:rPr lang="en-GB" sz="6200" dirty="0">
                    <a:latin typeface="Arial" panose="020B0604020202020204" pitchFamily="34" charset="0"/>
                    <a:cs typeface="Arial" panose="020B0604020202020204" pitchFamily="34" charset="0"/>
                  </a:rPr>
                  <a:t>2030</a:t>
                </a:r>
              </a:p>
            </p:txBody>
          </p:sp>
          <p:sp>
            <p:nvSpPr>
              <p:cNvPr id="1264" name="TextBox 1263"/>
              <p:cNvSpPr txBox="1"/>
              <p:nvPr/>
            </p:nvSpPr>
            <p:spPr>
              <a:xfrm>
                <a:off x="9816265" y="5644663"/>
                <a:ext cx="2112275" cy="104644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r>
                  <a:rPr lang="en-GB" sz="6200" dirty="0">
                    <a:latin typeface="Arial" panose="020B0604020202020204" pitchFamily="34" charset="0"/>
                    <a:cs typeface="Arial" panose="020B0604020202020204" pitchFamily="34" charset="0"/>
                  </a:rPr>
                  <a:t>2031</a:t>
                </a:r>
              </a:p>
            </p:txBody>
          </p:sp>
          <p:sp>
            <p:nvSpPr>
              <p:cNvPr id="1060" name="Geschweifte Klammer links 9"/>
              <p:cNvSpPr/>
              <p:nvPr/>
            </p:nvSpPr>
            <p:spPr>
              <a:xfrm>
                <a:off x="7316963" y="1300899"/>
                <a:ext cx="1075340" cy="5217736"/>
              </a:xfrm>
              <a:prstGeom prst="leftBrace">
                <a:avLst>
                  <a:gd name="adj1" fmla="val 8333"/>
                  <a:gd name="adj2" fmla="val 11766"/>
                </a:avLst>
              </a:prstGeom>
              <a:ln w="28575">
                <a:solidFill>
                  <a:schemeClr val="bg1">
                    <a:lumMod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grpSp>
      </p:grpSp>
      <p:grpSp>
        <p:nvGrpSpPr>
          <p:cNvPr id="1049" name="Group 1048">
            <a:extLst>
              <a:ext uri="{FF2B5EF4-FFF2-40B4-BE49-F238E27FC236}">
                <a16:creationId xmlns:a16="http://schemas.microsoft.com/office/drawing/2014/main" id="{930A591B-66ED-45AE-ADC8-B2FBD374E4A6}"/>
              </a:ext>
            </a:extLst>
          </p:cNvPr>
          <p:cNvGrpSpPr/>
          <p:nvPr/>
        </p:nvGrpSpPr>
        <p:grpSpPr>
          <a:xfrm>
            <a:off x="7169285" y="4249128"/>
            <a:ext cx="186053" cy="180000"/>
            <a:chOff x="7169285" y="4290162"/>
            <a:chExt cx="186053" cy="180000"/>
          </a:xfrm>
        </p:grpSpPr>
        <p:sp>
          <p:nvSpPr>
            <p:cNvPr id="1258" name="Oval 1257">
              <a:extLst>
                <a:ext uri="{FF2B5EF4-FFF2-40B4-BE49-F238E27FC236}">
                  <a16:creationId xmlns:a16="http://schemas.microsoft.com/office/drawing/2014/main" id="{16DCC1F7-DCF1-4ECA-97E6-4BA5A8829F92}"/>
                </a:ext>
              </a:extLst>
            </p:cNvPr>
            <p:cNvSpPr/>
            <p:nvPr/>
          </p:nvSpPr>
          <p:spPr>
            <a:xfrm>
              <a:off x="7169285" y="4290162"/>
              <a:ext cx="186053" cy="180000"/>
            </a:xfrm>
            <a:prstGeom prst="ellipse">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7" name="Ellipse 1224">
              <a:extLst>
                <a:ext uri="{FF2B5EF4-FFF2-40B4-BE49-F238E27FC236}">
                  <a16:creationId xmlns:a16="http://schemas.microsoft.com/office/drawing/2014/main" id="{96925863-0046-42B4-9C6A-C15FF11CDF0F}"/>
                </a:ext>
              </a:extLst>
            </p:cNvPr>
            <p:cNvSpPr/>
            <p:nvPr/>
          </p:nvSpPr>
          <p:spPr>
            <a:xfrm>
              <a:off x="7201748" y="4317918"/>
              <a:ext cx="115215" cy="115215"/>
            </a:xfrm>
            <a:prstGeom prst="ellipse">
              <a:avLst/>
            </a:prstGeom>
            <a:solidFill>
              <a:schemeClr val="bg1">
                <a:lumMod val="75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059" name="TextBox 1058"/>
          <p:cNvSpPr txBox="1"/>
          <p:nvPr/>
        </p:nvSpPr>
        <p:spPr>
          <a:xfrm>
            <a:off x="72002" y="36000"/>
            <a:ext cx="1204921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L=Y=1; R=4. Inasmuch can we predict the expected mean performances in our Target Area of Marketing- mean across several seasons (during the ‘live-time’ of the cultivars)?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Broad</a:t>
            </a:r>
            <a:r>
              <a:rPr lang="en-GB" sz="2400" dirty="0">
                <a:latin typeface="Arial" panose="020B0604020202020204" pitchFamily="34" charset="0"/>
                <a:cs typeface="Arial" panose="020B0604020202020204" pitchFamily="34" charset="0"/>
              </a:rPr>
              <a:t>-sense’ because the candidates are genetically unchanged across sites &amp; time.</a:t>
            </a:r>
          </a:p>
        </p:txBody>
      </p:sp>
    </p:spTree>
    <p:extLst>
      <p:ext uri="{BB962C8B-B14F-4D97-AF65-F5344CB8AC3E}">
        <p14:creationId xmlns:p14="http://schemas.microsoft.com/office/powerpoint/2010/main" val="376706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46"/>
                                        </p:tgtEl>
                                        <p:attrNameLst>
                                          <p:attrName>style.visibility</p:attrName>
                                        </p:attrNameLst>
                                      </p:cBhvr>
                                      <p:to>
                                        <p:strVal val="visible"/>
                                      </p:to>
                                    </p:set>
                                    <p:animEffect transition="in" filter="wipe(left)">
                                      <p:cBhvr>
                                        <p:cTn id="7" dur="2000"/>
                                        <p:tgtEl>
                                          <p:spTgt spid="1046"/>
                                        </p:tgtEl>
                                      </p:cBhvr>
                                    </p:animEffect>
                                  </p:childTnLst>
                                </p:cTn>
                              </p:par>
                              <p:par>
                                <p:cTn id="8" presetID="22" presetClass="entr" presetSubtype="2" fill="hold" nodeType="withEffect">
                                  <p:stCondLst>
                                    <p:cond delay="0"/>
                                  </p:stCondLst>
                                  <p:childTnLst>
                                    <p:set>
                                      <p:cBhvr>
                                        <p:cTn id="9" dur="1" fill="hold">
                                          <p:stCondLst>
                                            <p:cond delay="0"/>
                                          </p:stCondLst>
                                        </p:cTn>
                                        <p:tgtEl>
                                          <p:spTgt spid="1048"/>
                                        </p:tgtEl>
                                        <p:attrNameLst>
                                          <p:attrName>style.visibility</p:attrName>
                                        </p:attrNameLst>
                                      </p:cBhvr>
                                      <p:to>
                                        <p:strVal val="visible"/>
                                      </p:to>
                                    </p:set>
                                    <p:animEffect transition="in" filter="wipe(right)">
                                      <p:cBhvr>
                                        <p:cTn id="10" dur="2000"/>
                                        <p:tgtEl>
                                          <p:spTgt spid="10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 rechteckige Legende 4"/>
          <p:cNvSpPr/>
          <p:nvPr/>
        </p:nvSpPr>
        <p:spPr>
          <a:xfrm>
            <a:off x="87533" y="833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18</a:t>
            </a:fld>
            <a:endParaRPr lang="en-US" sz="2400" dirty="0">
              <a:latin typeface="Arial" panose="020B0604020202020204" pitchFamily="34" charset="0"/>
              <a:cs typeface="Arial" panose="020B0604020202020204" pitchFamily="34" charset="0"/>
            </a:endParaRPr>
          </a:p>
        </p:txBody>
      </p:sp>
      <p:sp>
        <p:nvSpPr>
          <p:cNvPr id="4" name="TextBox 3"/>
          <p:cNvSpPr txBox="1"/>
          <p:nvPr/>
        </p:nvSpPr>
        <p:spPr>
          <a:xfrm>
            <a:off x="164494" y="137225"/>
            <a:ext cx="11863012" cy="6309420"/>
          </a:xfrm>
          <a:prstGeom prst="rect">
            <a:avLst/>
          </a:prstGeom>
          <a:noFill/>
        </p:spPr>
        <p:txBody>
          <a:bodyPr wrap="square" rtlCol="0">
            <a:spAutoFit/>
          </a:bodyPr>
          <a:lstStyle/>
          <a:p>
            <a:pPr>
              <a:spcAft>
                <a:spcPts val="1200"/>
              </a:spcAft>
            </a:pPr>
            <a:r>
              <a:rPr lang="en-GB" sz="2800" dirty="0">
                <a:latin typeface="Arial" panose="020B0604020202020204" pitchFamily="34" charset="0"/>
                <a:cs typeface="Arial" panose="020B0604020202020204" pitchFamily="34" charset="0"/>
              </a:rPr>
              <a:t>The Broad Sense h² of our data would not be h²=1.0 even with data from L&gt;1 and Y&gt;1. The reasoning here is not restricted to the minimum case of L=Y=1. </a:t>
            </a:r>
          </a:p>
          <a:p>
            <a:pPr>
              <a:spcAft>
                <a:spcPts val="1200"/>
              </a:spcAft>
            </a:pPr>
            <a:r>
              <a:rPr lang="en-GB" sz="2800" dirty="0">
                <a:latin typeface="Arial" panose="020B0604020202020204" pitchFamily="34" charset="0"/>
                <a:cs typeface="Arial" panose="020B0604020202020204" pitchFamily="34" charset="0"/>
              </a:rPr>
              <a:t>But, of course, with data from very many locations (such as L=15 or more; and they are nicely representative) across a series of seasons (such as Y=6 or more; and they are nicely representative)  ... we expect that we can predict the ranking of candidates’ ‘true’ means more or less precisely.</a:t>
            </a:r>
          </a:p>
          <a:p>
            <a:pPr>
              <a:spcAft>
                <a:spcPts val="1200"/>
              </a:spcAft>
            </a:pPr>
            <a:r>
              <a:rPr lang="en-GB" sz="2800" dirty="0">
                <a:latin typeface="Arial" panose="020B0604020202020204" pitchFamily="34" charset="0"/>
                <a:cs typeface="Arial" panose="020B0604020202020204" pitchFamily="34" charset="0"/>
              </a:rPr>
              <a:t>With high values of L and Y (and R) we expect Broad Sense h² to be very high, nearly h²=1 (100%). This even applies for traits which are in cases such as L=Y=1 showing rather low h²; say 0.2 &lt; h² &lt; 0.5.  </a:t>
            </a:r>
          </a:p>
          <a:p>
            <a:pPr>
              <a:spcAft>
                <a:spcPts val="1200"/>
              </a:spcAft>
            </a:pPr>
            <a:r>
              <a:rPr lang="en-GB" sz="2800" dirty="0">
                <a:latin typeface="Arial" panose="020B0604020202020204" pitchFamily="34" charset="0"/>
                <a:cs typeface="Arial" panose="020B0604020202020204" pitchFamily="34" charset="0"/>
              </a:rPr>
              <a:t>This is way ‘official’ tests of VCU (value for cultivation and use*) run</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   across such as 10&lt;L&lt;15 and 2&lt;Y&lt;3.</a:t>
            </a:r>
          </a:p>
          <a:p>
            <a:pPr>
              <a:spcAft>
                <a:spcPts val="1200"/>
              </a:spcAft>
            </a:pPr>
            <a:r>
              <a:rPr lang="en-GB" dirty="0">
                <a:latin typeface="Arial" panose="020B0604020202020204" pitchFamily="34" charset="0"/>
                <a:cs typeface="Arial" panose="020B0604020202020204" pitchFamily="34" charset="0"/>
              </a:rPr>
              <a:t>*</a:t>
            </a:r>
            <a:r>
              <a:rPr lang="en-GB" i="1" dirty="0" err="1">
                <a:latin typeface="Arial" panose="020B0604020202020204" pitchFamily="34" charset="0"/>
                <a:cs typeface="Arial" panose="020B0604020202020204" pitchFamily="34" charset="0"/>
              </a:rPr>
              <a:t>Landeskultureller</a:t>
            </a:r>
            <a:r>
              <a:rPr lang="en-GB" i="1" dirty="0">
                <a:latin typeface="Arial" panose="020B0604020202020204" pitchFamily="34" charset="0"/>
                <a:cs typeface="Arial" panose="020B0604020202020204" pitchFamily="34" charset="0"/>
              </a:rPr>
              <a:t> Wert. </a:t>
            </a:r>
            <a:r>
              <a:rPr lang="en-GB" dirty="0">
                <a:latin typeface="Arial" panose="020B0604020202020204" pitchFamily="34" charset="0"/>
                <a:cs typeface="Arial" panose="020B0604020202020204" pitchFamily="34" charset="0"/>
              </a:rPr>
              <a:t>www.bundessortenamt.de</a:t>
            </a:r>
          </a:p>
        </p:txBody>
      </p:sp>
      <p:sp>
        <p:nvSpPr>
          <p:cNvPr id="5" name="Right Triangle 4">
            <a:extLst>
              <a:ext uri="{FF2B5EF4-FFF2-40B4-BE49-F238E27FC236}">
                <a16:creationId xmlns:a16="http://schemas.microsoft.com/office/drawing/2014/main" id="{EEF58C57-A442-463D-9658-C65449EEB88D}"/>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0776889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 rechteckige Legende 4"/>
          <p:cNvSpPr/>
          <p:nvPr/>
        </p:nvSpPr>
        <p:spPr>
          <a:xfrm>
            <a:off x="87533" y="833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3" name="TextBox 2"/>
          <p:cNvSpPr txBox="1"/>
          <p:nvPr/>
        </p:nvSpPr>
        <p:spPr>
          <a:xfrm>
            <a:off x="2260600" y="6142567"/>
            <a:ext cx="9931400"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*in the sense of </a:t>
            </a:r>
            <a:r>
              <a:rPr lang="en-GB" dirty="0">
                <a:latin typeface="Arial" panose="020B0604020202020204" pitchFamily="34" charset="0"/>
                <a:cs typeface="Arial" panose="020B0604020202020204" pitchFamily="34" charset="0"/>
              </a:rPr>
              <a:t>‚higher mean performance in the Target Population of Environments‘, i.e., based on </a:t>
            </a:r>
            <a:r>
              <a:rPr lang="en-GB" dirty="0">
                <a:solidFill>
                  <a:srgbClr val="0000FF"/>
                </a:solidFill>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 data, i.e., not focussing on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caused by a single location which could be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your farm</a:t>
            </a:r>
            <a:r>
              <a:rPr lang="en-GB" dirty="0">
                <a:latin typeface="Arial" panose="020B0604020202020204" pitchFamily="34" charset="0"/>
                <a:cs typeface="Arial" panose="020B0604020202020204" pitchFamily="34" charset="0"/>
              </a:rPr>
              <a:t>.</a:t>
            </a:r>
          </a:p>
        </p:txBody>
      </p:sp>
      <p:sp>
        <p:nvSpPr>
          <p:cNvPr id="2" name="Textfeld 1"/>
          <p:cNvSpPr txBox="1"/>
          <p:nvPr/>
        </p:nvSpPr>
        <p:spPr>
          <a:xfrm>
            <a:off x="87533" y="6313034"/>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385222" y="193249"/>
            <a:ext cx="11705167" cy="544764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See several pages of </a:t>
            </a:r>
            <a:r>
              <a:rPr lang="en-GB" sz="2800" dirty="0">
                <a:solidFill>
                  <a:srgbClr val="0000FF"/>
                </a:solidFill>
                <a:latin typeface="Arial" panose="020B0604020202020204" pitchFamily="34" charset="0"/>
                <a:cs typeface="Arial" panose="020B0604020202020204" pitchFamily="34" charset="0"/>
              </a:rPr>
              <a:t>experimental</a:t>
            </a:r>
            <a:r>
              <a:rPr lang="en-GB" sz="2800" dirty="0">
                <a:latin typeface="Arial" panose="020B0604020202020204" pitchFamily="34" charset="0"/>
                <a:cs typeface="Arial" panose="020B0604020202020204" pitchFamily="34" charset="0"/>
              </a:rPr>
              <a:t> data (https://s.gwdg.de/lb9Gys).</a:t>
            </a:r>
          </a:p>
          <a:p>
            <a:r>
              <a:rPr lang="en-GB" sz="2800" dirty="0">
                <a:latin typeface="Arial" panose="020B0604020202020204" pitchFamily="34" charset="0"/>
                <a:cs typeface="Arial" panose="020B0604020202020204" pitchFamily="34" charset="0"/>
              </a:rPr>
              <a:t>We do not know the </a:t>
            </a:r>
            <a:r>
              <a:rPr lang="en-GB" sz="2800" dirty="0">
                <a:solidFill>
                  <a:srgbClr val="0000FF"/>
                </a:solidFill>
                <a:latin typeface="Arial" panose="020B0604020202020204" pitchFamily="34" charset="0"/>
                <a:cs typeface="Arial" panose="020B0604020202020204" pitchFamily="34" charset="0"/>
              </a:rPr>
              <a:t>G</a:t>
            </a:r>
            <a:r>
              <a:rPr lang="en-GB" sz="2800" dirty="0">
                <a:latin typeface="Arial" panose="020B0604020202020204" pitchFamily="34" charset="0"/>
                <a:cs typeface="Arial" panose="020B0604020202020204" pitchFamily="34" charset="0"/>
              </a:rPr>
              <a:t>enotypic Values, </a:t>
            </a:r>
            <a:r>
              <a:rPr lang="en-GB" sz="2800" dirty="0">
                <a:solidFill>
                  <a:schemeClr val="tx1">
                    <a:lumMod val="50000"/>
                    <a:lumOff val="50000"/>
                  </a:schemeClr>
                </a:solidFill>
                <a:latin typeface="Arial" panose="020B0604020202020204" pitchFamily="34" charset="0"/>
                <a:cs typeface="Arial" panose="020B0604020202020204" pitchFamily="34" charset="0"/>
              </a:rPr>
              <a:t>even these means across E=12 environments are only approximately true, h²=0.71&lt;1</a:t>
            </a:r>
            <a:r>
              <a:rPr lang="en-GB" sz="2800" dirty="0">
                <a:latin typeface="Arial" panose="020B0604020202020204" pitchFamily="34" charset="0"/>
                <a:cs typeface="Arial" panose="020B0604020202020204" pitchFamily="34" charset="0"/>
              </a:rPr>
              <a:t>. Yet, we take these means as </a:t>
            </a:r>
            <a:r>
              <a:rPr lang="en-GB" sz="2800" i="1" dirty="0" err="1">
                <a:latin typeface="Arial" panose="020B0604020202020204" pitchFamily="34" charset="0"/>
                <a:cs typeface="Arial" panose="020B0604020202020204" pitchFamily="34" charset="0"/>
              </a:rPr>
              <a:t>proxi</a:t>
            </a:r>
            <a:r>
              <a:rPr lang="en-GB" sz="2800" i="1" dirty="0">
                <a:latin typeface="Arial" panose="020B0604020202020204" pitchFamily="34" charset="0"/>
                <a:cs typeface="Arial" panose="020B0604020202020204" pitchFamily="34" charset="0"/>
              </a:rPr>
              <a:t> </a:t>
            </a:r>
            <a:r>
              <a:rPr lang="en-GB" sz="2800" dirty="0">
                <a:latin typeface="Arial" panose="020B0604020202020204" pitchFamily="34" charset="0"/>
                <a:cs typeface="Arial" panose="020B0604020202020204" pitchFamily="34" charset="0"/>
              </a:rPr>
              <a:t>for the </a:t>
            </a:r>
            <a:r>
              <a:rPr lang="en-GB" sz="2800" dirty="0">
                <a:solidFill>
                  <a:srgbClr val="0000FF"/>
                </a:solidFill>
                <a:latin typeface="Arial" panose="020B0604020202020204" pitchFamily="34" charset="0"/>
                <a:cs typeface="Arial" panose="020B0604020202020204" pitchFamily="34" charset="0"/>
              </a:rPr>
              <a:t>G</a:t>
            </a:r>
            <a:r>
              <a:rPr lang="en-GB" sz="2800" dirty="0">
                <a:latin typeface="Arial" panose="020B0604020202020204" pitchFamily="34" charset="0"/>
                <a:cs typeface="Arial" panose="020B0604020202020204" pitchFamily="34" charset="0"/>
              </a:rPr>
              <a:t> values </a:t>
            </a:r>
            <a:r>
              <a:rPr lang="en-GB" sz="2800" dirty="0">
                <a:solidFill>
                  <a:schemeClr val="tx1">
                    <a:lumMod val="50000"/>
                    <a:lumOff val="50000"/>
                  </a:schemeClr>
                </a:solidFill>
                <a:latin typeface="Arial" panose="020B0604020202020204" pitchFamily="34" charset="0"/>
                <a:cs typeface="Arial" panose="020B0604020202020204" pitchFamily="34" charset="0"/>
              </a:rPr>
              <a:t>– here, for teaching</a:t>
            </a:r>
            <a:r>
              <a:rPr lang="en-GB" sz="2800"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You will see the difference between selection decisions based on data from one environment and selection decisions based on the means across 12 environments. How much better can you find the </a:t>
            </a:r>
            <a:r>
              <a:rPr lang="en-GB" sz="2800" dirty="0">
                <a:solidFill>
                  <a:srgbClr val="0000FF"/>
                </a:solidFill>
                <a:latin typeface="Arial" panose="020B0604020202020204" pitchFamily="34" charset="0"/>
                <a:cs typeface="Arial" panose="020B0604020202020204" pitchFamily="34" charset="0"/>
              </a:rPr>
              <a:t>truly*</a:t>
            </a:r>
            <a:r>
              <a:rPr lang="en-GB" sz="2800" dirty="0">
                <a:latin typeface="Arial" panose="020B0604020202020204" pitchFamily="34" charset="0"/>
                <a:cs typeface="Arial" panose="020B0604020202020204" pitchFamily="34" charset="0"/>
              </a:rPr>
              <a:t> superior candidates if you use multi-environmental means vs. means from few or even from only one environment? </a:t>
            </a:r>
          </a:p>
          <a:p>
            <a:r>
              <a:rPr lang="en-GB" sz="2800" dirty="0">
                <a:solidFill>
                  <a:schemeClr val="tx1">
                    <a:lumMod val="50000"/>
                    <a:lumOff val="50000"/>
                  </a:schemeClr>
                </a:solidFill>
                <a:latin typeface="Arial" panose="020B0604020202020204" pitchFamily="34" charset="0"/>
                <a:cs typeface="Arial" panose="020B0604020202020204" pitchFamily="34" charset="0"/>
              </a:rPr>
              <a:t>In addition: Would selection based on data from a specific environment (e.g. a specific location) be really better if you want to find the best candidate for </a:t>
            </a:r>
            <a:r>
              <a:rPr lang="en-GB" sz="2800" dirty="0">
                <a:latin typeface="Arial" panose="020B0604020202020204" pitchFamily="34" charset="0"/>
                <a:cs typeface="Arial" panose="020B0604020202020204" pitchFamily="34" charset="0"/>
              </a:rPr>
              <a:t>that</a:t>
            </a:r>
            <a:r>
              <a:rPr lang="en-GB" sz="2800" dirty="0">
                <a:solidFill>
                  <a:schemeClr val="tx1">
                    <a:lumMod val="50000"/>
                    <a:lumOff val="50000"/>
                  </a:schemeClr>
                </a:solidFill>
                <a:latin typeface="Arial" panose="020B0604020202020204" pitchFamily="34" charset="0"/>
                <a:cs typeface="Arial" panose="020B0604020202020204" pitchFamily="34" charset="0"/>
              </a:rPr>
              <a:t> specific location (</a:t>
            </a:r>
            <a:r>
              <a:rPr lang="en-GB" sz="2800" i="1" dirty="0">
                <a:solidFill>
                  <a:schemeClr val="tx1">
                    <a:lumMod val="50000"/>
                    <a:lumOff val="50000"/>
                  </a:schemeClr>
                </a:solidFill>
                <a:latin typeface="Arial" panose="020B0604020202020204" pitchFamily="34" charset="0"/>
                <a:cs typeface="Arial" panose="020B0604020202020204" pitchFamily="34" charset="0"/>
              </a:rPr>
              <a:t>Nota bene</a:t>
            </a:r>
            <a:r>
              <a:rPr lang="en-GB" sz="2800" dirty="0">
                <a:solidFill>
                  <a:schemeClr val="tx1">
                    <a:lumMod val="50000"/>
                    <a:lumOff val="50000"/>
                  </a:schemeClr>
                </a:solidFill>
                <a:latin typeface="Arial" panose="020B0604020202020204" pitchFamily="34" charset="0"/>
                <a:cs typeface="Arial" panose="020B0604020202020204" pitchFamily="34" charset="0"/>
              </a:rPr>
              <a:t>: future seasons there).</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415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72000" y="36000"/>
            <a:ext cx="12026833" cy="347787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#13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UNPLAB-h²_GxE_Ch-1[Broad Sense h²]</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altLang="de-DE"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You should ;-) have already studied the Population Genetics Chapters, so meanwhile you know ’me’; ... style etc. </a:t>
            </a:r>
            <a:br>
              <a:rPr lang="en-GB" altLang="de-DE" sz="1200" dirty="0">
                <a:latin typeface="Arial" panose="020B0604020202020204" pitchFamily="34" charset="0"/>
                <a:cs typeface="Arial" panose="020B0604020202020204" pitchFamily="34" charset="0"/>
              </a:rPr>
            </a:br>
            <a:endParaRPr lang="en-GB" altLang="de-DE" sz="1200" dirty="0">
              <a:latin typeface="Arial" panose="020B0604020202020204" pitchFamily="34" charset="0"/>
              <a:cs typeface="Arial" panose="020B0604020202020204" pitchFamily="34" charset="0"/>
            </a:endParaRPr>
          </a:p>
          <a:p>
            <a:r>
              <a:rPr lang="en-GB" altLang="de-DE" dirty="0">
                <a:latin typeface="Arial" panose="020B0604020202020204" pitchFamily="34" charset="0"/>
                <a:cs typeface="Arial" panose="020B0604020202020204" pitchFamily="34" charset="0"/>
              </a:rPr>
              <a:t>I am Wolfgang Link. From 1995 on for several decades I taught Plant Breeding at Georg-August University Göttingen, Germany (ww.uni-goettingen.de/de/48115.html). UNPLAB means ‘Understand Plant Breeding’. If you find mistakes (you will, although I tried hard to avoid them), please tell me so. My first language is German, so if you know German you may understand my English better than if not </a:t>
            </a:r>
            <a:r>
              <a:rPr lang="en-GB" altLang="de-DE" dirty="0">
                <a:latin typeface="Arial" panose="020B0604020202020204" pitchFamily="34" charset="0"/>
                <a:cs typeface="Arial" panose="020B0604020202020204" pitchFamily="34" charset="0"/>
                <a:sym typeface="Wingdings" panose="05000000000000000000" pitchFamily="2" charset="2"/>
              </a:rPr>
              <a:t>. </a:t>
            </a:r>
            <a:r>
              <a:rPr lang="en-GB" altLang="de-DE" dirty="0">
                <a:latin typeface="Arial" panose="020B0604020202020204" pitchFamily="34" charset="0"/>
                <a:cs typeface="Arial" panose="020B0604020202020204" pitchFamily="34" charset="0"/>
              </a:rPr>
              <a:t>I you find this </a:t>
            </a:r>
            <a:r>
              <a:rPr lang="en-GB" altLang="de-DE" dirty="0" err="1">
                <a:latin typeface="Arial" panose="020B0604020202020204" pitchFamily="34" charset="0"/>
                <a:cs typeface="Arial" panose="020B0604020202020204" pitchFamily="34" charset="0"/>
              </a:rPr>
              <a:t>œvre</a:t>
            </a:r>
            <a:r>
              <a:rPr lang="en-GB" altLang="de-DE" dirty="0">
                <a:latin typeface="Arial" panose="020B0604020202020204" pitchFamily="34" charset="0"/>
                <a:cs typeface="Arial" panose="020B0604020202020204" pitchFamily="34" charset="0"/>
              </a:rPr>
              <a:t> useful, tell others to use it as well. I personally am completely in favour of this material being free for use in whatever way, but everyone must know for themselves how to deal with copyright and the like. I have tried hard to quote everything correctly.</a:t>
            </a:r>
          </a:p>
        </p:txBody>
      </p:sp>
      <p:pic>
        <p:nvPicPr>
          <p:cNvPr id="5" name="Picture 4">
            <a:extLst>
              <a:ext uri="{FF2B5EF4-FFF2-40B4-BE49-F238E27FC236}">
                <a16:creationId xmlns:a16="http://schemas.microsoft.com/office/drawing/2014/main" id="{3107118D-20DC-416E-AFB1-41D4A31F68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4701" y="3558721"/>
            <a:ext cx="4541298" cy="3027532"/>
          </a:xfrm>
          <a:prstGeom prst="rect">
            <a:avLst/>
          </a:prstGeom>
        </p:spPr>
      </p:pic>
      <p:sp>
        <p:nvSpPr>
          <p:cNvPr id="7" name="TextBox 6">
            <a:extLst>
              <a:ext uri="{FF2B5EF4-FFF2-40B4-BE49-F238E27FC236}">
                <a16:creationId xmlns:a16="http://schemas.microsoft.com/office/drawing/2014/main" id="{73112E7D-9E42-4F9D-AAD4-CCA1AF59417F}"/>
              </a:ext>
            </a:extLst>
          </p:cNvPr>
          <p:cNvSpPr txBox="1"/>
          <p:nvPr/>
        </p:nvSpPr>
        <p:spPr>
          <a:xfrm>
            <a:off x="10915094" y="3558721"/>
            <a:ext cx="117208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W. Link</a:t>
            </a: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2</a:t>
            </a:fld>
            <a:endParaRPr lang="en-GB" sz="2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E9861E6-27A9-489C-8CBB-A392F058A3AE}"/>
              </a:ext>
            </a:extLst>
          </p:cNvPr>
          <p:cNvSpPr txBox="1"/>
          <p:nvPr/>
        </p:nvSpPr>
        <p:spPr>
          <a:xfrm>
            <a:off x="96001" y="3598665"/>
            <a:ext cx="7357346" cy="203132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I have no financial intentions or dependencies or anything like that, I was and am completely free in what I write.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 have gladly and with commitment put the sum and essence of my teaching into this form and shape; to make the field of Plant Breeding accessible to learners and experts – yet in my own way. I hope it helps; one or the other.</a:t>
            </a:r>
          </a:p>
        </p:txBody>
      </p:sp>
    </p:spTree>
    <p:extLst>
      <p:ext uri="{BB962C8B-B14F-4D97-AF65-F5344CB8AC3E}">
        <p14:creationId xmlns:p14="http://schemas.microsoft.com/office/powerpoint/2010/main" val="2347628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B1E2C86-45C7-45CD-9451-58D2149F5C8C}"/>
              </a:ext>
            </a:extLst>
          </p:cNvPr>
          <p:cNvPicPr>
            <a:picLocks noChangeAspect="1"/>
          </p:cNvPicPr>
          <p:nvPr/>
        </p:nvPicPr>
        <p:blipFill>
          <a:blip r:embed="rId2"/>
          <a:stretch>
            <a:fillRect/>
          </a:stretch>
        </p:blipFill>
        <p:spPr>
          <a:xfrm>
            <a:off x="0" y="10720"/>
            <a:ext cx="12192000" cy="6847280"/>
          </a:xfrm>
          <a:prstGeom prst="rect">
            <a:avLst/>
          </a:prstGeom>
        </p:spPr>
      </p:pic>
      <p:sp>
        <p:nvSpPr>
          <p:cNvPr id="8" name="Textfeld 1">
            <a:extLst>
              <a:ext uri="{FF2B5EF4-FFF2-40B4-BE49-F238E27FC236}">
                <a16:creationId xmlns:a16="http://schemas.microsoft.com/office/drawing/2014/main" id="{726BDFDE-988F-4932-ACBC-50E0304C818E}"/>
              </a:ext>
            </a:extLst>
          </p:cNvPr>
          <p:cNvSpPr txBox="1"/>
          <p:nvPr/>
        </p:nvSpPr>
        <p:spPr>
          <a:xfrm>
            <a:off x="251769" y="5647696"/>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8016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2084" y="8878"/>
            <a:ext cx="12159916" cy="8106213"/>
            <a:chOff x="0" y="691978"/>
            <a:chExt cx="12159916" cy="8106213"/>
          </a:xfrm>
        </p:grpSpPr>
        <p:grpSp>
          <p:nvGrpSpPr>
            <p:cNvPr id="5" name="Group 4"/>
            <p:cNvGrpSpPr/>
            <p:nvPr/>
          </p:nvGrpSpPr>
          <p:grpSpPr>
            <a:xfrm>
              <a:off x="0" y="691978"/>
              <a:ext cx="12159916" cy="8106213"/>
              <a:chOff x="0" y="691978"/>
              <a:chExt cx="12159916" cy="8106213"/>
            </a:xfrm>
          </p:grpSpPr>
          <p:pic>
            <p:nvPicPr>
              <p:cNvPr id="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232" y="1414868"/>
                <a:ext cx="11774272" cy="7383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0" y="7255412"/>
                <a:ext cx="11036968" cy="1022314"/>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p:cNvSpPr/>
              <p:nvPr/>
            </p:nvSpPr>
            <p:spPr>
              <a:xfrm>
                <a:off x="10299032" y="691978"/>
                <a:ext cx="1860884" cy="6908799"/>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Rectangle 5"/>
            <p:cNvSpPr/>
            <p:nvPr/>
          </p:nvSpPr>
          <p:spPr>
            <a:xfrm>
              <a:off x="13035" y="1355558"/>
              <a:ext cx="10419682" cy="6035670"/>
            </a:xfrm>
            <a:prstGeom prst="rect">
              <a:avLst/>
            </a:prstGeom>
            <a:noFill/>
            <a:ln>
              <a:solidFill>
                <a:srgbClr val="F1F3F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TextBox 7"/>
          <p:cNvSpPr txBox="1"/>
          <p:nvPr/>
        </p:nvSpPr>
        <p:spPr>
          <a:xfrm>
            <a:off x="32084" y="77664"/>
            <a:ext cx="1206271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Yield (</a:t>
            </a:r>
            <a:r>
              <a:rPr lang="en-GB" sz="2400" dirty="0" err="1">
                <a:latin typeface="Arial" panose="020B0604020202020204" pitchFamily="34" charset="0"/>
                <a:cs typeface="Arial" panose="020B0604020202020204" pitchFamily="34" charset="0"/>
              </a:rPr>
              <a:t>dt</a:t>
            </a:r>
            <a:r>
              <a:rPr lang="en-GB" sz="2400" dirty="0">
                <a:latin typeface="Arial" panose="020B0604020202020204" pitchFamily="34" charset="0"/>
                <a:cs typeface="Arial" panose="020B0604020202020204" pitchFamily="34" charset="0"/>
              </a:rPr>
              <a:t>/ha) of 34 inbred lines (spring faba bean), tested in 12 environments.</a:t>
            </a:r>
          </a:p>
        </p:txBody>
      </p:sp>
      <p:sp>
        <p:nvSpPr>
          <p:cNvPr id="9" name="TextBox 8"/>
          <p:cNvSpPr txBox="1"/>
          <p:nvPr/>
        </p:nvSpPr>
        <p:spPr>
          <a:xfrm>
            <a:off x="4290513" y="2009679"/>
            <a:ext cx="5141222" cy="1200329"/>
          </a:xfrm>
          <a:prstGeom prst="rect">
            <a:avLst/>
          </a:prstGeom>
          <a:solidFill>
            <a:schemeClr val="bg1"/>
          </a:solidFill>
          <a:ln w="28575">
            <a:solidFill>
              <a:schemeClr val="tx1">
                <a:lumMod val="50000"/>
                <a:lumOff val="50000"/>
              </a:schemeClr>
            </a:solidFill>
            <a:prstDash val="dash"/>
          </a:ln>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breeding company would select based on the mean values of the inbred lines across the environments (‚Formal Breeding‘). This is then based on the column at the far right. </a:t>
            </a:r>
          </a:p>
        </p:txBody>
      </p:sp>
      <p:sp>
        <p:nvSpPr>
          <p:cNvPr id="11" name="TextBox 10">
            <a:extLst>
              <a:ext uri="{FF2B5EF4-FFF2-40B4-BE49-F238E27FC236}">
                <a16:creationId xmlns:a16="http://schemas.microsoft.com/office/drawing/2014/main" id="{780FFCDA-EE8C-40BB-8B7F-497E69EE2CD7}"/>
              </a:ext>
            </a:extLst>
          </p:cNvPr>
          <p:cNvSpPr txBox="1"/>
          <p:nvPr/>
        </p:nvSpPr>
        <p:spPr>
          <a:xfrm>
            <a:off x="9594031" y="6205800"/>
            <a:ext cx="2223018" cy="646331"/>
          </a:xfrm>
          <a:prstGeom prst="rect">
            <a:avLst/>
          </a:prstGeom>
          <a:solidFill>
            <a:srgbClr val="FFFFFF"/>
          </a:solidFill>
          <a:effectLst>
            <a:outerShdw blurRad="63500" sx="102000" sy="102000" algn="ctr" rotWithShape="0">
              <a:prstClr val="black">
                <a:alpha val="40000"/>
              </a:prstClr>
            </a:outerShdw>
          </a:effectLst>
        </p:spPr>
        <p:txBody>
          <a:bodyPr wrap="square" rtlCol="0">
            <a:spAutoFit/>
          </a:bodyPr>
          <a:lstStyle/>
          <a:p>
            <a:endParaRPr lang="en-GB" sz="600" dirty="0">
              <a:latin typeface="Arial" panose="020B0604020202020204" pitchFamily="34" charset="0"/>
              <a:cs typeface="Arial" panose="020B0604020202020204" pitchFamily="34" charset="0"/>
            </a:endParaRPr>
          </a:p>
          <a:p>
            <a:r>
              <a:rPr lang="en-GB" sz="1500" dirty="0">
                <a:latin typeface="Arial" panose="020B0604020202020204" pitchFamily="34" charset="0"/>
                <a:cs typeface="Arial" panose="020B0604020202020204" pitchFamily="34" charset="0"/>
              </a:rPr>
              <a:t>µ(SD)=6.207;</a:t>
            </a:r>
            <a:br>
              <a:rPr lang="en-GB" sz="1500" dirty="0">
                <a:latin typeface="Arial" panose="020B0604020202020204" pitchFamily="34" charset="0"/>
                <a:cs typeface="Arial" panose="020B0604020202020204" pitchFamily="34" charset="0"/>
              </a:rPr>
            </a:br>
            <a:r>
              <a:rPr lang="en-GB" sz="1500" dirty="0">
                <a:latin typeface="Arial" panose="020B0604020202020204" pitchFamily="34" charset="0"/>
                <a:cs typeface="Arial" panose="020B0604020202020204" pitchFamily="34" charset="0"/>
              </a:rPr>
              <a:t>µ(VAR)=38.522</a:t>
            </a:r>
          </a:p>
        </p:txBody>
      </p:sp>
      <p:sp>
        <p:nvSpPr>
          <p:cNvPr id="13" name="Textfeld 1">
            <a:extLst>
              <a:ext uri="{FF2B5EF4-FFF2-40B4-BE49-F238E27FC236}">
                <a16:creationId xmlns:a16="http://schemas.microsoft.com/office/drawing/2014/main" id="{685DAB57-11FA-4BB9-8677-3F773F365AF6}"/>
              </a:ext>
            </a:extLst>
          </p:cNvPr>
          <p:cNvSpPr txBox="1"/>
          <p:nvPr/>
        </p:nvSpPr>
        <p:spPr>
          <a:xfrm>
            <a:off x="11592710" y="155328"/>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26BF8D59-F667-41D2-A8F6-B6366DC27433}"/>
              </a:ext>
            </a:extLst>
          </p:cNvPr>
          <p:cNvSpPr/>
          <p:nvPr/>
        </p:nvSpPr>
        <p:spPr>
          <a:xfrm>
            <a:off x="9583119" y="997058"/>
            <a:ext cx="790413" cy="5045911"/>
          </a:xfrm>
          <a:prstGeom prst="rect">
            <a:avLst/>
          </a:prstGeom>
          <a:noFill/>
          <a:ln w="28575">
            <a:solidFill>
              <a:schemeClr val="tx1">
                <a:lumMod val="50000"/>
                <a:lumOff val="50000"/>
              </a:schemeClr>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FF67ABFE-D4D0-461A-89C1-D964960526B6}"/>
              </a:ext>
            </a:extLst>
          </p:cNvPr>
          <p:cNvSpPr txBox="1"/>
          <p:nvPr/>
        </p:nvSpPr>
        <p:spPr>
          <a:xfrm>
            <a:off x="4290512" y="3634727"/>
            <a:ext cx="5119451" cy="2308324"/>
          </a:xfrm>
          <a:prstGeom prst="rect">
            <a:avLst/>
          </a:prstGeom>
          <a:solidFill>
            <a:schemeClr val="bg1"/>
          </a:solidFill>
          <a:ln>
            <a:noFill/>
          </a:ln>
          <a:effectLst>
            <a:outerShdw blurRad="63500" sx="102000" sy="102000" algn="ctr"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A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local breeder </a:t>
            </a:r>
            <a:r>
              <a:rPr lang="en-GB" dirty="0">
                <a:solidFill>
                  <a:srgbClr val="0000FF"/>
                </a:solidFill>
                <a:latin typeface="Arial" panose="020B0604020202020204" pitchFamily="34" charset="0"/>
                <a:cs typeface="Arial" panose="020B0604020202020204" pitchFamily="34" charset="0"/>
              </a:rPr>
              <a:t>would select based on her local (on her single) environment‘s result of the candidates</a:t>
            </a:r>
            <a:r>
              <a:rPr lang="en-GB" dirty="0">
                <a:solidFill>
                  <a:schemeClr val="tx1">
                    <a:lumMod val="50000"/>
                    <a:lumOff val="50000"/>
                  </a:schemeClr>
                </a:solidFill>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Such  strategy is more common in Organic Breeding or in Developing Countries (On-farm breeding) than in Conventional Breeding;  ... than in highly Developed Countries.</a:t>
            </a:r>
          </a:p>
          <a:p>
            <a:r>
              <a:rPr lang="en-GB" dirty="0">
                <a:latin typeface="Arial" panose="020B0604020202020204" pitchFamily="34" charset="0"/>
                <a:cs typeface="Arial" panose="020B0604020202020204" pitchFamily="34" charset="0"/>
              </a:rPr>
              <a:t>https://doi.org/10.1016/j.fcr.2008.07.013</a:t>
            </a:r>
          </a:p>
        </p:txBody>
      </p:sp>
      <p:sp>
        <p:nvSpPr>
          <p:cNvPr id="18" name="TextBox 17">
            <a:extLst>
              <a:ext uri="{FF2B5EF4-FFF2-40B4-BE49-F238E27FC236}">
                <a16:creationId xmlns:a16="http://schemas.microsoft.com/office/drawing/2014/main" id="{C8D020E3-4AC6-470E-9B8B-99098276EEE2}"/>
              </a:ext>
            </a:extLst>
          </p:cNvPr>
          <p:cNvSpPr txBox="1"/>
          <p:nvPr/>
        </p:nvSpPr>
        <p:spPr>
          <a:xfrm>
            <a:off x="10435697" y="1003174"/>
            <a:ext cx="1356531" cy="3672148"/>
          </a:xfrm>
          <a:prstGeom prst="rect">
            <a:avLst/>
          </a:prstGeom>
          <a:noFill/>
          <a:ln w="28575">
            <a:solidFill>
              <a:schemeClr val="tx1">
                <a:lumMod val="50000"/>
                <a:lumOff val="50000"/>
              </a:schemeClr>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GB" dirty="0">
                <a:solidFill>
                  <a:schemeClr val="tx1"/>
                </a:solidFill>
                <a:latin typeface="Arial" panose="020B0604020202020204" pitchFamily="34" charset="0"/>
                <a:cs typeface="Arial" panose="020B0604020202020204" pitchFamily="34" charset="0"/>
              </a:rPr>
              <a:t>Standard deviation of the 34 mean values, SD(µ)=3.824</a:t>
            </a:r>
          </a:p>
          <a:p>
            <a:pPr algn="l"/>
            <a:r>
              <a:rPr lang="en-GB" dirty="0">
                <a:solidFill>
                  <a:schemeClr val="tx1"/>
                </a:solidFill>
                <a:latin typeface="Arial" panose="020B0604020202020204" pitchFamily="34" charset="0"/>
                <a:cs typeface="Arial" panose="020B0604020202020204" pitchFamily="34" charset="0"/>
              </a:rPr>
              <a:t>Variance among these values </a:t>
            </a:r>
            <a:r>
              <a:rPr lang="el-GR" dirty="0">
                <a:solidFill>
                  <a:schemeClr val="tx1"/>
                </a:solidFill>
                <a:latin typeface="Arial" panose="020B0604020202020204" pitchFamily="34" charset="0"/>
                <a:cs typeface="Arial" panose="020B0604020202020204" pitchFamily="34" charset="0"/>
              </a:rPr>
              <a:t>σ</a:t>
            </a:r>
            <a:r>
              <a:rPr lang="de-DE" dirty="0">
                <a:solidFill>
                  <a:schemeClr val="tx1"/>
                </a:solidFill>
                <a:latin typeface="Arial" panose="020B0604020202020204" pitchFamily="34" charset="0"/>
                <a:cs typeface="Arial" panose="020B0604020202020204" pitchFamily="34" charset="0"/>
              </a:rPr>
              <a:t>²</a:t>
            </a:r>
            <a:r>
              <a:rPr lang="en-GB" dirty="0">
                <a:solidFill>
                  <a:schemeClr val="tx1"/>
                </a:solidFill>
                <a:latin typeface="Arial" panose="020B0604020202020204" pitchFamily="34" charset="0"/>
                <a:cs typeface="Arial" panose="020B0604020202020204" pitchFamily="34" charset="0"/>
              </a:rPr>
              <a:t>(µ)=14.623</a:t>
            </a:r>
            <a:endParaRPr lang="en-GB" dirty="0"/>
          </a:p>
        </p:txBody>
      </p:sp>
      <p:sp>
        <p:nvSpPr>
          <p:cNvPr id="19" name="Rectangle 18">
            <a:extLst>
              <a:ext uri="{FF2B5EF4-FFF2-40B4-BE49-F238E27FC236}">
                <a16:creationId xmlns:a16="http://schemas.microsoft.com/office/drawing/2014/main" id="{1651EDC7-D460-4418-AFAD-3B58E2F41465}"/>
              </a:ext>
            </a:extLst>
          </p:cNvPr>
          <p:cNvSpPr/>
          <p:nvPr/>
        </p:nvSpPr>
        <p:spPr>
          <a:xfrm>
            <a:off x="120316" y="6358892"/>
            <a:ext cx="11696733" cy="439924"/>
          </a:xfrm>
          <a:prstGeom prst="rect">
            <a:avLst/>
          </a:prstGeom>
          <a:noFill/>
          <a:ln>
            <a:solidFill>
              <a:schemeClr val="tx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1031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540" y="713613"/>
            <a:ext cx="11189018" cy="603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32084" y="0"/>
            <a:ext cx="12159916" cy="7585748"/>
            <a:chOff x="0" y="691978"/>
            <a:chExt cx="12159916" cy="7585748"/>
          </a:xfrm>
        </p:grpSpPr>
        <p:grpSp>
          <p:nvGrpSpPr>
            <p:cNvPr id="5" name="Group 4"/>
            <p:cNvGrpSpPr/>
            <p:nvPr/>
          </p:nvGrpSpPr>
          <p:grpSpPr>
            <a:xfrm>
              <a:off x="0" y="691978"/>
              <a:ext cx="12159916" cy="7585748"/>
              <a:chOff x="0" y="691978"/>
              <a:chExt cx="12159916" cy="7585748"/>
            </a:xfrm>
          </p:grpSpPr>
          <p:sp>
            <p:nvSpPr>
              <p:cNvPr id="3" name="Rectangle 2"/>
              <p:cNvSpPr/>
              <p:nvPr/>
            </p:nvSpPr>
            <p:spPr>
              <a:xfrm>
                <a:off x="0" y="7255412"/>
                <a:ext cx="11036968" cy="1022314"/>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p:cNvSpPr/>
              <p:nvPr/>
            </p:nvSpPr>
            <p:spPr>
              <a:xfrm>
                <a:off x="10299032" y="691978"/>
                <a:ext cx="1860884" cy="6908799"/>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Rectangle 5"/>
            <p:cNvSpPr/>
            <p:nvPr/>
          </p:nvSpPr>
          <p:spPr>
            <a:xfrm>
              <a:off x="13035" y="1355558"/>
              <a:ext cx="10419682" cy="6035670"/>
            </a:xfrm>
            <a:prstGeom prst="rect">
              <a:avLst/>
            </a:prstGeom>
            <a:noFill/>
            <a:ln>
              <a:solidFill>
                <a:srgbClr val="F1F3F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TextBox 7"/>
          <p:cNvSpPr txBox="1"/>
          <p:nvPr/>
        </p:nvSpPr>
        <p:spPr>
          <a:xfrm>
            <a:off x="32084" y="69198"/>
            <a:ext cx="1206271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Yield (</a:t>
            </a:r>
            <a:r>
              <a:rPr lang="en-GB" sz="2400" dirty="0" err="1">
                <a:latin typeface="Arial" panose="020B0604020202020204" pitchFamily="34" charset="0"/>
                <a:cs typeface="Arial" panose="020B0604020202020204" pitchFamily="34" charset="0"/>
              </a:rPr>
              <a:t>dt</a:t>
            </a:r>
            <a:r>
              <a:rPr lang="en-GB" sz="2400" dirty="0">
                <a:latin typeface="Arial" panose="020B0604020202020204" pitchFamily="34" charset="0"/>
                <a:cs typeface="Arial" panose="020B0604020202020204" pitchFamily="34" charset="0"/>
              </a:rPr>
              <a:t>/ha) of 34 inbred lines (spring faba bean), ranked according to </a:t>
            </a:r>
            <a:r>
              <a:rPr lang="en-GB" sz="2400" dirty="0" err="1">
                <a:solidFill>
                  <a:srgbClr val="FF0000"/>
                </a:solidFill>
                <a:latin typeface="Arial" panose="020B0604020202020204" pitchFamily="34" charset="0"/>
                <a:cs typeface="Arial" panose="020B0604020202020204" pitchFamily="34" charset="0"/>
              </a:rPr>
              <a:t>Env</a:t>
            </a:r>
            <a:r>
              <a:rPr lang="en-GB" sz="2400" dirty="0">
                <a:solidFill>
                  <a:srgbClr val="FF0000"/>
                </a:solidFill>
                <a:latin typeface="Arial" panose="020B0604020202020204" pitchFamily="34" charset="0"/>
                <a:cs typeface="Arial" panose="020B0604020202020204" pitchFamily="34" charset="0"/>
              </a:rPr>
              <a:t>. 1</a:t>
            </a:r>
            <a:r>
              <a:rPr lang="en-GB" sz="2400" dirty="0">
                <a:latin typeface="Arial" panose="020B0604020202020204" pitchFamily="34" charset="0"/>
                <a:cs typeface="Arial" panose="020B0604020202020204" pitchFamily="34" charset="0"/>
              </a:rPr>
              <a:t>.</a:t>
            </a:r>
          </a:p>
        </p:txBody>
      </p:sp>
      <p:sp>
        <p:nvSpPr>
          <p:cNvPr id="9" name="TextBox 8"/>
          <p:cNvSpPr txBox="1"/>
          <p:nvPr/>
        </p:nvSpPr>
        <p:spPr>
          <a:xfrm>
            <a:off x="3640105" y="1205547"/>
            <a:ext cx="4376428" cy="1754326"/>
          </a:xfrm>
          <a:prstGeom prst="rect">
            <a:avLst/>
          </a:prstGeom>
          <a:solidFill>
            <a:srgbClr val="FFFFFF">
              <a:alpha val="81961"/>
            </a:srgbClr>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Compare (heat mapping colour) the selection decisions if selection of (for example) best 12 was based on the result </a:t>
            </a:r>
            <a:r>
              <a:rPr lang="en-GB" dirty="0">
                <a:solidFill>
                  <a:srgbClr val="0000FF"/>
                </a:solidFill>
                <a:latin typeface="Arial" panose="020B0604020202020204" pitchFamily="34" charset="0"/>
                <a:cs typeface="Arial" panose="020B0604020202020204" pitchFamily="34" charset="0"/>
              </a:rPr>
              <a:t>in Environment 1</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versus </a:t>
            </a:r>
            <a:r>
              <a:rPr lang="en-GB" dirty="0">
                <a:latin typeface="Arial" panose="020B0604020202020204" pitchFamily="34" charset="0"/>
                <a:cs typeface="Arial" panose="020B0604020202020204" pitchFamily="34" charset="0"/>
              </a:rPr>
              <a:t>the other environments and </a:t>
            </a:r>
            <a:r>
              <a:rPr lang="en-GB" i="1" dirty="0">
                <a:latin typeface="Arial" panose="020B0604020202020204" pitchFamily="34" charset="0"/>
                <a:cs typeface="Arial" panose="020B0604020202020204" pitchFamily="34" charset="0"/>
              </a:rPr>
              <a:t>versus</a:t>
            </a:r>
            <a:r>
              <a:rPr lang="en-GB" dirty="0">
                <a:latin typeface="Arial" panose="020B0604020202020204" pitchFamily="34" charset="0"/>
                <a:cs typeface="Arial" panose="020B0604020202020204" pitchFamily="34" charset="0"/>
              </a:rPr>
              <a:t> the mean across all 12 environments (last column). </a:t>
            </a:r>
          </a:p>
        </p:txBody>
      </p:sp>
      <p:sp>
        <p:nvSpPr>
          <p:cNvPr id="11" name="TextBox 10"/>
          <p:cNvSpPr txBox="1"/>
          <p:nvPr/>
        </p:nvSpPr>
        <p:spPr>
          <a:xfrm>
            <a:off x="781050" y="580017"/>
            <a:ext cx="1314450" cy="2616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1100" b="1" dirty="0">
                <a:latin typeface="Arial" panose="020B0604020202020204" pitchFamily="34" charset="0"/>
                <a:cs typeface="Arial" panose="020B0604020202020204" pitchFamily="34" charset="0"/>
              </a:rPr>
              <a:t>Environments►</a:t>
            </a:r>
            <a:endParaRPr lang="en-GB" sz="1100" b="1" dirty="0">
              <a:latin typeface="Arial" panose="020B0604020202020204" pitchFamily="34" charset="0"/>
              <a:cs typeface="Arial" panose="020B0604020202020204" pitchFamily="34" charset="0"/>
            </a:endParaRPr>
          </a:p>
        </p:txBody>
      </p:sp>
      <p:sp>
        <p:nvSpPr>
          <p:cNvPr id="12" name="Down Arrow 11"/>
          <p:cNvSpPr/>
          <p:nvPr/>
        </p:nvSpPr>
        <p:spPr>
          <a:xfrm rot="10800000">
            <a:off x="860425" y="6276333"/>
            <a:ext cx="565150" cy="646330"/>
          </a:xfrm>
          <a:prstGeom prst="downArrow">
            <a:avLst/>
          </a:prstGeom>
          <a:solidFill>
            <a:srgbClr val="0000FF"/>
          </a:solidFill>
          <a:ln w="28575">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781050" y="4089986"/>
            <a:ext cx="8753309"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Usually, available data is only from </a:t>
            </a:r>
            <a:r>
              <a:rPr lang="en-GB" dirty="0">
                <a:solidFill>
                  <a:srgbClr val="0000FF"/>
                </a:solidFill>
                <a:latin typeface="Arial" panose="020B0604020202020204" pitchFamily="34" charset="0"/>
                <a:cs typeface="Arial" panose="020B0604020202020204" pitchFamily="34" charset="0"/>
              </a:rPr>
              <a:t>one</a:t>
            </a:r>
            <a:r>
              <a:rPr lang="en-GB" dirty="0">
                <a:latin typeface="Arial" panose="020B0604020202020204" pitchFamily="34" charset="0"/>
                <a:cs typeface="Arial" panose="020B0604020202020204" pitchFamily="34" charset="0"/>
              </a:rPr>
              <a:t> or few environments and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truth</a:t>
            </a:r>
            <a:r>
              <a:rPr lang="en-GB" dirty="0">
                <a:latin typeface="Arial" panose="020B0604020202020204" pitchFamily="34" charset="0"/>
                <a:cs typeface="Arial" panose="020B0604020202020204" pitchFamily="34" charset="0"/>
              </a:rPr>
              <a:t> (here approximated by last column)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is unknown.</a:t>
            </a:r>
          </a:p>
        </p:txBody>
      </p:sp>
      <p:sp>
        <p:nvSpPr>
          <p:cNvPr id="14" name="Textfeld 1">
            <a:extLst>
              <a:ext uri="{FF2B5EF4-FFF2-40B4-BE49-F238E27FC236}">
                <a16:creationId xmlns:a16="http://schemas.microsoft.com/office/drawing/2014/main" id="{A4A7DB1D-5779-4CF8-80BA-67F030FF02F1}"/>
              </a:ext>
            </a:extLst>
          </p:cNvPr>
          <p:cNvSpPr txBox="1"/>
          <p:nvPr/>
        </p:nvSpPr>
        <p:spPr>
          <a:xfrm>
            <a:off x="11568270" y="6378402"/>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C72D13D1-20A0-4275-8A66-2AA0EC3804C1}"/>
              </a:ext>
            </a:extLst>
          </p:cNvPr>
          <p:cNvSpPr/>
          <p:nvPr/>
        </p:nvSpPr>
        <p:spPr>
          <a:xfrm>
            <a:off x="781050" y="985421"/>
            <a:ext cx="745909" cy="1868750"/>
          </a:xfrm>
          <a:prstGeom prst="rect">
            <a:avLst/>
          </a:prstGeom>
          <a:noFill/>
          <a:ln w="1905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1062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012" y="704175"/>
            <a:ext cx="11166067" cy="603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32084" y="0"/>
            <a:ext cx="12159916" cy="7585748"/>
            <a:chOff x="0" y="691978"/>
            <a:chExt cx="12159916" cy="7585748"/>
          </a:xfrm>
        </p:grpSpPr>
        <p:grpSp>
          <p:nvGrpSpPr>
            <p:cNvPr id="5" name="Group 4"/>
            <p:cNvGrpSpPr/>
            <p:nvPr/>
          </p:nvGrpSpPr>
          <p:grpSpPr>
            <a:xfrm>
              <a:off x="0" y="691978"/>
              <a:ext cx="12159916" cy="7585748"/>
              <a:chOff x="0" y="691978"/>
              <a:chExt cx="12159916" cy="7585748"/>
            </a:xfrm>
          </p:grpSpPr>
          <p:sp>
            <p:nvSpPr>
              <p:cNvPr id="3" name="Rectangle 2"/>
              <p:cNvSpPr/>
              <p:nvPr/>
            </p:nvSpPr>
            <p:spPr>
              <a:xfrm>
                <a:off x="0" y="7255412"/>
                <a:ext cx="11036968" cy="1022314"/>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p:cNvSpPr/>
              <p:nvPr/>
            </p:nvSpPr>
            <p:spPr>
              <a:xfrm>
                <a:off x="10299032" y="691978"/>
                <a:ext cx="1860884" cy="6908799"/>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Rectangle 5"/>
            <p:cNvSpPr/>
            <p:nvPr/>
          </p:nvSpPr>
          <p:spPr>
            <a:xfrm>
              <a:off x="13035" y="1355558"/>
              <a:ext cx="10419682" cy="6035670"/>
            </a:xfrm>
            <a:prstGeom prst="rect">
              <a:avLst/>
            </a:prstGeom>
            <a:noFill/>
            <a:ln>
              <a:solidFill>
                <a:srgbClr val="F1F3F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TextBox 7"/>
          <p:cNvSpPr txBox="1"/>
          <p:nvPr/>
        </p:nvSpPr>
        <p:spPr>
          <a:xfrm>
            <a:off x="32084" y="69198"/>
            <a:ext cx="1206271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Yield (</a:t>
            </a:r>
            <a:r>
              <a:rPr lang="en-GB" sz="2400" dirty="0" err="1">
                <a:latin typeface="Arial" panose="020B0604020202020204" pitchFamily="34" charset="0"/>
                <a:cs typeface="Arial" panose="020B0604020202020204" pitchFamily="34" charset="0"/>
              </a:rPr>
              <a:t>dt</a:t>
            </a:r>
            <a:r>
              <a:rPr lang="en-GB" sz="2400" dirty="0">
                <a:latin typeface="Arial" panose="020B0604020202020204" pitchFamily="34" charset="0"/>
                <a:cs typeface="Arial" panose="020B0604020202020204" pitchFamily="34" charset="0"/>
              </a:rPr>
              <a:t>/ha) of 34 inbred lines (spring faba bean), ranked according to </a:t>
            </a:r>
            <a:r>
              <a:rPr lang="en-GB" sz="2400" dirty="0" err="1">
                <a:solidFill>
                  <a:srgbClr val="FF0000"/>
                </a:solidFill>
                <a:latin typeface="Arial" panose="020B0604020202020204" pitchFamily="34" charset="0"/>
                <a:cs typeface="Arial" panose="020B0604020202020204" pitchFamily="34" charset="0"/>
              </a:rPr>
              <a:t>Env</a:t>
            </a:r>
            <a:r>
              <a:rPr lang="en-GB" sz="2400" dirty="0">
                <a:solidFill>
                  <a:srgbClr val="FF0000"/>
                </a:solidFill>
                <a:latin typeface="Arial" panose="020B0604020202020204" pitchFamily="34" charset="0"/>
                <a:cs typeface="Arial" panose="020B0604020202020204" pitchFamily="34" charset="0"/>
              </a:rPr>
              <a:t>. 1</a:t>
            </a:r>
            <a:r>
              <a:rPr lang="en-GB" sz="2400" dirty="0">
                <a:latin typeface="Arial" panose="020B0604020202020204" pitchFamily="34" charset="0"/>
                <a:cs typeface="Arial" panose="020B0604020202020204" pitchFamily="34" charset="0"/>
              </a:rPr>
              <a:t>.</a:t>
            </a:r>
          </a:p>
        </p:txBody>
      </p:sp>
      <p:sp>
        <p:nvSpPr>
          <p:cNvPr id="12" name="Down Arrow 11"/>
          <p:cNvSpPr/>
          <p:nvPr/>
        </p:nvSpPr>
        <p:spPr>
          <a:xfrm rot="10800000">
            <a:off x="8038767" y="6211670"/>
            <a:ext cx="565150" cy="646330"/>
          </a:xfrm>
          <a:prstGeom prst="downArrow">
            <a:avLst/>
          </a:prstGeom>
          <a:solidFill>
            <a:srgbClr val="0000FF"/>
          </a:solidFill>
          <a:ln w="28575">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781050" y="4089986"/>
            <a:ext cx="8753309"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‘truly’ highest yielding line 42 (derived from cv. </a:t>
            </a:r>
            <a:r>
              <a:rPr lang="en-GB" dirty="0" err="1">
                <a:latin typeface="Arial" panose="020B0604020202020204" pitchFamily="34" charset="0"/>
                <a:cs typeface="Arial" panose="020B0604020202020204" pitchFamily="34" charset="0"/>
              </a:rPr>
              <a:t>Kleine</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Thüringer</a:t>
            </a:r>
            <a:r>
              <a:rPr lang="en-GB" dirty="0">
                <a:latin typeface="Arial" panose="020B0604020202020204" pitchFamily="34" charset="0"/>
                <a:cs typeface="Arial" panose="020B0604020202020204" pitchFamily="34" charset="0"/>
              </a:rPr>
              <a:t>; KT42) ranked only 15.-best as judged from </a:t>
            </a:r>
            <a:r>
              <a:rPr lang="en-GB" dirty="0">
                <a:solidFill>
                  <a:srgbClr val="0000FF"/>
                </a:solidFill>
                <a:latin typeface="Arial" panose="020B0604020202020204" pitchFamily="34" charset="0"/>
                <a:cs typeface="Arial" panose="020B0604020202020204" pitchFamily="34" charset="0"/>
              </a:rPr>
              <a:t>environment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11</a:t>
            </a:r>
            <a:r>
              <a:rPr lang="en-GB" dirty="0">
                <a:latin typeface="Arial" panose="020B0604020202020204" pitchFamily="34" charset="0"/>
                <a:cs typeface="Arial" panose="020B0604020202020204" pitchFamily="34" charset="0"/>
              </a:rPr>
              <a:t>.</a:t>
            </a:r>
          </a:p>
        </p:txBody>
      </p:sp>
      <p:sp>
        <p:nvSpPr>
          <p:cNvPr id="15" name="Rechteck 2"/>
          <p:cNvSpPr/>
          <p:nvPr/>
        </p:nvSpPr>
        <p:spPr>
          <a:xfrm>
            <a:off x="8097607" y="828411"/>
            <a:ext cx="576075" cy="192025"/>
          </a:xfrm>
          <a:prstGeom prst="rect">
            <a:avLst/>
          </a:prstGeom>
          <a:noFill/>
          <a:ln w="28575">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feld 1">
            <a:extLst>
              <a:ext uri="{FF2B5EF4-FFF2-40B4-BE49-F238E27FC236}">
                <a16:creationId xmlns:a16="http://schemas.microsoft.com/office/drawing/2014/main" id="{66886AE6-433D-4D09-86A1-5DB896E6694A}"/>
              </a:ext>
            </a:extLst>
          </p:cNvPr>
          <p:cNvSpPr txBox="1"/>
          <p:nvPr/>
        </p:nvSpPr>
        <p:spPr>
          <a:xfrm>
            <a:off x="11544107" y="6360823"/>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4A0F969B-62CE-44BA-87C3-DC8C41572A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95983" y="3645976"/>
            <a:ext cx="1998811" cy="1870033"/>
          </a:xfrm>
          <a:prstGeom prst="rect">
            <a:avLst/>
          </a:prstGeom>
          <a:effectLst>
            <a:outerShdw blurRad="50800" dist="38100" dir="2700000" algn="tl" rotWithShape="0">
              <a:prstClr val="black">
                <a:alpha val="40000"/>
              </a:prstClr>
            </a:outerShdw>
          </a:effectLst>
        </p:spPr>
      </p:pic>
      <p:sp>
        <p:nvSpPr>
          <p:cNvPr id="18" name="TextBox 17">
            <a:extLst>
              <a:ext uri="{FF2B5EF4-FFF2-40B4-BE49-F238E27FC236}">
                <a16:creationId xmlns:a16="http://schemas.microsoft.com/office/drawing/2014/main" id="{4388AA19-D7DE-4C3F-9A4E-3F5F7BCB41E0}"/>
              </a:ext>
            </a:extLst>
          </p:cNvPr>
          <p:cNvSpPr txBox="1"/>
          <p:nvPr/>
        </p:nvSpPr>
        <p:spPr>
          <a:xfrm>
            <a:off x="10095983" y="5561093"/>
            <a:ext cx="199881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Mila </a:t>
            </a:r>
            <a:r>
              <a:rPr lang="en-GB" dirty="0" err="1">
                <a:latin typeface="Arial" panose="020B0604020202020204" pitchFamily="34" charset="0"/>
                <a:cs typeface="Arial" panose="020B0604020202020204" pitchFamily="34" charset="0"/>
              </a:rPr>
              <a:t>Tost</a:t>
            </a:r>
            <a:endParaRPr lang="en-GB"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B2CDF374-85A9-4B65-A865-D2ADF82D947F}"/>
              </a:ext>
            </a:extLst>
          </p:cNvPr>
          <p:cNvSpPr txBox="1"/>
          <p:nvPr/>
        </p:nvSpPr>
        <p:spPr>
          <a:xfrm>
            <a:off x="3622347" y="1205547"/>
            <a:ext cx="4376428" cy="1754326"/>
          </a:xfrm>
          <a:prstGeom prst="rect">
            <a:avLst/>
          </a:prstGeom>
          <a:solidFill>
            <a:srgbClr val="FFFFFF">
              <a:alpha val="81961"/>
            </a:srgbClr>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Compare (heat mapping colour) the selection decisions if selection of (for example) best 12 was based on the result </a:t>
            </a:r>
            <a:r>
              <a:rPr lang="en-GB" dirty="0">
                <a:solidFill>
                  <a:srgbClr val="0000FF"/>
                </a:solidFill>
                <a:latin typeface="Arial" panose="020B0604020202020204" pitchFamily="34" charset="0"/>
                <a:cs typeface="Arial" panose="020B0604020202020204" pitchFamily="34" charset="0"/>
              </a:rPr>
              <a:t>in Environment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11</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versus </a:t>
            </a:r>
            <a:r>
              <a:rPr lang="en-GB" dirty="0">
                <a:latin typeface="Arial" panose="020B0604020202020204" pitchFamily="34" charset="0"/>
                <a:cs typeface="Arial" panose="020B0604020202020204" pitchFamily="34" charset="0"/>
              </a:rPr>
              <a:t>the other environments and </a:t>
            </a:r>
            <a:r>
              <a:rPr lang="en-GB" i="1" dirty="0">
                <a:latin typeface="Arial" panose="020B0604020202020204" pitchFamily="34" charset="0"/>
                <a:cs typeface="Arial" panose="020B0604020202020204" pitchFamily="34" charset="0"/>
              </a:rPr>
              <a:t>versus</a:t>
            </a:r>
            <a:r>
              <a:rPr lang="en-GB" dirty="0">
                <a:latin typeface="Arial" panose="020B0604020202020204" pitchFamily="34" charset="0"/>
                <a:cs typeface="Arial" panose="020B0604020202020204" pitchFamily="34" charset="0"/>
              </a:rPr>
              <a:t> the mean across all 12 environments (last column). </a:t>
            </a:r>
          </a:p>
        </p:txBody>
      </p:sp>
      <p:sp>
        <p:nvSpPr>
          <p:cNvPr id="2" name="Rectangle 1">
            <a:extLst>
              <a:ext uri="{FF2B5EF4-FFF2-40B4-BE49-F238E27FC236}">
                <a16:creationId xmlns:a16="http://schemas.microsoft.com/office/drawing/2014/main" id="{1AE26ECB-9C3C-4EE0-9778-AC2C0088D053}"/>
              </a:ext>
            </a:extLst>
          </p:cNvPr>
          <p:cNvSpPr/>
          <p:nvPr/>
        </p:nvSpPr>
        <p:spPr>
          <a:xfrm>
            <a:off x="32084" y="3111623"/>
            <a:ext cx="784662" cy="22638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9201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89"/>
          <p:cNvGrpSpPr>
            <a:grpSpLocks noChangeAspect="1"/>
          </p:cNvGrpSpPr>
          <p:nvPr/>
        </p:nvGrpSpPr>
        <p:grpSpPr>
          <a:xfrm>
            <a:off x="151573" y="3164758"/>
            <a:ext cx="4520755" cy="3611055"/>
            <a:chOff x="1598613" y="1054100"/>
            <a:chExt cx="5948362" cy="4751388"/>
          </a:xfrm>
        </p:grpSpPr>
        <p:sp>
          <p:nvSpPr>
            <p:cNvPr id="3" name="AutoShape 3"/>
            <p:cNvSpPr>
              <a:spLocks noChangeAspect="1" noChangeArrowheads="1" noTextEdit="1"/>
            </p:cNvSpPr>
            <p:nvPr/>
          </p:nvSpPr>
          <p:spPr bwMode="auto">
            <a:xfrm>
              <a:off x="1598613" y="1054100"/>
              <a:ext cx="5946775"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 name="Rectangle 5"/>
            <p:cNvSpPr>
              <a:spLocks noChangeArrowheads="1"/>
            </p:cNvSpPr>
            <p:nvPr/>
          </p:nvSpPr>
          <p:spPr bwMode="auto">
            <a:xfrm>
              <a:off x="1598613" y="1054100"/>
              <a:ext cx="5948362" cy="47513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 name="Line 6"/>
            <p:cNvSpPr>
              <a:spLocks noChangeShapeType="1"/>
            </p:cNvSpPr>
            <p:nvPr/>
          </p:nvSpPr>
          <p:spPr bwMode="auto">
            <a:xfrm flipV="1">
              <a:off x="2300288" y="1357313"/>
              <a:ext cx="0" cy="374491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 name="Line 7"/>
            <p:cNvSpPr>
              <a:spLocks noChangeShapeType="1"/>
            </p:cNvSpPr>
            <p:nvPr/>
          </p:nvSpPr>
          <p:spPr bwMode="auto">
            <a:xfrm flipV="1">
              <a:off x="6046788" y="1357313"/>
              <a:ext cx="0" cy="374491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Line 8"/>
            <p:cNvSpPr>
              <a:spLocks noChangeShapeType="1"/>
            </p:cNvSpPr>
            <p:nvPr/>
          </p:nvSpPr>
          <p:spPr bwMode="auto">
            <a:xfrm flipH="1">
              <a:off x="2230438" y="51022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9"/>
            <p:cNvSpPr>
              <a:spLocks noChangeShapeType="1"/>
            </p:cNvSpPr>
            <p:nvPr/>
          </p:nvSpPr>
          <p:spPr bwMode="auto">
            <a:xfrm>
              <a:off x="6046788" y="51022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Rectangle 10"/>
            <p:cNvSpPr>
              <a:spLocks noChangeArrowheads="1"/>
            </p:cNvSpPr>
            <p:nvPr/>
          </p:nvSpPr>
          <p:spPr bwMode="auto">
            <a:xfrm>
              <a:off x="1957388" y="5021263"/>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25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 name="Line 11"/>
            <p:cNvSpPr>
              <a:spLocks noChangeShapeType="1"/>
            </p:cNvSpPr>
            <p:nvPr/>
          </p:nvSpPr>
          <p:spPr bwMode="auto">
            <a:xfrm flipH="1">
              <a:off x="2230438" y="44783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Line 12"/>
            <p:cNvSpPr>
              <a:spLocks noChangeShapeType="1"/>
            </p:cNvSpPr>
            <p:nvPr/>
          </p:nvSpPr>
          <p:spPr bwMode="auto">
            <a:xfrm>
              <a:off x="6046788" y="4478338"/>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Rectangle 13"/>
            <p:cNvSpPr>
              <a:spLocks noChangeArrowheads="1"/>
            </p:cNvSpPr>
            <p:nvPr/>
          </p:nvSpPr>
          <p:spPr bwMode="auto">
            <a:xfrm>
              <a:off x="1957388" y="4397375"/>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3" name="Line 14"/>
            <p:cNvSpPr>
              <a:spLocks noChangeShapeType="1"/>
            </p:cNvSpPr>
            <p:nvPr/>
          </p:nvSpPr>
          <p:spPr bwMode="auto">
            <a:xfrm flipH="1">
              <a:off x="2230438" y="385445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15"/>
            <p:cNvSpPr>
              <a:spLocks noChangeShapeType="1"/>
            </p:cNvSpPr>
            <p:nvPr/>
          </p:nvSpPr>
          <p:spPr bwMode="auto">
            <a:xfrm>
              <a:off x="6046788" y="3854450"/>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Rectangle 16"/>
            <p:cNvSpPr>
              <a:spLocks noChangeArrowheads="1"/>
            </p:cNvSpPr>
            <p:nvPr/>
          </p:nvSpPr>
          <p:spPr bwMode="auto">
            <a:xfrm>
              <a:off x="1957388" y="3773488"/>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6" name="Line 17"/>
            <p:cNvSpPr>
              <a:spLocks noChangeShapeType="1"/>
            </p:cNvSpPr>
            <p:nvPr/>
          </p:nvSpPr>
          <p:spPr bwMode="auto">
            <a:xfrm flipH="1">
              <a:off x="2230438" y="322897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18"/>
            <p:cNvSpPr>
              <a:spLocks noChangeShapeType="1"/>
            </p:cNvSpPr>
            <p:nvPr/>
          </p:nvSpPr>
          <p:spPr bwMode="auto">
            <a:xfrm>
              <a:off x="6046788" y="3228975"/>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Rectangle 19"/>
            <p:cNvSpPr>
              <a:spLocks noChangeArrowheads="1"/>
            </p:cNvSpPr>
            <p:nvPr/>
          </p:nvSpPr>
          <p:spPr bwMode="auto">
            <a:xfrm>
              <a:off x="1957388" y="3148013"/>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9" name="Line 20"/>
            <p:cNvSpPr>
              <a:spLocks noChangeShapeType="1"/>
            </p:cNvSpPr>
            <p:nvPr/>
          </p:nvSpPr>
          <p:spPr bwMode="auto">
            <a:xfrm flipH="1">
              <a:off x="2230438" y="260667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21"/>
            <p:cNvSpPr>
              <a:spLocks noChangeShapeType="1"/>
            </p:cNvSpPr>
            <p:nvPr/>
          </p:nvSpPr>
          <p:spPr bwMode="auto">
            <a:xfrm>
              <a:off x="6046788" y="2606675"/>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Rectangle 22"/>
            <p:cNvSpPr>
              <a:spLocks noChangeArrowheads="1"/>
            </p:cNvSpPr>
            <p:nvPr/>
          </p:nvSpPr>
          <p:spPr bwMode="auto">
            <a:xfrm>
              <a:off x="1957388" y="2525713"/>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2" name="Line 23"/>
            <p:cNvSpPr>
              <a:spLocks noChangeShapeType="1"/>
            </p:cNvSpPr>
            <p:nvPr/>
          </p:nvSpPr>
          <p:spPr bwMode="auto">
            <a:xfrm flipH="1">
              <a:off x="2230438" y="19812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24"/>
            <p:cNvSpPr>
              <a:spLocks noChangeShapeType="1"/>
            </p:cNvSpPr>
            <p:nvPr/>
          </p:nvSpPr>
          <p:spPr bwMode="auto">
            <a:xfrm>
              <a:off x="6046788" y="19812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Rectangle 25"/>
            <p:cNvSpPr>
              <a:spLocks noChangeArrowheads="1"/>
            </p:cNvSpPr>
            <p:nvPr/>
          </p:nvSpPr>
          <p:spPr bwMode="auto">
            <a:xfrm>
              <a:off x="1957388" y="1900238"/>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5" name="Line 26"/>
            <p:cNvSpPr>
              <a:spLocks noChangeShapeType="1"/>
            </p:cNvSpPr>
            <p:nvPr/>
          </p:nvSpPr>
          <p:spPr bwMode="auto">
            <a:xfrm flipH="1">
              <a:off x="2230438" y="135731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27"/>
            <p:cNvSpPr>
              <a:spLocks noChangeShapeType="1"/>
            </p:cNvSpPr>
            <p:nvPr/>
          </p:nvSpPr>
          <p:spPr bwMode="auto">
            <a:xfrm>
              <a:off x="6046788" y="135731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Rectangle 28"/>
            <p:cNvSpPr>
              <a:spLocks noChangeArrowheads="1"/>
            </p:cNvSpPr>
            <p:nvPr/>
          </p:nvSpPr>
          <p:spPr bwMode="auto">
            <a:xfrm>
              <a:off x="1957388" y="1276350"/>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8" name="Rectangle 29"/>
            <p:cNvSpPr>
              <a:spLocks noChangeArrowheads="1"/>
            </p:cNvSpPr>
            <p:nvPr/>
          </p:nvSpPr>
          <p:spPr bwMode="auto">
            <a:xfrm rot="16200000">
              <a:off x="94495" y="3333670"/>
              <a:ext cx="3315347"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FF"/>
                  </a:solidFill>
                  <a:effectLst/>
                  <a:latin typeface="Arial" pitchFamily="34" charset="0"/>
                  <a:cs typeface="Arial" pitchFamily="34" charset="0"/>
                </a:rPr>
                <a:t>Averages across 12 E ('truth')</a:t>
              </a:r>
              <a:endParaRPr kumimoji="0" lang="en-GB" altLang="en-US" sz="1800" b="0" i="0" u="none" strike="noStrike" cap="none" normalizeH="0" baseline="0" dirty="0">
                <a:ln>
                  <a:noFill/>
                </a:ln>
                <a:solidFill>
                  <a:srgbClr val="0000FF"/>
                </a:solidFill>
                <a:effectLst/>
                <a:latin typeface="Arial" pitchFamily="34" charset="0"/>
                <a:cs typeface="Arial" pitchFamily="34" charset="0"/>
              </a:endParaRPr>
            </a:p>
          </p:txBody>
        </p:sp>
        <p:sp>
          <p:nvSpPr>
            <p:cNvPr id="29" name="Line 30"/>
            <p:cNvSpPr>
              <a:spLocks noChangeShapeType="1"/>
            </p:cNvSpPr>
            <p:nvPr/>
          </p:nvSpPr>
          <p:spPr bwMode="auto">
            <a:xfrm>
              <a:off x="2300288" y="5102225"/>
              <a:ext cx="37465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31"/>
            <p:cNvSpPr>
              <a:spLocks noChangeShapeType="1"/>
            </p:cNvSpPr>
            <p:nvPr/>
          </p:nvSpPr>
          <p:spPr bwMode="auto">
            <a:xfrm>
              <a:off x="2300288" y="1357313"/>
              <a:ext cx="37465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32"/>
            <p:cNvSpPr>
              <a:spLocks noChangeShapeType="1"/>
            </p:cNvSpPr>
            <p:nvPr/>
          </p:nvSpPr>
          <p:spPr bwMode="auto">
            <a:xfrm>
              <a:off x="230028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Line 33"/>
            <p:cNvSpPr>
              <a:spLocks noChangeShapeType="1"/>
            </p:cNvSpPr>
            <p:nvPr/>
          </p:nvSpPr>
          <p:spPr bwMode="auto">
            <a:xfrm flipV="1">
              <a:off x="2300288"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Rectangle 34"/>
            <p:cNvSpPr>
              <a:spLocks noChangeArrowheads="1"/>
            </p:cNvSpPr>
            <p:nvPr/>
          </p:nvSpPr>
          <p:spPr bwMode="auto">
            <a:xfrm>
              <a:off x="2171700" y="5189538"/>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25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34" name="Line 35"/>
            <p:cNvSpPr>
              <a:spLocks noChangeShapeType="1"/>
            </p:cNvSpPr>
            <p:nvPr/>
          </p:nvSpPr>
          <p:spPr bwMode="auto">
            <a:xfrm>
              <a:off x="2924175"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Line 36"/>
            <p:cNvSpPr>
              <a:spLocks noChangeShapeType="1"/>
            </p:cNvSpPr>
            <p:nvPr/>
          </p:nvSpPr>
          <p:spPr bwMode="auto">
            <a:xfrm flipV="1">
              <a:off x="2924175"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Rectangle 37"/>
            <p:cNvSpPr>
              <a:spLocks noChangeArrowheads="1"/>
            </p:cNvSpPr>
            <p:nvPr/>
          </p:nvSpPr>
          <p:spPr bwMode="auto">
            <a:xfrm>
              <a:off x="2797175" y="5189538"/>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37" name="Line 38"/>
            <p:cNvSpPr>
              <a:spLocks noChangeShapeType="1"/>
            </p:cNvSpPr>
            <p:nvPr/>
          </p:nvSpPr>
          <p:spPr bwMode="auto">
            <a:xfrm>
              <a:off x="3549650"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Line 39"/>
            <p:cNvSpPr>
              <a:spLocks noChangeShapeType="1"/>
            </p:cNvSpPr>
            <p:nvPr/>
          </p:nvSpPr>
          <p:spPr bwMode="auto">
            <a:xfrm flipV="1">
              <a:off x="3549650"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Rectangle 40"/>
            <p:cNvSpPr>
              <a:spLocks noChangeArrowheads="1"/>
            </p:cNvSpPr>
            <p:nvPr/>
          </p:nvSpPr>
          <p:spPr bwMode="auto">
            <a:xfrm>
              <a:off x="3421063" y="5189538"/>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40" name="Line 41"/>
            <p:cNvSpPr>
              <a:spLocks noChangeShapeType="1"/>
            </p:cNvSpPr>
            <p:nvPr/>
          </p:nvSpPr>
          <p:spPr bwMode="auto">
            <a:xfrm>
              <a:off x="417353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 name="Line 42"/>
            <p:cNvSpPr>
              <a:spLocks noChangeShapeType="1"/>
            </p:cNvSpPr>
            <p:nvPr/>
          </p:nvSpPr>
          <p:spPr bwMode="auto">
            <a:xfrm flipV="1">
              <a:off x="4173538"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 name="Rectangle 43"/>
            <p:cNvSpPr>
              <a:spLocks noChangeArrowheads="1"/>
            </p:cNvSpPr>
            <p:nvPr/>
          </p:nvSpPr>
          <p:spPr bwMode="auto">
            <a:xfrm>
              <a:off x="4044950" y="5189538"/>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43" name="Line 44"/>
            <p:cNvSpPr>
              <a:spLocks noChangeShapeType="1"/>
            </p:cNvSpPr>
            <p:nvPr/>
          </p:nvSpPr>
          <p:spPr bwMode="auto">
            <a:xfrm>
              <a:off x="4797425"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 name="Line 45"/>
            <p:cNvSpPr>
              <a:spLocks noChangeShapeType="1"/>
            </p:cNvSpPr>
            <p:nvPr/>
          </p:nvSpPr>
          <p:spPr bwMode="auto">
            <a:xfrm flipV="1">
              <a:off x="4797425"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 name="Rectangle 46"/>
            <p:cNvSpPr>
              <a:spLocks noChangeArrowheads="1"/>
            </p:cNvSpPr>
            <p:nvPr/>
          </p:nvSpPr>
          <p:spPr bwMode="auto">
            <a:xfrm>
              <a:off x="4670425" y="5189538"/>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46" name="Line 47"/>
            <p:cNvSpPr>
              <a:spLocks noChangeShapeType="1"/>
            </p:cNvSpPr>
            <p:nvPr/>
          </p:nvSpPr>
          <p:spPr bwMode="auto">
            <a:xfrm>
              <a:off x="5422900"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 name="Line 48"/>
            <p:cNvSpPr>
              <a:spLocks noChangeShapeType="1"/>
            </p:cNvSpPr>
            <p:nvPr/>
          </p:nvSpPr>
          <p:spPr bwMode="auto">
            <a:xfrm flipV="1">
              <a:off x="5422900"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 name="Rectangle 49"/>
            <p:cNvSpPr>
              <a:spLocks noChangeArrowheads="1"/>
            </p:cNvSpPr>
            <p:nvPr/>
          </p:nvSpPr>
          <p:spPr bwMode="auto">
            <a:xfrm>
              <a:off x="5294313" y="5189538"/>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49" name="Line 50"/>
            <p:cNvSpPr>
              <a:spLocks noChangeShapeType="1"/>
            </p:cNvSpPr>
            <p:nvPr/>
          </p:nvSpPr>
          <p:spPr bwMode="auto">
            <a:xfrm>
              <a:off x="604678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Line 51"/>
            <p:cNvSpPr>
              <a:spLocks noChangeShapeType="1"/>
            </p:cNvSpPr>
            <p:nvPr/>
          </p:nvSpPr>
          <p:spPr bwMode="auto">
            <a:xfrm flipV="1">
              <a:off x="6046788"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 name="Rectangle 52"/>
            <p:cNvSpPr>
              <a:spLocks noChangeArrowheads="1"/>
            </p:cNvSpPr>
            <p:nvPr/>
          </p:nvSpPr>
          <p:spPr bwMode="auto">
            <a:xfrm>
              <a:off x="5918200" y="5189538"/>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2" name="Rectangle 53"/>
            <p:cNvSpPr>
              <a:spLocks noChangeArrowheads="1"/>
            </p:cNvSpPr>
            <p:nvPr/>
          </p:nvSpPr>
          <p:spPr bwMode="auto">
            <a:xfrm>
              <a:off x="3114675" y="5353050"/>
              <a:ext cx="2830566"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itchFamily="34" charset="0"/>
                  <a:cs typeface="Arial" pitchFamily="34" charset="0"/>
                </a:rPr>
                <a:t>Results at Environment 1</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53" name="Oval 54"/>
            <p:cNvSpPr>
              <a:spLocks noChangeArrowheads="1"/>
            </p:cNvSpPr>
            <p:nvPr/>
          </p:nvSpPr>
          <p:spPr bwMode="auto">
            <a:xfrm>
              <a:off x="3609975" y="2819400"/>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4" name="Oval 55"/>
            <p:cNvSpPr>
              <a:spLocks noChangeArrowheads="1"/>
            </p:cNvSpPr>
            <p:nvPr/>
          </p:nvSpPr>
          <p:spPr bwMode="auto">
            <a:xfrm>
              <a:off x="4206875" y="2968625"/>
              <a:ext cx="80962"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5" name="Oval 56"/>
            <p:cNvSpPr>
              <a:spLocks noChangeArrowheads="1"/>
            </p:cNvSpPr>
            <p:nvPr/>
          </p:nvSpPr>
          <p:spPr bwMode="auto">
            <a:xfrm>
              <a:off x="4381500" y="3068638"/>
              <a:ext cx="79375"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6" name="Oval 57"/>
            <p:cNvSpPr>
              <a:spLocks noChangeArrowheads="1"/>
            </p:cNvSpPr>
            <p:nvPr/>
          </p:nvSpPr>
          <p:spPr bwMode="auto">
            <a:xfrm>
              <a:off x="3871913" y="3089275"/>
              <a:ext cx="79375"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7" name="Oval 58"/>
            <p:cNvSpPr>
              <a:spLocks noChangeArrowheads="1"/>
            </p:cNvSpPr>
            <p:nvPr/>
          </p:nvSpPr>
          <p:spPr bwMode="auto">
            <a:xfrm>
              <a:off x="5668963" y="3133725"/>
              <a:ext cx="79375"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8" name="Oval 59"/>
            <p:cNvSpPr>
              <a:spLocks noChangeArrowheads="1"/>
            </p:cNvSpPr>
            <p:nvPr/>
          </p:nvSpPr>
          <p:spPr bwMode="auto">
            <a:xfrm>
              <a:off x="4229100" y="3219450"/>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59" name="Oval 60"/>
            <p:cNvSpPr>
              <a:spLocks noChangeArrowheads="1"/>
            </p:cNvSpPr>
            <p:nvPr/>
          </p:nvSpPr>
          <p:spPr bwMode="auto">
            <a:xfrm>
              <a:off x="4632325" y="3228975"/>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0" name="Oval 61"/>
            <p:cNvSpPr>
              <a:spLocks noChangeArrowheads="1"/>
            </p:cNvSpPr>
            <p:nvPr/>
          </p:nvSpPr>
          <p:spPr bwMode="auto">
            <a:xfrm>
              <a:off x="4581525" y="3233738"/>
              <a:ext cx="79375"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1" name="Oval 62"/>
            <p:cNvSpPr>
              <a:spLocks noChangeArrowheads="1"/>
            </p:cNvSpPr>
            <p:nvPr/>
          </p:nvSpPr>
          <p:spPr bwMode="auto">
            <a:xfrm>
              <a:off x="4381500" y="3290888"/>
              <a:ext cx="79375"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2" name="Oval 63"/>
            <p:cNvSpPr>
              <a:spLocks noChangeArrowheads="1"/>
            </p:cNvSpPr>
            <p:nvPr/>
          </p:nvSpPr>
          <p:spPr bwMode="auto">
            <a:xfrm>
              <a:off x="4318000" y="3424238"/>
              <a:ext cx="80962"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3" name="Oval 64"/>
            <p:cNvSpPr>
              <a:spLocks noChangeArrowheads="1"/>
            </p:cNvSpPr>
            <p:nvPr/>
          </p:nvSpPr>
          <p:spPr bwMode="auto">
            <a:xfrm>
              <a:off x="4792663" y="3443288"/>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4" name="Oval 65"/>
            <p:cNvSpPr>
              <a:spLocks noChangeArrowheads="1"/>
            </p:cNvSpPr>
            <p:nvPr/>
          </p:nvSpPr>
          <p:spPr bwMode="auto">
            <a:xfrm>
              <a:off x="4406900" y="3511550"/>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5" name="Oval 66"/>
            <p:cNvSpPr>
              <a:spLocks noChangeArrowheads="1"/>
            </p:cNvSpPr>
            <p:nvPr/>
          </p:nvSpPr>
          <p:spPr bwMode="auto">
            <a:xfrm>
              <a:off x="3167063" y="3552825"/>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6" name="Oval 67"/>
            <p:cNvSpPr>
              <a:spLocks noChangeArrowheads="1"/>
            </p:cNvSpPr>
            <p:nvPr/>
          </p:nvSpPr>
          <p:spPr bwMode="auto">
            <a:xfrm>
              <a:off x="3903663" y="3573463"/>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7" name="Oval 68"/>
            <p:cNvSpPr>
              <a:spLocks noChangeArrowheads="1"/>
            </p:cNvSpPr>
            <p:nvPr/>
          </p:nvSpPr>
          <p:spPr bwMode="auto">
            <a:xfrm>
              <a:off x="4533900" y="3606800"/>
              <a:ext cx="80962"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8" name="Oval 69"/>
            <p:cNvSpPr>
              <a:spLocks noChangeArrowheads="1"/>
            </p:cNvSpPr>
            <p:nvPr/>
          </p:nvSpPr>
          <p:spPr bwMode="auto">
            <a:xfrm>
              <a:off x="4287838" y="3621088"/>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69" name="Oval 70"/>
            <p:cNvSpPr>
              <a:spLocks noChangeArrowheads="1"/>
            </p:cNvSpPr>
            <p:nvPr/>
          </p:nvSpPr>
          <p:spPr bwMode="auto">
            <a:xfrm>
              <a:off x="4318000" y="3673475"/>
              <a:ext cx="80962"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0" name="Oval 71"/>
            <p:cNvSpPr>
              <a:spLocks noChangeArrowheads="1"/>
            </p:cNvSpPr>
            <p:nvPr/>
          </p:nvSpPr>
          <p:spPr bwMode="auto">
            <a:xfrm>
              <a:off x="4386263" y="3686175"/>
              <a:ext cx="80962"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1" name="Oval 72"/>
            <p:cNvSpPr>
              <a:spLocks noChangeArrowheads="1"/>
            </p:cNvSpPr>
            <p:nvPr/>
          </p:nvSpPr>
          <p:spPr bwMode="auto">
            <a:xfrm>
              <a:off x="4014788" y="3773488"/>
              <a:ext cx="79375"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2" name="Oval 73"/>
            <p:cNvSpPr>
              <a:spLocks noChangeArrowheads="1"/>
            </p:cNvSpPr>
            <p:nvPr/>
          </p:nvSpPr>
          <p:spPr bwMode="auto">
            <a:xfrm>
              <a:off x="4281488" y="3776663"/>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3" name="Oval 74"/>
            <p:cNvSpPr>
              <a:spLocks noChangeArrowheads="1"/>
            </p:cNvSpPr>
            <p:nvPr/>
          </p:nvSpPr>
          <p:spPr bwMode="auto">
            <a:xfrm>
              <a:off x="3925888" y="3784600"/>
              <a:ext cx="79375"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4" name="Oval 75"/>
            <p:cNvSpPr>
              <a:spLocks noChangeArrowheads="1"/>
            </p:cNvSpPr>
            <p:nvPr/>
          </p:nvSpPr>
          <p:spPr bwMode="auto">
            <a:xfrm>
              <a:off x="3460750" y="3786188"/>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5" name="Oval 76"/>
            <p:cNvSpPr>
              <a:spLocks noChangeArrowheads="1"/>
            </p:cNvSpPr>
            <p:nvPr/>
          </p:nvSpPr>
          <p:spPr bwMode="auto">
            <a:xfrm>
              <a:off x="3440113" y="3817938"/>
              <a:ext cx="79375"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6" name="Oval 77"/>
            <p:cNvSpPr>
              <a:spLocks noChangeArrowheads="1"/>
            </p:cNvSpPr>
            <p:nvPr/>
          </p:nvSpPr>
          <p:spPr bwMode="auto">
            <a:xfrm>
              <a:off x="4125913" y="3946525"/>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7" name="Oval 78"/>
            <p:cNvSpPr>
              <a:spLocks noChangeArrowheads="1"/>
            </p:cNvSpPr>
            <p:nvPr/>
          </p:nvSpPr>
          <p:spPr bwMode="auto">
            <a:xfrm>
              <a:off x="3862388" y="4014788"/>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8" name="Oval 79"/>
            <p:cNvSpPr>
              <a:spLocks noChangeArrowheads="1"/>
            </p:cNvSpPr>
            <p:nvPr/>
          </p:nvSpPr>
          <p:spPr bwMode="auto">
            <a:xfrm>
              <a:off x="3435350" y="4017963"/>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79" name="Oval 80"/>
            <p:cNvSpPr>
              <a:spLocks noChangeArrowheads="1"/>
            </p:cNvSpPr>
            <p:nvPr/>
          </p:nvSpPr>
          <p:spPr bwMode="auto">
            <a:xfrm>
              <a:off x="4605338" y="4081463"/>
              <a:ext cx="79375"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0" name="Oval 81"/>
            <p:cNvSpPr>
              <a:spLocks noChangeArrowheads="1"/>
            </p:cNvSpPr>
            <p:nvPr/>
          </p:nvSpPr>
          <p:spPr bwMode="auto">
            <a:xfrm>
              <a:off x="3079750" y="4127500"/>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1" name="Oval 82"/>
            <p:cNvSpPr>
              <a:spLocks noChangeArrowheads="1"/>
            </p:cNvSpPr>
            <p:nvPr/>
          </p:nvSpPr>
          <p:spPr bwMode="auto">
            <a:xfrm>
              <a:off x="3771900" y="4148138"/>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2" name="Oval 83"/>
            <p:cNvSpPr>
              <a:spLocks noChangeArrowheads="1"/>
            </p:cNvSpPr>
            <p:nvPr/>
          </p:nvSpPr>
          <p:spPr bwMode="auto">
            <a:xfrm>
              <a:off x="2711450" y="4251325"/>
              <a:ext cx="80962"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3" name="Oval 84"/>
            <p:cNvSpPr>
              <a:spLocks noChangeArrowheads="1"/>
            </p:cNvSpPr>
            <p:nvPr/>
          </p:nvSpPr>
          <p:spPr bwMode="auto">
            <a:xfrm>
              <a:off x="4183063" y="4370388"/>
              <a:ext cx="79375"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4" name="Oval 85"/>
            <p:cNvSpPr>
              <a:spLocks noChangeArrowheads="1"/>
            </p:cNvSpPr>
            <p:nvPr/>
          </p:nvSpPr>
          <p:spPr bwMode="auto">
            <a:xfrm>
              <a:off x="3984625" y="4460875"/>
              <a:ext cx="80962"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5" name="Oval 86"/>
            <p:cNvSpPr>
              <a:spLocks noChangeArrowheads="1"/>
            </p:cNvSpPr>
            <p:nvPr/>
          </p:nvSpPr>
          <p:spPr bwMode="auto">
            <a:xfrm>
              <a:off x="3005138" y="4600575"/>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6" name="Oval 87"/>
            <p:cNvSpPr>
              <a:spLocks noChangeArrowheads="1"/>
            </p:cNvSpPr>
            <p:nvPr/>
          </p:nvSpPr>
          <p:spPr bwMode="auto">
            <a:xfrm>
              <a:off x="3514725" y="4735513"/>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7" name="Line 88"/>
            <p:cNvSpPr>
              <a:spLocks noChangeShapeType="1"/>
            </p:cNvSpPr>
            <p:nvPr/>
          </p:nvSpPr>
          <p:spPr bwMode="auto">
            <a:xfrm flipH="1" flipV="1">
              <a:off x="4335462" y="1357313"/>
              <a:ext cx="6107" cy="3761507"/>
            </a:xfrm>
            <a:prstGeom prst="line">
              <a:avLst/>
            </a:prstGeom>
            <a:noFill/>
            <a:ln w="222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 name="Rectangle 89"/>
            <p:cNvSpPr>
              <a:spLocks noChangeArrowheads="1"/>
            </p:cNvSpPr>
            <p:nvPr/>
          </p:nvSpPr>
          <p:spPr bwMode="auto">
            <a:xfrm>
              <a:off x="2743200" y="2171700"/>
              <a:ext cx="1037733" cy="36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itchFamily="34" charset="0"/>
                  <a:cs typeface="Arial" pitchFamily="34" charset="0"/>
                </a:rPr>
                <a:t>r=0.500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89" name="Gruppieren 89"/>
          <p:cNvGrpSpPr>
            <a:grpSpLocks noChangeAspect="1"/>
          </p:cNvGrpSpPr>
          <p:nvPr/>
        </p:nvGrpSpPr>
        <p:grpSpPr>
          <a:xfrm>
            <a:off x="3845453" y="3200808"/>
            <a:ext cx="4518343" cy="3608886"/>
            <a:chOff x="1598613" y="1054100"/>
            <a:chExt cx="5946775" cy="4749800"/>
          </a:xfrm>
        </p:grpSpPr>
        <p:sp>
          <p:nvSpPr>
            <p:cNvPr id="90" name="AutoShape 3"/>
            <p:cNvSpPr>
              <a:spLocks noChangeAspect="1" noChangeArrowheads="1" noTextEdit="1"/>
            </p:cNvSpPr>
            <p:nvPr/>
          </p:nvSpPr>
          <p:spPr bwMode="auto">
            <a:xfrm>
              <a:off x="1598613" y="1054100"/>
              <a:ext cx="5946775" cy="474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1" name="Line 6"/>
            <p:cNvSpPr>
              <a:spLocks noChangeShapeType="1"/>
            </p:cNvSpPr>
            <p:nvPr/>
          </p:nvSpPr>
          <p:spPr bwMode="auto">
            <a:xfrm flipV="1">
              <a:off x="2300288" y="1357313"/>
              <a:ext cx="0" cy="374491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7"/>
            <p:cNvSpPr>
              <a:spLocks noChangeShapeType="1"/>
            </p:cNvSpPr>
            <p:nvPr/>
          </p:nvSpPr>
          <p:spPr bwMode="auto">
            <a:xfrm flipV="1">
              <a:off x="6046788" y="1357313"/>
              <a:ext cx="0" cy="3744913"/>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Line 8"/>
            <p:cNvSpPr>
              <a:spLocks noChangeShapeType="1"/>
            </p:cNvSpPr>
            <p:nvPr/>
          </p:nvSpPr>
          <p:spPr bwMode="auto">
            <a:xfrm flipH="1">
              <a:off x="2230438" y="51022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Line 9"/>
            <p:cNvSpPr>
              <a:spLocks noChangeShapeType="1"/>
            </p:cNvSpPr>
            <p:nvPr/>
          </p:nvSpPr>
          <p:spPr bwMode="auto">
            <a:xfrm>
              <a:off x="6046788" y="510222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Rectangle 10"/>
            <p:cNvSpPr>
              <a:spLocks noChangeArrowheads="1"/>
            </p:cNvSpPr>
            <p:nvPr/>
          </p:nvSpPr>
          <p:spPr bwMode="auto">
            <a:xfrm>
              <a:off x="1957388" y="5021262"/>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25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96" name="Line 11"/>
            <p:cNvSpPr>
              <a:spLocks noChangeShapeType="1"/>
            </p:cNvSpPr>
            <p:nvPr/>
          </p:nvSpPr>
          <p:spPr bwMode="auto">
            <a:xfrm flipH="1">
              <a:off x="2230438" y="44783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Line 12"/>
            <p:cNvSpPr>
              <a:spLocks noChangeShapeType="1"/>
            </p:cNvSpPr>
            <p:nvPr/>
          </p:nvSpPr>
          <p:spPr bwMode="auto">
            <a:xfrm>
              <a:off x="6046788" y="4478338"/>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Rectangle 13"/>
            <p:cNvSpPr>
              <a:spLocks noChangeArrowheads="1"/>
            </p:cNvSpPr>
            <p:nvPr/>
          </p:nvSpPr>
          <p:spPr bwMode="auto">
            <a:xfrm>
              <a:off x="1957388" y="4397375"/>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99" name="Line 14"/>
            <p:cNvSpPr>
              <a:spLocks noChangeShapeType="1"/>
            </p:cNvSpPr>
            <p:nvPr/>
          </p:nvSpPr>
          <p:spPr bwMode="auto">
            <a:xfrm flipH="1">
              <a:off x="2230438" y="385445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Line 15"/>
            <p:cNvSpPr>
              <a:spLocks noChangeShapeType="1"/>
            </p:cNvSpPr>
            <p:nvPr/>
          </p:nvSpPr>
          <p:spPr bwMode="auto">
            <a:xfrm>
              <a:off x="6046788" y="3854450"/>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Rectangle 16"/>
            <p:cNvSpPr>
              <a:spLocks noChangeArrowheads="1"/>
            </p:cNvSpPr>
            <p:nvPr/>
          </p:nvSpPr>
          <p:spPr bwMode="auto">
            <a:xfrm>
              <a:off x="1957388" y="3773488"/>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2" name="Line 17"/>
            <p:cNvSpPr>
              <a:spLocks noChangeShapeType="1"/>
            </p:cNvSpPr>
            <p:nvPr/>
          </p:nvSpPr>
          <p:spPr bwMode="auto">
            <a:xfrm flipH="1">
              <a:off x="2230438" y="322897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 name="Line 18"/>
            <p:cNvSpPr>
              <a:spLocks noChangeShapeType="1"/>
            </p:cNvSpPr>
            <p:nvPr/>
          </p:nvSpPr>
          <p:spPr bwMode="auto">
            <a:xfrm>
              <a:off x="6046788" y="3228975"/>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Rectangle 19"/>
            <p:cNvSpPr>
              <a:spLocks noChangeArrowheads="1"/>
            </p:cNvSpPr>
            <p:nvPr/>
          </p:nvSpPr>
          <p:spPr bwMode="auto">
            <a:xfrm>
              <a:off x="1957388" y="3148013"/>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5" name="Line 20"/>
            <p:cNvSpPr>
              <a:spLocks noChangeShapeType="1"/>
            </p:cNvSpPr>
            <p:nvPr/>
          </p:nvSpPr>
          <p:spPr bwMode="auto">
            <a:xfrm flipH="1">
              <a:off x="2230438" y="2606675"/>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21"/>
            <p:cNvSpPr>
              <a:spLocks noChangeShapeType="1"/>
            </p:cNvSpPr>
            <p:nvPr/>
          </p:nvSpPr>
          <p:spPr bwMode="auto">
            <a:xfrm>
              <a:off x="6046788" y="2606675"/>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Rectangle 22"/>
            <p:cNvSpPr>
              <a:spLocks noChangeArrowheads="1"/>
            </p:cNvSpPr>
            <p:nvPr/>
          </p:nvSpPr>
          <p:spPr bwMode="auto">
            <a:xfrm>
              <a:off x="1957388" y="2525713"/>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8" name="Line 23"/>
            <p:cNvSpPr>
              <a:spLocks noChangeShapeType="1"/>
            </p:cNvSpPr>
            <p:nvPr/>
          </p:nvSpPr>
          <p:spPr bwMode="auto">
            <a:xfrm flipH="1">
              <a:off x="2230438" y="19812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Line 24"/>
            <p:cNvSpPr>
              <a:spLocks noChangeShapeType="1"/>
            </p:cNvSpPr>
            <p:nvPr/>
          </p:nvSpPr>
          <p:spPr bwMode="auto">
            <a:xfrm>
              <a:off x="6046788" y="1981200"/>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Rectangle 25"/>
            <p:cNvSpPr>
              <a:spLocks noChangeArrowheads="1"/>
            </p:cNvSpPr>
            <p:nvPr/>
          </p:nvSpPr>
          <p:spPr bwMode="auto">
            <a:xfrm>
              <a:off x="1957388" y="1900239"/>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11" name="Line 26"/>
            <p:cNvSpPr>
              <a:spLocks noChangeShapeType="1"/>
            </p:cNvSpPr>
            <p:nvPr/>
          </p:nvSpPr>
          <p:spPr bwMode="auto">
            <a:xfrm flipH="1">
              <a:off x="2230438" y="135731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Line 27"/>
            <p:cNvSpPr>
              <a:spLocks noChangeShapeType="1"/>
            </p:cNvSpPr>
            <p:nvPr/>
          </p:nvSpPr>
          <p:spPr bwMode="auto">
            <a:xfrm>
              <a:off x="6046788" y="135731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Rectangle 28"/>
            <p:cNvSpPr>
              <a:spLocks noChangeArrowheads="1"/>
            </p:cNvSpPr>
            <p:nvPr/>
          </p:nvSpPr>
          <p:spPr bwMode="auto">
            <a:xfrm>
              <a:off x="1957388" y="1276350"/>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15" name="Line 30"/>
            <p:cNvSpPr>
              <a:spLocks noChangeShapeType="1"/>
            </p:cNvSpPr>
            <p:nvPr/>
          </p:nvSpPr>
          <p:spPr bwMode="auto">
            <a:xfrm>
              <a:off x="2300288" y="5102225"/>
              <a:ext cx="37465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Line 31"/>
            <p:cNvSpPr>
              <a:spLocks noChangeShapeType="1"/>
            </p:cNvSpPr>
            <p:nvPr/>
          </p:nvSpPr>
          <p:spPr bwMode="auto">
            <a:xfrm>
              <a:off x="2300288" y="1357313"/>
              <a:ext cx="374650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Line 32"/>
            <p:cNvSpPr>
              <a:spLocks noChangeShapeType="1"/>
            </p:cNvSpPr>
            <p:nvPr/>
          </p:nvSpPr>
          <p:spPr bwMode="auto">
            <a:xfrm>
              <a:off x="230028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Line 33"/>
            <p:cNvSpPr>
              <a:spLocks noChangeShapeType="1"/>
            </p:cNvSpPr>
            <p:nvPr/>
          </p:nvSpPr>
          <p:spPr bwMode="auto">
            <a:xfrm flipV="1">
              <a:off x="2300288"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Rectangle 34"/>
            <p:cNvSpPr>
              <a:spLocks noChangeArrowheads="1"/>
            </p:cNvSpPr>
            <p:nvPr/>
          </p:nvSpPr>
          <p:spPr bwMode="auto">
            <a:xfrm>
              <a:off x="2171700" y="5189538"/>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25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20" name="Line 35"/>
            <p:cNvSpPr>
              <a:spLocks noChangeShapeType="1"/>
            </p:cNvSpPr>
            <p:nvPr/>
          </p:nvSpPr>
          <p:spPr bwMode="auto">
            <a:xfrm>
              <a:off x="2924175"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Line 36"/>
            <p:cNvSpPr>
              <a:spLocks noChangeShapeType="1"/>
            </p:cNvSpPr>
            <p:nvPr/>
          </p:nvSpPr>
          <p:spPr bwMode="auto">
            <a:xfrm flipV="1">
              <a:off x="2924175"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Rectangle 37"/>
            <p:cNvSpPr>
              <a:spLocks noChangeArrowheads="1"/>
            </p:cNvSpPr>
            <p:nvPr/>
          </p:nvSpPr>
          <p:spPr bwMode="auto">
            <a:xfrm>
              <a:off x="2797175" y="5189538"/>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23" name="Line 38"/>
            <p:cNvSpPr>
              <a:spLocks noChangeShapeType="1"/>
            </p:cNvSpPr>
            <p:nvPr/>
          </p:nvSpPr>
          <p:spPr bwMode="auto">
            <a:xfrm>
              <a:off x="3549650"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Line 39"/>
            <p:cNvSpPr>
              <a:spLocks noChangeShapeType="1"/>
            </p:cNvSpPr>
            <p:nvPr/>
          </p:nvSpPr>
          <p:spPr bwMode="auto">
            <a:xfrm flipV="1">
              <a:off x="3549650"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Rectangle 40"/>
            <p:cNvSpPr>
              <a:spLocks noChangeArrowheads="1"/>
            </p:cNvSpPr>
            <p:nvPr/>
          </p:nvSpPr>
          <p:spPr bwMode="auto">
            <a:xfrm>
              <a:off x="3421062" y="5189538"/>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26" name="Line 41"/>
            <p:cNvSpPr>
              <a:spLocks noChangeShapeType="1"/>
            </p:cNvSpPr>
            <p:nvPr/>
          </p:nvSpPr>
          <p:spPr bwMode="auto">
            <a:xfrm>
              <a:off x="417353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Line 42"/>
            <p:cNvSpPr>
              <a:spLocks noChangeShapeType="1"/>
            </p:cNvSpPr>
            <p:nvPr/>
          </p:nvSpPr>
          <p:spPr bwMode="auto">
            <a:xfrm flipV="1">
              <a:off x="4173538"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Rectangle 43"/>
            <p:cNvSpPr>
              <a:spLocks noChangeArrowheads="1"/>
            </p:cNvSpPr>
            <p:nvPr/>
          </p:nvSpPr>
          <p:spPr bwMode="auto">
            <a:xfrm>
              <a:off x="4044950" y="5189538"/>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29" name="Line 44"/>
            <p:cNvSpPr>
              <a:spLocks noChangeShapeType="1"/>
            </p:cNvSpPr>
            <p:nvPr/>
          </p:nvSpPr>
          <p:spPr bwMode="auto">
            <a:xfrm>
              <a:off x="4797425"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45"/>
            <p:cNvSpPr>
              <a:spLocks noChangeShapeType="1"/>
            </p:cNvSpPr>
            <p:nvPr/>
          </p:nvSpPr>
          <p:spPr bwMode="auto">
            <a:xfrm flipV="1">
              <a:off x="4797425"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Rectangle 46"/>
            <p:cNvSpPr>
              <a:spLocks noChangeArrowheads="1"/>
            </p:cNvSpPr>
            <p:nvPr/>
          </p:nvSpPr>
          <p:spPr bwMode="auto">
            <a:xfrm>
              <a:off x="4670425" y="5189538"/>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32" name="Line 47"/>
            <p:cNvSpPr>
              <a:spLocks noChangeShapeType="1"/>
            </p:cNvSpPr>
            <p:nvPr/>
          </p:nvSpPr>
          <p:spPr bwMode="auto">
            <a:xfrm>
              <a:off x="5422900"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Line 48"/>
            <p:cNvSpPr>
              <a:spLocks noChangeShapeType="1"/>
            </p:cNvSpPr>
            <p:nvPr/>
          </p:nvSpPr>
          <p:spPr bwMode="auto">
            <a:xfrm flipV="1">
              <a:off x="5422900"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Rectangle 49"/>
            <p:cNvSpPr>
              <a:spLocks noChangeArrowheads="1"/>
            </p:cNvSpPr>
            <p:nvPr/>
          </p:nvSpPr>
          <p:spPr bwMode="auto">
            <a:xfrm>
              <a:off x="5294314" y="5189538"/>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35" name="Line 50"/>
            <p:cNvSpPr>
              <a:spLocks noChangeShapeType="1"/>
            </p:cNvSpPr>
            <p:nvPr/>
          </p:nvSpPr>
          <p:spPr bwMode="auto">
            <a:xfrm>
              <a:off x="6046788" y="5102225"/>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Line 51"/>
            <p:cNvSpPr>
              <a:spLocks noChangeShapeType="1"/>
            </p:cNvSpPr>
            <p:nvPr/>
          </p:nvSpPr>
          <p:spPr bwMode="auto">
            <a:xfrm flipV="1">
              <a:off x="6046788" y="1287463"/>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Rectangle 52"/>
            <p:cNvSpPr>
              <a:spLocks noChangeArrowheads="1"/>
            </p:cNvSpPr>
            <p:nvPr/>
          </p:nvSpPr>
          <p:spPr bwMode="auto">
            <a:xfrm>
              <a:off x="5918200" y="5189538"/>
              <a:ext cx="244734" cy="26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38" name="Rectangle 53"/>
            <p:cNvSpPr>
              <a:spLocks noChangeArrowheads="1"/>
            </p:cNvSpPr>
            <p:nvPr/>
          </p:nvSpPr>
          <p:spPr bwMode="auto">
            <a:xfrm>
              <a:off x="3114675" y="5353050"/>
              <a:ext cx="2831321" cy="303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itchFamily="34" charset="0"/>
                  <a:cs typeface="Arial" pitchFamily="34" charset="0"/>
                </a:rPr>
                <a:t>Results at Environment 2</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39" name="Oval 54"/>
            <p:cNvSpPr>
              <a:spLocks noChangeArrowheads="1"/>
            </p:cNvSpPr>
            <p:nvPr/>
          </p:nvSpPr>
          <p:spPr bwMode="auto">
            <a:xfrm>
              <a:off x="4768850" y="2819400"/>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0" name="Oval 55"/>
            <p:cNvSpPr>
              <a:spLocks noChangeArrowheads="1"/>
            </p:cNvSpPr>
            <p:nvPr/>
          </p:nvSpPr>
          <p:spPr bwMode="auto">
            <a:xfrm>
              <a:off x="4359275" y="2968625"/>
              <a:ext cx="80962"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1" name="Oval 56"/>
            <p:cNvSpPr>
              <a:spLocks noChangeArrowheads="1"/>
            </p:cNvSpPr>
            <p:nvPr/>
          </p:nvSpPr>
          <p:spPr bwMode="auto">
            <a:xfrm>
              <a:off x="4567238" y="3068638"/>
              <a:ext cx="80962"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2" name="Oval 57"/>
            <p:cNvSpPr>
              <a:spLocks noChangeArrowheads="1"/>
            </p:cNvSpPr>
            <p:nvPr/>
          </p:nvSpPr>
          <p:spPr bwMode="auto">
            <a:xfrm>
              <a:off x="4230688" y="3089275"/>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3" name="Oval 58"/>
            <p:cNvSpPr>
              <a:spLocks noChangeArrowheads="1"/>
            </p:cNvSpPr>
            <p:nvPr/>
          </p:nvSpPr>
          <p:spPr bwMode="auto">
            <a:xfrm>
              <a:off x="4903788" y="3133725"/>
              <a:ext cx="79375"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4" name="Oval 59"/>
            <p:cNvSpPr>
              <a:spLocks noChangeArrowheads="1"/>
            </p:cNvSpPr>
            <p:nvPr/>
          </p:nvSpPr>
          <p:spPr bwMode="auto">
            <a:xfrm>
              <a:off x="4506913" y="3219450"/>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5" name="Oval 60"/>
            <p:cNvSpPr>
              <a:spLocks noChangeArrowheads="1"/>
            </p:cNvSpPr>
            <p:nvPr/>
          </p:nvSpPr>
          <p:spPr bwMode="auto">
            <a:xfrm>
              <a:off x="4510088" y="3228975"/>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6" name="Oval 61"/>
            <p:cNvSpPr>
              <a:spLocks noChangeArrowheads="1"/>
            </p:cNvSpPr>
            <p:nvPr/>
          </p:nvSpPr>
          <p:spPr bwMode="auto">
            <a:xfrm>
              <a:off x="5173663" y="3233738"/>
              <a:ext cx="80962"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7" name="Oval 62"/>
            <p:cNvSpPr>
              <a:spLocks noChangeArrowheads="1"/>
            </p:cNvSpPr>
            <p:nvPr/>
          </p:nvSpPr>
          <p:spPr bwMode="auto">
            <a:xfrm>
              <a:off x="4452938" y="3290888"/>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8" name="Oval 63"/>
            <p:cNvSpPr>
              <a:spLocks noChangeArrowheads="1"/>
            </p:cNvSpPr>
            <p:nvPr/>
          </p:nvSpPr>
          <p:spPr bwMode="auto">
            <a:xfrm>
              <a:off x="3878263" y="3424238"/>
              <a:ext cx="80962"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9" name="Oval 64"/>
            <p:cNvSpPr>
              <a:spLocks noChangeArrowheads="1"/>
            </p:cNvSpPr>
            <p:nvPr/>
          </p:nvSpPr>
          <p:spPr bwMode="auto">
            <a:xfrm>
              <a:off x="4602163" y="3443288"/>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0" name="Oval 65"/>
            <p:cNvSpPr>
              <a:spLocks noChangeArrowheads="1"/>
            </p:cNvSpPr>
            <p:nvPr/>
          </p:nvSpPr>
          <p:spPr bwMode="auto">
            <a:xfrm>
              <a:off x="4575175" y="3511550"/>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1" name="Oval 66"/>
            <p:cNvSpPr>
              <a:spLocks noChangeArrowheads="1"/>
            </p:cNvSpPr>
            <p:nvPr/>
          </p:nvSpPr>
          <p:spPr bwMode="auto">
            <a:xfrm>
              <a:off x="4222750" y="3552825"/>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2" name="Oval 67"/>
            <p:cNvSpPr>
              <a:spLocks noChangeArrowheads="1"/>
            </p:cNvSpPr>
            <p:nvPr/>
          </p:nvSpPr>
          <p:spPr bwMode="auto">
            <a:xfrm>
              <a:off x="4714875" y="3573463"/>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3" name="Oval 68"/>
            <p:cNvSpPr>
              <a:spLocks noChangeArrowheads="1"/>
            </p:cNvSpPr>
            <p:nvPr/>
          </p:nvSpPr>
          <p:spPr bwMode="auto">
            <a:xfrm>
              <a:off x="4284663" y="3606800"/>
              <a:ext cx="80962"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4" name="Oval 69"/>
            <p:cNvSpPr>
              <a:spLocks noChangeArrowheads="1"/>
            </p:cNvSpPr>
            <p:nvPr/>
          </p:nvSpPr>
          <p:spPr bwMode="auto">
            <a:xfrm>
              <a:off x="3341688" y="3621088"/>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5" name="Oval 70"/>
            <p:cNvSpPr>
              <a:spLocks noChangeArrowheads="1"/>
            </p:cNvSpPr>
            <p:nvPr/>
          </p:nvSpPr>
          <p:spPr bwMode="auto">
            <a:xfrm>
              <a:off x="3721100" y="3673475"/>
              <a:ext cx="80962"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6" name="Oval 71"/>
            <p:cNvSpPr>
              <a:spLocks noChangeArrowheads="1"/>
            </p:cNvSpPr>
            <p:nvPr/>
          </p:nvSpPr>
          <p:spPr bwMode="auto">
            <a:xfrm>
              <a:off x="3254375" y="3686175"/>
              <a:ext cx="80962"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7" name="Oval 72"/>
            <p:cNvSpPr>
              <a:spLocks noChangeArrowheads="1"/>
            </p:cNvSpPr>
            <p:nvPr/>
          </p:nvSpPr>
          <p:spPr bwMode="auto">
            <a:xfrm>
              <a:off x="3738563" y="3773488"/>
              <a:ext cx="80962"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8" name="Oval 73"/>
            <p:cNvSpPr>
              <a:spLocks noChangeArrowheads="1"/>
            </p:cNvSpPr>
            <p:nvPr/>
          </p:nvSpPr>
          <p:spPr bwMode="auto">
            <a:xfrm>
              <a:off x="4348163" y="3776663"/>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9" name="Oval 74"/>
            <p:cNvSpPr>
              <a:spLocks noChangeArrowheads="1"/>
            </p:cNvSpPr>
            <p:nvPr/>
          </p:nvSpPr>
          <p:spPr bwMode="auto">
            <a:xfrm>
              <a:off x="4197350" y="3784600"/>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0" name="Oval 75"/>
            <p:cNvSpPr>
              <a:spLocks noChangeArrowheads="1"/>
            </p:cNvSpPr>
            <p:nvPr/>
          </p:nvSpPr>
          <p:spPr bwMode="auto">
            <a:xfrm>
              <a:off x="3111500" y="3786188"/>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1" name="Oval 76"/>
            <p:cNvSpPr>
              <a:spLocks noChangeArrowheads="1"/>
            </p:cNvSpPr>
            <p:nvPr/>
          </p:nvSpPr>
          <p:spPr bwMode="auto">
            <a:xfrm>
              <a:off x="3567113" y="3817938"/>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2" name="Oval 77"/>
            <p:cNvSpPr>
              <a:spLocks noChangeArrowheads="1"/>
            </p:cNvSpPr>
            <p:nvPr/>
          </p:nvSpPr>
          <p:spPr bwMode="auto">
            <a:xfrm>
              <a:off x="4381500" y="3946525"/>
              <a:ext cx="79375"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3" name="Oval 78"/>
            <p:cNvSpPr>
              <a:spLocks noChangeArrowheads="1"/>
            </p:cNvSpPr>
            <p:nvPr/>
          </p:nvSpPr>
          <p:spPr bwMode="auto">
            <a:xfrm>
              <a:off x="4248150" y="4014788"/>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4" name="Oval 79"/>
            <p:cNvSpPr>
              <a:spLocks noChangeArrowheads="1"/>
            </p:cNvSpPr>
            <p:nvPr/>
          </p:nvSpPr>
          <p:spPr bwMode="auto">
            <a:xfrm>
              <a:off x="3565525" y="4017963"/>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5" name="Oval 80"/>
            <p:cNvSpPr>
              <a:spLocks noChangeArrowheads="1"/>
            </p:cNvSpPr>
            <p:nvPr/>
          </p:nvSpPr>
          <p:spPr bwMode="auto">
            <a:xfrm>
              <a:off x="4465638" y="4081463"/>
              <a:ext cx="80962"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6" name="Oval 81"/>
            <p:cNvSpPr>
              <a:spLocks noChangeArrowheads="1"/>
            </p:cNvSpPr>
            <p:nvPr/>
          </p:nvSpPr>
          <p:spPr bwMode="auto">
            <a:xfrm>
              <a:off x="4237038" y="4127500"/>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7" name="Oval 82"/>
            <p:cNvSpPr>
              <a:spLocks noChangeArrowheads="1"/>
            </p:cNvSpPr>
            <p:nvPr/>
          </p:nvSpPr>
          <p:spPr bwMode="auto">
            <a:xfrm>
              <a:off x="3775075" y="4148138"/>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8" name="Oval 83"/>
            <p:cNvSpPr>
              <a:spLocks noChangeArrowheads="1"/>
            </p:cNvSpPr>
            <p:nvPr/>
          </p:nvSpPr>
          <p:spPr bwMode="auto">
            <a:xfrm>
              <a:off x="4057650" y="4251325"/>
              <a:ext cx="80962"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9" name="Oval 84"/>
            <p:cNvSpPr>
              <a:spLocks noChangeArrowheads="1"/>
            </p:cNvSpPr>
            <p:nvPr/>
          </p:nvSpPr>
          <p:spPr bwMode="auto">
            <a:xfrm>
              <a:off x="3371850" y="4370388"/>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0" name="Oval 85"/>
            <p:cNvSpPr>
              <a:spLocks noChangeArrowheads="1"/>
            </p:cNvSpPr>
            <p:nvPr/>
          </p:nvSpPr>
          <p:spPr bwMode="auto">
            <a:xfrm>
              <a:off x="3108325" y="4460875"/>
              <a:ext cx="80962"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1" name="Oval 86"/>
            <p:cNvSpPr>
              <a:spLocks noChangeArrowheads="1"/>
            </p:cNvSpPr>
            <p:nvPr/>
          </p:nvSpPr>
          <p:spPr bwMode="auto">
            <a:xfrm>
              <a:off x="3121025" y="4600575"/>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2" name="Oval 87"/>
            <p:cNvSpPr>
              <a:spLocks noChangeArrowheads="1"/>
            </p:cNvSpPr>
            <p:nvPr/>
          </p:nvSpPr>
          <p:spPr bwMode="auto">
            <a:xfrm>
              <a:off x="3246438" y="4735513"/>
              <a:ext cx="80962"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3" name="Line 88"/>
            <p:cNvSpPr>
              <a:spLocks noChangeShapeType="1"/>
            </p:cNvSpPr>
            <p:nvPr/>
          </p:nvSpPr>
          <p:spPr bwMode="auto">
            <a:xfrm flipH="1" flipV="1">
              <a:off x="4379975" y="1357313"/>
              <a:ext cx="6717" cy="3761507"/>
            </a:xfrm>
            <a:prstGeom prst="line">
              <a:avLst/>
            </a:prstGeom>
            <a:noFill/>
            <a:ln w="222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 name="Rectangle 89"/>
            <p:cNvSpPr>
              <a:spLocks noChangeArrowheads="1"/>
            </p:cNvSpPr>
            <p:nvPr/>
          </p:nvSpPr>
          <p:spPr bwMode="auto">
            <a:xfrm>
              <a:off x="2743200" y="2333625"/>
              <a:ext cx="1038010" cy="364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itchFamily="34" charset="0"/>
                  <a:cs typeface="Arial" pitchFamily="34" charset="0"/>
                </a:rPr>
                <a:t>r=0.671</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grpSp>
      <p:grpSp>
        <p:nvGrpSpPr>
          <p:cNvPr id="175" name="Group 174"/>
          <p:cNvGrpSpPr>
            <a:grpSpLocks noChangeAspect="1"/>
          </p:cNvGrpSpPr>
          <p:nvPr/>
        </p:nvGrpSpPr>
        <p:grpSpPr>
          <a:xfrm>
            <a:off x="7577868" y="3179858"/>
            <a:ext cx="4518343" cy="3611055"/>
            <a:chOff x="79375" y="125413"/>
            <a:chExt cx="5945188" cy="4751388"/>
          </a:xfrm>
        </p:grpSpPr>
        <p:sp>
          <p:nvSpPr>
            <p:cNvPr id="176" name="AutoShape 3"/>
            <p:cNvSpPr>
              <a:spLocks noChangeAspect="1" noChangeArrowheads="1" noTextEdit="1"/>
            </p:cNvSpPr>
            <p:nvPr/>
          </p:nvSpPr>
          <p:spPr bwMode="auto">
            <a:xfrm>
              <a:off x="79375" y="125413"/>
              <a:ext cx="5945188" cy="475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7" name="Line 6"/>
            <p:cNvSpPr>
              <a:spLocks noChangeShapeType="1"/>
            </p:cNvSpPr>
            <p:nvPr/>
          </p:nvSpPr>
          <p:spPr bwMode="auto">
            <a:xfrm flipV="1">
              <a:off x="781050" y="428626"/>
              <a:ext cx="0" cy="374650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 name="Line 7"/>
            <p:cNvSpPr>
              <a:spLocks noChangeShapeType="1"/>
            </p:cNvSpPr>
            <p:nvPr/>
          </p:nvSpPr>
          <p:spPr bwMode="auto">
            <a:xfrm flipV="1">
              <a:off x="5229225" y="428626"/>
              <a:ext cx="0" cy="374650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 name="Line 8"/>
            <p:cNvSpPr>
              <a:spLocks noChangeShapeType="1"/>
            </p:cNvSpPr>
            <p:nvPr/>
          </p:nvSpPr>
          <p:spPr bwMode="auto">
            <a:xfrm flipH="1">
              <a:off x="711200" y="417512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 name="Line 9"/>
            <p:cNvSpPr>
              <a:spLocks noChangeShapeType="1"/>
            </p:cNvSpPr>
            <p:nvPr/>
          </p:nvSpPr>
          <p:spPr bwMode="auto">
            <a:xfrm>
              <a:off x="5229225" y="417512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Rectangle 180"/>
            <p:cNvSpPr>
              <a:spLocks noChangeArrowheads="1"/>
            </p:cNvSpPr>
            <p:nvPr/>
          </p:nvSpPr>
          <p:spPr bwMode="auto">
            <a:xfrm>
              <a:off x="438150" y="4092576"/>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25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82" name="Line 11"/>
            <p:cNvSpPr>
              <a:spLocks noChangeShapeType="1"/>
            </p:cNvSpPr>
            <p:nvPr/>
          </p:nvSpPr>
          <p:spPr bwMode="auto">
            <a:xfrm flipH="1">
              <a:off x="711200" y="355123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 name="Line 12"/>
            <p:cNvSpPr>
              <a:spLocks noChangeShapeType="1"/>
            </p:cNvSpPr>
            <p:nvPr/>
          </p:nvSpPr>
          <p:spPr bwMode="auto">
            <a:xfrm>
              <a:off x="5229225" y="3551238"/>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4" name="Rectangle 183"/>
            <p:cNvSpPr>
              <a:spLocks noChangeArrowheads="1"/>
            </p:cNvSpPr>
            <p:nvPr/>
          </p:nvSpPr>
          <p:spPr bwMode="auto">
            <a:xfrm>
              <a:off x="438150" y="3470276"/>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85" name="Line 14"/>
            <p:cNvSpPr>
              <a:spLocks noChangeShapeType="1"/>
            </p:cNvSpPr>
            <p:nvPr/>
          </p:nvSpPr>
          <p:spPr bwMode="auto">
            <a:xfrm flipH="1">
              <a:off x="711200" y="2925763"/>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Line 15"/>
            <p:cNvSpPr>
              <a:spLocks noChangeShapeType="1"/>
            </p:cNvSpPr>
            <p:nvPr/>
          </p:nvSpPr>
          <p:spPr bwMode="auto">
            <a:xfrm>
              <a:off x="5229225" y="2925763"/>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7" name="Rectangle 186"/>
            <p:cNvSpPr>
              <a:spLocks noChangeArrowheads="1"/>
            </p:cNvSpPr>
            <p:nvPr/>
          </p:nvSpPr>
          <p:spPr bwMode="auto">
            <a:xfrm>
              <a:off x="438150" y="284480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88" name="Line 17"/>
            <p:cNvSpPr>
              <a:spLocks noChangeShapeType="1"/>
            </p:cNvSpPr>
            <p:nvPr/>
          </p:nvSpPr>
          <p:spPr bwMode="auto">
            <a:xfrm flipH="1">
              <a:off x="711200" y="230187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Line 18"/>
            <p:cNvSpPr>
              <a:spLocks noChangeShapeType="1"/>
            </p:cNvSpPr>
            <p:nvPr/>
          </p:nvSpPr>
          <p:spPr bwMode="auto">
            <a:xfrm>
              <a:off x="5229225" y="2301876"/>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0" name="Rectangle 189"/>
            <p:cNvSpPr>
              <a:spLocks noChangeArrowheads="1"/>
            </p:cNvSpPr>
            <p:nvPr/>
          </p:nvSpPr>
          <p:spPr bwMode="auto">
            <a:xfrm>
              <a:off x="438150" y="2220913"/>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91" name="Line 20"/>
            <p:cNvSpPr>
              <a:spLocks noChangeShapeType="1"/>
            </p:cNvSpPr>
            <p:nvPr/>
          </p:nvSpPr>
          <p:spPr bwMode="auto">
            <a:xfrm flipH="1">
              <a:off x="711200" y="1677988"/>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Line 21"/>
            <p:cNvSpPr>
              <a:spLocks noChangeShapeType="1"/>
            </p:cNvSpPr>
            <p:nvPr/>
          </p:nvSpPr>
          <p:spPr bwMode="auto">
            <a:xfrm>
              <a:off x="5229225" y="1677988"/>
              <a:ext cx="69850" cy="0"/>
            </a:xfrm>
            <a:prstGeom prst="line">
              <a:avLst/>
            </a:prstGeom>
            <a:noFill/>
            <a:ln w="22225">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3" name="Rectangle 192"/>
            <p:cNvSpPr>
              <a:spLocks noChangeArrowheads="1"/>
            </p:cNvSpPr>
            <p:nvPr/>
          </p:nvSpPr>
          <p:spPr bwMode="auto">
            <a:xfrm>
              <a:off x="438150" y="1597026"/>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94" name="Line 23"/>
            <p:cNvSpPr>
              <a:spLocks noChangeShapeType="1"/>
            </p:cNvSpPr>
            <p:nvPr/>
          </p:nvSpPr>
          <p:spPr bwMode="auto">
            <a:xfrm flipH="1">
              <a:off x="711200" y="1054101"/>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 name="Line 24"/>
            <p:cNvSpPr>
              <a:spLocks noChangeShapeType="1"/>
            </p:cNvSpPr>
            <p:nvPr/>
          </p:nvSpPr>
          <p:spPr bwMode="auto">
            <a:xfrm>
              <a:off x="5229225" y="1054101"/>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 name="Rectangle 195"/>
            <p:cNvSpPr>
              <a:spLocks noChangeArrowheads="1"/>
            </p:cNvSpPr>
            <p:nvPr/>
          </p:nvSpPr>
          <p:spPr bwMode="auto">
            <a:xfrm>
              <a:off x="438150" y="9715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97" name="Line 26"/>
            <p:cNvSpPr>
              <a:spLocks noChangeShapeType="1"/>
            </p:cNvSpPr>
            <p:nvPr/>
          </p:nvSpPr>
          <p:spPr bwMode="auto">
            <a:xfrm flipH="1">
              <a:off x="711200" y="42862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8" name="Line 27"/>
            <p:cNvSpPr>
              <a:spLocks noChangeShapeType="1"/>
            </p:cNvSpPr>
            <p:nvPr/>
          </p:nvSpPr>
          <p:spPr bwMode="auto">
            <a:xfrm>
              <a:off x="5229225" y="428626"/>
              <a:ext cx="69850"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9" name="Rectangle 198"/>
            <p:cNvSpPr>
              <a:spLocks noChangeArrowheads="1"/>
            </p:cNvSpPr>
            <p:nvPr/>
          </p:nvSpPr>
          <p:spPr bwMode="auto">
            <a:xfrm>
              <a:off x="438150" y="347663"/>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01" name="Line 30"/>
            <p:cNvSpPr>
              <a:spLocks noChangeShapeType="1"/>
            </p:cNvSpPr>
            <p:nvPr/>
          </p:nvSpPr>
          <p:spPr bwMode="auto">
            <a:xfrm>
              <a:off x="781050" y="4175126"/>
              <a:ext cx="44481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2" name="Line 31"/>
            <p:cNvSpPr>
              <a:spLocks noChangeShapeType="1"/>
            </p:cNvSpPr>
            <p:nvPr/>
          </p:nvSpPr>
          <p:spPr bwMode="auto">
            <a:xfrm>
              <a:off x="781050" y="428626"/>
              <a:ext cx="4448175" cy="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3" name="Line 32"/>
            <p:cNvSpPr>
              <a:spLocks noChangeShapeType="1"/>
            </p:cNvSpPr>
            <p:nvPr/>
          </p:nvSpPr>
          <p:spPr bwMode="auto">
            <a:xfrm>
              <a:off x="781050" y="417512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 name="Line 33"/>
            <p:cNvSpPr>
              <a:spLocks noChangeShapeType="1"/>
            </p:cNvSpPr>
            <p:nvPr/>
          </p:nvSpPr>
          <p:spPr bwMode="auto">
            <a:xfrm flipV="1">
              <a:off x="781050" y="35877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 name="Rectangle 204"/>
            <p:cNvSpPr>
              <a:spLocks noChangeArrowheads="1"/>
            </p:cNvSpPr>
            <p:nvPr/>
          </p:nvSpPr>
          <p:spPr bwMode="auto">
            <a:xfrm>
              <a:off x="652463" y="42608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20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06" name="Line 35"/>
            <p:cNvSpPr>
              <a:spLocks noChangeShapeType="1"/>
            </p:cNvSpPr>
            <p:nvPr/>
          </p:nvSpPr>
          <p:spPr bwMode="auto">
            <a:xfrm>
              <a:off x="1382713" y="417512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 name="Line 36"/>
            <p:cNvSpPr>
              <a:spLocks noChangeShapeType="1"/>
            </p:cNvSpPr>
            <p:nvPr/>
          </p:nvSpPr>
          <p:spPr bwMode="auto">
            <a:xfrm flipV="1">
              <a:off x="1382713" y="35877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 name="Rectangle 207"/>
            <p:cNvSpPr>
              <a:spLocks noChangeArrowheads="1"/>
            </p:cNvSpPr>
            <p:nvPr/>
          </p:nvSpPr>
          <p:spPr bwMode="auto">
            <a:xfrm>
              <a:off x="1254125" y="42608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25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09" name="Line 38"/>
            <p:cNvSpPr>
              <a:spLocks noChangeShapeType="1"/>
            </p:cNvSpPr>
            <p:nvPr/>
          </p:nvSpPr>
          <p:spPr bwMode="auto">
            <a:xfrm>
              <a:off x="1982788" y="417512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Line 39"/>
            <p:cNvSpPr>
              <a:spLocks noChangeShapeType="1"/>
            </p:cNvSpPr>
            <p:nvPr/>
          </p:nvSpPr>
          <p:spPr bwMode="auto">
            <a:xfrm flipV="1">
              <a:off x="1982788" y="35877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Rectangle 210"/>
            <p:cNvSpPr>
              <a:spLocks noChangeArrowheads="1"/>
            </p:cNvSpPr>
            <p:nvPr/>
          </p:nvSpPr>
          <p:spPr bwMode="auto">
            <a:xfrm>
              <a:off x="1854200" y="42608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2" name="Line 41"/>
            <p:cNvSpPr>
              <a:spLocks noChangeShapeType="1"/>
            </p:cNvSpPr>
            <p:nvPr/>
          </p:nvSpPr>
          <p:spPr bwMode="auto">
            <a:xfrm>
              <a:off x="2584450" y="417512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Line 42"/>
            <p:cNvSpPr>
              <a:spLocks noChangeShapeType="1"/>
            </p:cNvSpPr>
            <p:nvPr/>
          </p:nvSpPr>
          <p:spPr bwMode="auto">
            <a:xfrm flipV="1">
              <a:off x="2584450" y="35877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Rectangle 213"/>
            <p:cNvSpPr>
              <a:spLocks noChangeArrowheads="1"/>
            </p:cNvSpPr>
            <p:nvPr/>
          </p:nvSpPr>
          <p:spPr bwMode="auto">
            <a:xfrm>
              <a:off x="2455863" y="42608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35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5" name="Line 44"/>
            <p:cNvSpPr>
              <a:spLocks noChangeShapeType="1"/>
            </p:cNvSpPr>
            <p:nvPr/>
          </p:nvSpPr>
          <p:spPr bwMode="auto">
            <a:xfrm>
              <a:off x="3186113" y="417512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Line 45"/>
            <p:cNvSpPr>
              <a:spLocks noChangeShapeType="1"/>
            </p:cNvSpPr>
            <p:nvPr/>
          </p:nvSpPr>
          <p:spPr bwMode="auto">
            <a:xfrm flipV="1">
              <a:off x="3186113" y="35877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Rectangle 216"/>
            <p:cNvSpPr>
              <a:spLocks noChangeArrowheads="1"/>
            </p:cNvSpPr>
            <p:nvPr/>
          </p:nvSpPr>
          <p:spPr bwMode="auto">
            <a:xfrm>
              <a:off x="3057525" y="42608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18" name="Line 47"/>
            <p:cNvSpPr>
              <a:spLocks noChangeShapeType="1"/>
            </p:cNvSpPr>
            <p:nvPr/>
          </p:nvSpPr>
          <p:spPr bwMode="auto">
            <a:xfrm>
              <a:off x="3786188" y="417512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 name="Line 48"/>
            <p:cNvSpPr>
              <a:spLocks noChangeShapeType="1"/>
            </p:cNvSpPr>
            <p:nvPr/>
          </p:nvSpPr>
          <p:spPr bwMode="auto">
            <a:xfrm flipV="1">
              <a:off x="3786188" y="35877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Rectangle 219"/>
            <p:cNvSpPr>
              <a:spLocks noChangeArrowheads="1"/>
            </p:cNvSpPr>
            <p:nvPr/>
          </p:nvSpPr>
          <p:spPr bwMode="auto">
            <a:xfrm>
              <a:off x="3657600" y="42608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45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21" name="Line 50"/>
            <p:cNvSpPr>
              <a:spLocks noChangeShapeType="1"/>
            </p:cNvSpPr>
            <p:nvPr/>
          </p:nvSpPr>
          <p:spPr bwMode="auto">
            <a:xfrm>
              <a:off x="4386263" y="417512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 name="Line 51"/>
            <p:cNvSpPr>
              <a:spLocks noChangeShapeType="1"/>
            </p:cNvSpPr>
            <p:nvPr/>
          </p:nvSpPr>
          <p:spPr bwMode="auto">
            <a:xfrm flipV="1">
              <a:off x="4386263" y="35877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 name="Rectangle 222"/>
            <p:cNvSpPr>
              <a:spLocks noChangeArrowheads="1"/>
            </p:cNvSpPr>
            <p:nvPr/>
          </p:nvSpPr>
          <p:spPr bwMode="auto">
            <a:xfrm>
              <a:off x="4259263" y="42608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50</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24" name="Line 53"/>
            <p:cNvSpPr>
              <a:spLocks noChangeShapeType="1"/>
            </p:cNvSpPr>
            <p:nvPr/>
          </p:nvSpPr>
          <p:spPr bwMode="auto">
            <a:xfrm>
              <a:off x="4987925" y="417512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Line 54"/>
            <p:cNvSpPr>
              <a:spLocks noChangeShapeType="1"/>
            </p:cNvSpPr>
            <p:nvPr/>
          </p:nvSpPr>
          <p:spPr bwMode="auto">
            <a:xfrm flipV="1">
              <a:off x="4987925" y="358776"/>
              <a:ext cx="0" cy="69850"/>
            </a:xfrm>
            <a:prstGeom prst="line">
              <a:avLst/>
            </a:prstGeom>
            <a:noFill/>
            <a:ln w="22225">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Rectangle 225"/>
            <p:cNvSpPr>
              <a:spLocks noChangeArrowheads="1"/>
            </p:cNvSpPr>
            <p:nvPr/>
          </p:nvSpPr>
          <p:spPr bwMode="auto">
            <a:xfrm>
              <a:off x="4859338" y="4260851"/>
              <a:ext cx="244668" cy="263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itchFamily="34" charset="0"/>
                  <a:cs typeface="Arial" pitchFamily="34" charset="0"/>
                </a:rPr>
                <a:t>55</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27" name="Rectangle 226"/>
            <p:cNvSpPr>
              <a:spLocks noChangeArrowheads="1"/>
            </p:cNvSpPr>
            <p:nvPr/>
          </p:nvSpPr>
          <p:spPr bwMode="auto">
            <a:xfrm>
              <a:off x="1893888" y="4425951"/>
              <a:ext cx="2826516"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itchFamily="34" charset="0"/>
                  <a:cs typeface="Arial" pitchFamily="34" charset="0"/>
                </a:rPr>
                <a:t>Result at Environment 11</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228" name="Oval 227"/>
            <p:cNvSpPr>
              <a:spLocks noChangeArrowheads="1"/>
            </p:cNvSpPr>
            <p:nvPr/>
          </p:nvSpPr>
          <p:spPr bwMode="auto">
            <a:xfrm>
              <a:off x="3397250" y="1892301"/>
              <a:ext cx="79375"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9" name="Oval 228"/>
            <p:cNvSpPr>
              <a:spLocks noChangeArrowheads="1"/>
            </p:cNvSpPr>
            <p:nvPr/>
          </p:nvSpPr>
          <p:spPr bwMode="auto">
            <a:xfrm>
              <a:off x="5108575" y="2039938"/>
              <a:ext cx="80963"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0" name="Oval 229"/>
            <p:cNvSpPr>
              <a:spLocks noChangeArrowheads="1"/>
            </p:cNvSpPr>
            <p:nvPr/>
          </p:nvSpPr>
          <p:spPr bwMode="auto">
            <a:xfrm>
              <a:off x="2881313" y="2139951"/>
              <a:ext cx="79375"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1" name="Oval 230"/>
            <p:cNvSpPr>
              <a:spLocks noChangeArrowheads="1"/>
            </p:cNvSpPr>
            <p:nvPr/>
          </p:nvSpPr>
          <p:spPr bwMode="auto">
            <a:xfrm>
              <a:off x="3859213" y="2162176"/>
              <a:ext cx="79375"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2" name="Oval 231"/>
            <p:cNvSpPr>
              <a:spLocks noChangeArrowheads="1"/>
            </p:cNvSpPr>
            <p:nvPr/>
          </p:nvSpPr>
          <p:spPr bwMode="auto">
            <a:xfrm>
              <a:off x="2044700" y="22050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3" name="Oval 232"/>
            <p:cNvSpPr>
              <a:spLocks noChangeArrowheads="1"/>
            </p:cNvSpPr>
            <p:nvPr/>
          </p:nvSpPr>
          <p:spPr bwMode="auto">
            <a:xfrm>
              <a:off x="2197100" y="2292351"/>
              <a:ext cx="80963"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4" name="Oval 233"/>
            <p:cNvSpPr>
              <a:spLocks noChangeArrowheads="1"/>
            </p:cNvSpPr>
            <p:nvPr/>
          </p:nvSpPr>
          <p:spPr bwMode="auto">
            <a:xfrm>
              <a:off x="2676525" y="2301876"/>
              <a:ext cx="79375"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5" name="Oval 234"/>
            <p:cNvSpPr>
              <a:spLocks noChangeArrowheads="1"/>
            </p:cNvSpPr>
            <p:nvPr/>
          </p:nvSpPr>
          <p:spPr bwMode="auto">
            <a:xfrm>
              <a:off x="3422650" y="2305051"/>
              <a:ext cx="80963"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6" name="Oval 235"/>
            <p:cNvSpPr>
              <a:spLocks noChangeArrowheads="1"/>
            </p:cNvSpPr>
            <p:nvPr/>
          </p:nvSpPr>
          <p:spPr bwMode="auto">
            <a:xfrm>
              <a:off x="4502150" y="2363788"/>
              <a:ext cx="80963"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7" name="Oval 236"/>
            <p:cNvSpPr>
              <a:spLocks noChangeArrowheads="1"/>
            </p:cNvSpPr>
            <p:nvPr/>
          </p:nvSpPr>
          <p:spPr bwMode="auto">
            <a:xfrm>
              <a:off x="3902075" y="2495551"/>
              <a:ext cx="80963"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8" name="Oval 237"/>
            <p:cNvSpPr>
              <a:spLocks noChangeArrowheads="1"/>
            </p:cNvSpPr>
            <p:nvPr/>
          </p:nvSpPr>
          <p:spPr bwMode="auto">
            <a:xfrm>
              <a:off x="3627438" y="2516188"/>
              <a:ext cx="82550"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9" name="Oval 238"/>
            <p:cNvSpPr>
              <a:spLocks noChangeArrowheads="1"/>
            </p:cNvSpPr>
            <p:nvPr/>
          </p:nvSpPr>
          <p:spPr bwMode="auto">
            <a:xfrm>
              <a:off x="1971675" y="2584451"/>
              <a:ext cx="79375"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0" name="Oval 239"/>
            <p:cNvSpPr>
              <a:spLocks noChangeArrowheads="1"/>
            </p:cNvSpPr>
            <p:nvPr/>
          </p:nvSpPr>
          <p:spPr bwMode="auto">
            <a:xfrm>
              <a:off x="4867275" y="2625726"/>
              <a:ext cx="80963"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1" name="Oval 240"/>
            <p:cNvSpPr>
              <a:spLocks noChangeArrowheads="1"/>
            </p:cNvSpPr>
            <p:nvPr/>
          </p:nvSpPr>
          <p:spPr bwMode="auto">
            <a:xfrm>
              <a:off x="5033963" y="2646363"/>
              <a:ext cx="79375"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2" name="Oval 241"/>
            <p:cNvSpPr>
              <a:spLocks noChangeArrowheads="1"/>
            </p:cNvSpPr>
            <p:nvPr/>
          </p:nvSpPr>
          <p:spPr bwMode="auto">
            <a:xfrm>
              <a:off x="3225800" y="2678113"/>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3" name="Oval 242"/>
            <p:cNvSpPr>
              <a:spLocks noChangeArrowheads="1"/>
            </p:cNvSpPr>
            <p:nvPr/>
          </p:nvSpPr>
          <p:spPr bwMode="auto">
            <a:xfrm>
              <a:off x="4103688" y="2692401"/>
              <a:ext cx="80963"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4" name="Oval 243"/>
            <p:cNvSpPr>
              <a:spLocks noChangeArrowheads="1"/>
            </p:cNvSpPr>
            <p:nvPr/>
          </p:nvSpPr>
          <p:spPr bwMode="auto">
            <a:xfrm>
              <a:off x="3397250" y="2744788"/>
              <a:ext cx="80963"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5" name="Oval 244"/>
            <p:cNvSpPr>
              <a:spLocks noChangeArrowheads="1"/>
            </p:cNvSpPr>
            <p:nvPr/>
          </p:nvSpPr>
          <p:spPr bwMode="auto">
            <a:xfrm>
              <a:off x="4246563" y="2757488"/>
              <a:ext cx="79375"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6" name="Oval 245"/>
            <p:cNvSpPr>
              <a:spLocks noChangeArrowheads="1"/>
            </p:cNvSpPr>
            <p:nvPr/>
          </p:nvSpPr>
          <p:spPr bwMode="auto">
            <a:xfrm>
              <a:off x="4622800" y="2844801"/>
              <a:ext cx="80963" cy="80963"/>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7" name="Oval 246"/>
            <p:cNvSpPr>
              <a:spLocks noChangeArrowheads="1"/>
            </p:cNvSpPr>
            <p:nvPr/>
          </p:nvSpPr>
          <p:spPr bwMode="auto">
            <a:xfrm>
              <a:off x="2205038" y="2849563"/>
              <a:ext cx="79375"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8" name="Oval 247"/>
            <p:cNvSpPr>
              <a:spLocks noChangeArrowheads="1"/>
            </p:cNvSpPr>
            <p:nvPr/>
          </p:nvSpPr>
          <p:spPr bwMode="auto">
            <a:xfrm>
              <a:off x="4033838" y="2857501"/>
              <a:ext cx="80963" cy="79375"/>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9" name="Oval 248"/>
            <p:cNvSpPr>
              <a:spLocks noChangeArrowheads="1"/>
            </p:cNvSpPr>
            <p:nvPr/>
          </p:nvSpPr>
          <p:spPr bwMode="auto">
            <a:xfrm>
              <a:off x="3201988" y="2859088"/>
              <a:ext cx="80963"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0" name="Oval 249"/>
            <p:cNvSpPr>
              <a:spLocks noChangeArrowheads="1"/>
            </p:cNvSpPr>
            <p:nvPr/>
          </p:nvSpPr>
          <p:spPr bwMode="auto">
            <a:xfrm>
              <a:off x="3589338" y="2889251"/>
              <a:ext cx="80963" cy="82550"/>
            </a:xfrm>
            <a:prstGeom prst="ellipse">
              <a:avLst/>
            </a:prstGeom>
            <a:solidFill>
              <a:srgbClr val="00B050"/>
            </a:solidFill>
            <a:ln w="22225">
              <a:solidFill>
                <a:srgbClr val="00B05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1" name="Oval 250"/>
            <p:cNvSpPr>
              <a:spLocks noChangeArrowheads="1"/>
            </p:cNvSpPr>
            <p:nvPr/>
          </p:nvSpPr>
          <p:spPr bwMode="auto">
            <a:xfrm>
              <a:off x="1603375" y="3019426"/>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2" name="Oval 251"/>
            <p:cNvSpPr>
              <a:spLocks noChangeArrowheads="1"/>
            </p:cNvSpPr>
            <p:nvPr/>
          </p:nvSpPr>
          <p:spPr bwMode="auto">
            <a:xfrm>
              <a:off x="2171700" y="308768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3" name="Oval 252"/>
            <p:cNvSpPr>
              <a:spLocks noChangeArrowheads="1"/>
            </p:cNvSpPr>
            <p:nvPr/>
          </p:nvSpPr>
          <p:spPr bwMode="auto">
            <a:xfrm>
              <a:off x="1446213" y="3089276"/>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4" name="Oval 253"/>
            <p:cNvSpPr>
              <a:spLocks noChangeArrowheads="1"/>
            </p:cNvSpPr>
            <p:nvPr/>
          </p:nvSpPr>
          <p:spPr bwMode="auto">
            <a:xfrm>
              <a:off x="1150938" y="3154363"/>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5" name="Oval 254"/>
            <p:cNvSpPr>
              <a:spLocks noChangeArrowheads="1"/>
            </p:cNvSpPr>
            <p:nvPr/>
          </p:nvSpPr>
          <p:spPr bwMode="auto">
            <a:xfrm>
              <a:off x="1695450" y="3200401"/>
              <a:ext cx="80963"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6" name="Oval 255"/>
            <p:cNvSpPr>
              <a:spLocks noChangeArrowheads="1"/>
            </p:cNvSpPr>
            <p:nvPr/>
          </p:nvSpPr>
          <p:spPr bwMode="auto">
            <a:xfrm>
              <a:off x="1771650" y="32210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7" name="Oval 256"/>
            <p:cNvSpPr>
              <a:spLocks noChangeArrowheads="1"/>
            </p:cNvSpPr>
            <p:nvPr/>
          </p:nvSpPr>
          <p:spPr bwMode="auto">
            <a:xfrm>
              <a:off x="1665288" y="332263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8" name="Oval 257"/>
            <p:cNvSpPr>
              <a:spLocks noChangeArrowheads="1"/>
            </p:cNvSpPr>
            <p:nvPr/>
          </p:nvSpPr>
          <p:spPr bwMode="auto">
            <a:xfrm>
              <a:off x="742950" y="3443288"/>
              <a:ext cx="80963"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59" name="Oval 258"/>
            <p:cNvSpPr>
              <a:spLocks noChangeArrowheads="1"/>
            </p:cNvSpPr>
            <p:nvPr/>
          </p:nvSpPr>
          <p:spPr bwMode="auto">
            <a:xfrm>
              <a:off x="2701925" y="3532188"/>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0" name="Oval 259"/>
            <p:cNvSpPr>
              <a:spLocks noChangeArrowheads="1"/>
            </p:cNvSpPr>
            <p:nvPr/>
          </p:nvSpPr>
          <p:spPr bwMode="auto">
            <a:xfrm>
              <a:off x="2308225" y="3673476"/>
              <a:ext cx="80963" cy="80963"/>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1" name="Oval 260"/>
            <p:cNvSpPr>
              <a:spLocks noChangeArrowheads="1"/>
            </p:cNvSpPr>
            <p:nvPr/>
          </p:nvSpPr>
          <p:spPr bwMode="auto">
            <a:xfrm>
              <a:off x="1747838" y="3808413"/>
              <a:ext cx="79375" cy="79375"/>
            </a:xfrm>
            <a:prstGeom prst="ellipse">
              <a:avLst/>
            </a:prstGeom>
            <a:solidFill>
              <a:srgbClr val="000000"/>
            </a:solidFill>
            <a:ln w="222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62" name="Line 91"/>
            <p:cNvSpPr>
              <a:spLocks noChangeShapeType="1"/>
            </p:cNvSpPr>
            <p:nvPr/>
          </p:nvSpPr>
          <p:spPr bwMode="auto">
            <a:xfrm flipV="1">
              <a:off x="3341688" y="428626"/>
              <a:ext cx="0" cy="3746500"/>
            </a:xfrm>
            <a:prstGeom prst="line">
              <a:avLst/>
            </a:prstGeom>
            <a:noFill/>
            <a:ln w="22225">
              <a:solidFill>
                <a:srgbClr val="008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Rectangle 262"/>
            <p:cNvSpPr>
              <a:spLocks noChangeArrowheads="1"/>
            </p:cNvSpPr>
            <p:nvPr/>
          </p:nvSpPr>
          <p:spPr bwMode="auto">
            <a:xfrm>
              <a:off x="1223963" y="1243013"/>
              <a:ext cx="1037733" cy="36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itchFamily="34" charset="0"/>
                  <a:cs typeface="Arial" pitchFamily="34" charset="0"/>
                </a:rPr>
                <a:t>r=0.452</a:t>
              </a:r>
              <a:endParaRPr kumimoji="0" lang="en-GB" altLang="en-US" sz="1800" b="0" i="0" u="none" strike="noStrike" cap="none" normalizeH="0" baseline="0" dirty="0">
                <a:ln>
                  <a:noFill/>
                </a:ln>
                <a:solidFill>
                  <a:schemeClr val="tx1"/>
                </a:solidFill>
                <a:effectLst/>
                <a:latin typeface="Arial" pitchFamily="34" charset="0"/>
                <a:cs typeface="Arial" pitchFamily="34" charset="0"/>
              </a:endParaRPr>
            </a:p>
          </p:txBody>
        </p:sp>
      </p:grpSp>
      <p:sp>
        <p:nvSpPr>
          <p:cNvPr id="264" name="TextBox 263"/>
          <p:cNvSpPr txBox="1"/>
          <p:nvPr/>
        </p:nvSpPr>
        <p:spPr>
          <a:xfrm>
            <a:off x="66617" y="42392"/>
            <a:ext cx="12029594"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As examples, you see the correlation coefficient and the co-distribution of the results at the environments 1, 2 and 11 versus the </a:t>
            </a:r>
            <a:r>
              <a:rPr lang="en-GB" sz="2400" dirty="0">
                <a:solidFill>
                  <a:srgbClr val="0000FF"/>
                </a:solidFill>
                <a:latin typeface="Arial" panose="020B0604020202020204" pitchFamily="34" charset="0"/>
                <a:cs typeface="Arial" panose="020B0604020202020204" pitchFamily="34" charset="0"/>
              </a:rPr>
              <a:t>mean across all 12 </a:t>
            </a:r>
            <a:r>
              <a:rPr lang="en-GB" sz="2400" dirty="0" err="1">
                <a:solidFill>
                  <a:srgbClr val="0000FF"/>
                </a:solidFill>
                <a:latin typeface="Arial" panose="020B0604020202020204" pitchFamily="34" charset="0"/>
                <a:cs typeface="Arial" panose="020B0604020202020204" pitchFamily="34" charset="0"/>
              </a:rPr>
              <a:t>envs</a:t>
            </a:r>
            <a:r>
              <a:rPr lang="en-GB" sz="2400" dirty="0">
                <a:latin typeface="Arial" panose="020B0604020202020204" pitchFamily="34" charset="0"/>
                <a:cs typeface="Arial" panose="020B0604020202020204" pitchFamily="34" charset="0"/>
              </a:rPr>
              <a:t>. (here-taken as </a:t>
            </a:r>
            <a:r>
              <a:rPr lang="en-GB" sz="2400" dirty="0" err="1">
                <a:solidFill>
                  <a:srgbClr val="0000FF"/>
                </a:solidFill>
                <a:latin typeface="Arial" panose="020B0604020202020204" pitchFamily="34" charset="0"/>
                <a:cs typeface="Arial" panose="020B0604020202020204" pitchFamily="34" charset="0"/>
              </a:rPr>
              <a:t>proxi</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for the genetic </a:t>
            </a:r>
            <a:r>
              <a:rPr lang="en-GB" sz="2400" dirty="0">
                <a:solidFill>
                  <a:srgbClr val="0000FF"/>
                </a:solidFill>
                <a:latin typeface="Arial" panose="020B0604020202020204" pitchFamily="34" charset="0"/>
                <a:cs typeface="Arial" panose="020B0604020202020204" pitchFamily="34" charset="0"/>
              </a:rPr>
              <a:t>truth</a:t>
            </a:r>
            <a:r>
              <a:rPr lang="en-GB" sz="2400" dirty="0">
                <a:latin typeface="Arial" panose="020B0604020202020204" pitchFamily="34" charset="0"/>
                <a:cs typeface="Arial" panose="020B0604020202020204" pitchFamily="34" charset="0"/>
              </a:rPr>
              <a:t>). </a:t>
            </a:r>
          </a:p>
        </p:txBody>
      </p:sp>
      <p:sp>
        <p:nvSpPr>
          <p:cNvPr id="265" name="TextBox 264"/>
          <p:cNvSpPr txBox="1"/>
          <p:nvPr/>
        </p:nvSpPr>
        <p:spPr>
          <a:xfrm>
            <a:off x="66617" y="1423073"/>
            <a:ext cx="12029594"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Note that the single environments differ for the phenotypic σ² of their candidates. The variances between the lines were: σ²</a:t>
            </a:r>
            <a:r>
              <a:rPr lang="en-GB" baseline="-25000" dirty="0">
                <a:latin typeface="Arial" panose="020B0604020202020204" pitchFamily="34" charset="0"/>
                <a:cs typeface="Arial" panose="020B0604020202020204" pitchFamily="34" charset="0"/>
              </a:rPr>
              <a:t>env.1</a:t>
            </a:r>
            <a:r>
              <a:rPr lang="en-GB" dirty="0">
                <a:latin typeface="Arial" panose="020B0604020202020204" pitchFamily="34" charset="0"/>
                <a:cs typeface="Arial" panose="020B0604020202020204" pitchFamily="34" charset="0"/>
              </a:rPr>
              <a:t> = 22.32; σ²</a:t>
            </a:r>
            <a:r>
              <a:rPr lang="en-GB" baseline="-25000" dirty="0">
                <a:latin typeface="Arial" panose="020B0604020202020204" pitchFamily="34" charset="0"/>
                <a:cs typeface="Arial" panose="020B0604020202020204" pitchFamily="34" charset="0"/>
              </a:rPr>
              <a:t>env.2</a:t>
            </a:r>
            <a:r>
              <a:rPr lang="en-GB" dirty="0">
                <a:latin typeface="Arial" panose="020B0604020202020204" pitchFamily="34" charset="0"/>
                <a:cs typeface="Arial" panose="020B0604020202020204" pitchFamily="34" charset="0"/>
              </a:rPr>
              <a:t> = 20.76; </a:t>
            </a:r>
            <a:r>
              <a:rPr lang="en-GB" dirty="0">
                <a:solidFill>
                  <a:schemeClr val="tx1">
                    <a:lumMod val="50000"/>
                    <a:lumOff val="50000"/>
                  </a:schemeClr>
                </a:solidFill>
                <a:latin typeface="Arial" panose="020B0604020202020204" pitchFamily="34" charset="0"/>
                <a:cs typeface="Arial" panose="020B0604020202020204" pitchFamily="34" charset="0"/>
              </a:rPr>
              <a:t>σ²</a:t>
            </a:r>
            <a:r>
              <a:rPr lang="en-GB" baseline="-25000" dirty="0">
                <a:solidFill>
                  <a:schemeClr val="tx1">
                    <a:lumMod val="50000"/>
                    <a:lumOff val="50000"/>
                  </a:schemeClr>
                </a:solidFill>
                <a:latin typeface="Arial" panose="020B0604020202020204" pitchFamily="34" charset="0"/>
                <a:cs typeface="Arial" panose="020B0604020202020204" pitchFamily="34" charset="0"/>
              </a:rPr>
              <a:t>env.11</a:t>
            </a:r>
            <a:r>
              <a:rPr lang="en-GB" dirty="0">
                <a:solidFill>
                  <a:schemeClr val="tx1">
                    <a:lumMod val="50000"/>
                    <a:lumOff val="50000"/>
                  </a:schemeClr>
                </a:solidFill>
                <a:latin typeface="Arial" panose="020B0604020202020204" pitchFamily="34" charset="0"/>
                <a:cs typeface="Arial" panose="020B0604020202020204" pitchFamily="34" charset="0"/>
              </a:rPr>
              <a:t> = </a:t>
            </a:r>
            <a:r>
              <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100.07</a:t>
            </a:r>
            <a:r>
              <a:rPr lang="en-GB" dirty="0">
                <a:latin typeface="Arial" panose="020B0604020202020204" pitchFamily="34" charset="0"/>
                <a:cs typeface="Arial" panose="020B0604020202020204" pitchFamily="34" charset="0"/>
              </a:rPr>
              <a:t>. Environment 11 led to the largest phenotypic variance. This may help to easier grasp the differences between good and less good candidates at that environment, yet, that large variation should be highly correlated to the ‚truth‘ – which was not the case. That correlation was higher in the other two environments. The mean of these 12 single-environment variances was </a:t>
            </a:r>
            <a:r>
              <a:rPr lang="en-GB" sz="1800" dirty="0">
                <a:latin typeface="Arial" panose="020B0604020202020204" pitchFamily="34" charset="0"/>
                <a:cs typeface="Arial" panose="020B0604020202020204" pitchFamily="34" charset="0"/>
              </a:rPr>
              <a:t>38.52</a:t>
            </a:r>
            <a:r>
              <a:rPr lang="en-GB" dirty="0">
                <a:latin typeface="Arial" panose="020B0604020202020204" pitchFamily="34" charset="0"/>
                <a:cs typeface="Arial" panose="020B0604020202020204" pitchFamily="34" charset="0"/>
              </a:rPr>
              <a:t> (dt/ha)². The highest correlation to the ‚truth‘ was with environment 7 (r=0.755; </a:t>
            </a:r>
            <a:r>
              <a:rPr lang="en-GB" dirty="0">
                <a:solidFill>
                  <a:schemeClr val="tx1">
                    <a:lumMod val="50000"/>
                    <a:lumOff val="50000"/>
                  </a:schemeClr>
                </a:solidFill>
                <a:latin typeface="Arial" panose="020B0604020202020204" pitchFamily="34" charset="0"/>
                <a:cs typeface="Arial" panose="020B0604020202020204" pitchFamily="34" charset="0"/>
              </a:rPr>
              <a:t>the average correlation across E=12 was r=0.634</a:t>
            </a:r>
            <a:r>
              <a:rPr lang="en-GB" dirty="0">
                <a:latin typeface="Arial" panose="020B0604020202020204" pitchFamily="34" charset="0"/>
                <a:cs typeface="Arial" panose="020B0604020202020204" pitchFamily="34" charset="0"/>
              </a:rPr>
              <a:t>).</a:t>
            </a:r>
          </a:p>
        </p:txBody>
      </p:sp>
      <p:sp>
        <p:nvSpPr>
          <p:cNvPr id="266" name="Rectangle 29"/>
          <p:cNvSpPr>
            <a:spLocks noChangeArrowheads="1"/>
          </p:cNvSpPr>
          <p:nvPr/>
        </p:nvSpPr>
        <p:spPr bwMode="auto">
          <a:xfrm rot="16200000">
            <a:off x="2670276" y="4886217"/>
            <a:ext cx="251966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FF"/>
                </a:solidFill>
                <a:effectLst/>
                <a:latin typeface="Arial" pitchFamily="34" charset="0"/>
                <a:cs typeface="Arial" pitchFamily="34" charset="0"/>
              </a:rPr>
              <a:t>Averages across 12 E ('truth')</a:t>
            </a:r>
            <a:endParaRPr kumimoji="0" lang="en-GB" altLang="en-US" sz="1800" b="0" i="0" u="none" strike="noStrike" cap="none" normalizeH="0" baseline="0" dirty="0">
              <a:ln>
                <a:noFill/>
              </a:ln>
              <a:solidFill>
                <a:srgbClr val="0000FF"/>
              </a:solidFill>
              <a:effectLst/>
              <a:latin typeface="Arial" pitchFamily="34" charset="0"/>
              <a:cs typeface="Arial" pitchFamily="34" charset="0"/>
            </a:endParaRPr>
          </a:p>
        </p:txBody>
      </p:sp>
      <p:sp>
        <p:nvSpPr>
          <p:cNvPr id="267" name="Rectangle 29"/>
          <p:cNvSpPr>
            <a:spLocks noChangeArrowheads="1"/>
          </p:cNvSpPr>
          <p:nvPr/>
        </p:nvSpPr>
        <p:spPr bwMode="auto">
          <a:xfrm rot="16200000">
            <a:off x="6475927" y="4878697"/>
            <a:ext cx="251966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FF"/>
                </a:solidFill>
                <a:effectLst/>
                <a:latin typeface="Arial" pitchFamily="34" charset="0"/>
                <a:cs typeface="Arial" pitchFamily="34" charset="0"/>
              </a:rPr>
              <a:t>Averages across 12 E ('truth')</a:t>
            </a:r>
            <a:endParaRPr kumimoji="0" lang="en-GB" altLang="en-US" sz="1800" b="0" i="0" u="none" strike="noStrike" cap="none" normalizeH="0" baseline="0" dirty="0">
              <a:ln>
                <a:noFill/>
              </a:ln>
              <a:solidFill>
                <a:srgbClr val="0000FF"/>
              </a:solidFill>
              <a:effectLst/>
              <a:latin typeface="Arial" pitchFamily="34" charset="0"/>
              <a:cs typeface="Arial" pitchFamily="34" charset="0"/>
            </a:endParaRPr>
          </a:p>
        </p:txBody>
      </p:sp>
      <p:cxnSp>
        <p:nvCxnSpPr>
          <p:cNvPr id="270" name="Straight Arrow Connector 269"/>
          <p:cNvCxnSpPr>
            <a:stCxn id="30" idx="0"/>
            <a:endCxn id="30" idx="1"/>
          </p:cNvCxnSpPr>
          <p:nvPr/>
        </p:nvCxnSpPr>
        <p:spPr>
          <a:xfrm>
            <a:off x="684846" y="3395200"/>
            <a:ext cx="2847340" cy="1"/>
          </a:xfrm>
          <a:prstGeom prst="straightConnector1">
            <a:avLst/>
          </a:prstGeom>
          <a:ln w="38100">
            <a:solidFill>
              <a:schemeClr val="tx1"/>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71" name="TextBox 270"/>
          <p:cNvSpPr txBox="1"/>
          <p:nvPr/>
        </p:nvSpPr>
        <p:spPr>
          <a:xfrm>
            <a:off x="1501541" y="3256722"/>
            <a:ext cx="127042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l-GR" dirty="0">
                <a:latin typeface="Arial" panose="020B0604020202020204" pitchFamily="34" charset="0"/>
                <a:cs typeface="Arial" panose="020B0604020202020204" pitchFamily="34" charset="0"/>
              </a:rPr>
              <a:t>σ</a:t>
            </a:r>
            <a:r>
              <a:rPr lang="de-DE" dirty="0">
                <a:latin typeface="Arial" panose="020B0604020202020204" pitchFamily="34" charset="0"/>
                <a:cs typeface="Arial" panose="020B0604020202020204" pitchFamily="34" charset="0"/>
              </a:rPr>
              <a:t>²=22.32</a:t>
            </a:r>
            <a:endParaRPr lang="en-GB" dirty="0">
              <a:latin typeface="Arial" panose="020B0604020202020204" pitchFamily="34" charset="0"/>
              <a:cs typeface="Arial" panose="020B0604020202020204" pitchFamily="34" charset="0"/>
            </a:endParaRPr>
          </a:p>
        </p:txBody>
      </p:sp>
      <p:cxnSp>
        <p:nvCxnSpPr>
          <p:cNvPr id="272" name="Straight Arrow Connector 271"/>
          <p:cNvCxnSpPr/>
          <p:nvPr/>
        </p:nvCxnSpPr>
        <p:spPr>
          <a:xfrm>
            <a:off x="4365875" y="3436402"/>
            <a:ext cx="2847340" cy="1"/>
          </a:xfrm>
          <a:prstGeom prst="straightConnector1">
            <a:avLst/>
          </a:prstGeom>
          <a:ln w="38100">
            <a:solidFill>
              <a:schemeClr val="tx1"/>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73" name="TextBox 272"/>
          <p:cNvSpPr txBox="1"/>
          <p:nvPr/>
        </p:nvSpPr>
        <p:spPr>
          <a:xfrm>
            <a:off x="5182570" y="3297924"/>
            <a:ext cx="127042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l-GR" dirty="0">
                <a:latin typeface="Arial" panose="020B0604020202020204" pitchFamily="34" charset="0"/>
                <a:cs typeface="Arial" panose="020B0604020202020204" pitchFamily="34" charset="0"/>
              </a:rPr>
              <a:t>σ</a:t>
            </a:r>
            <a:r>
              <a:rPr lang="de-DE" dirty="0">
                <a:latin typeface="Arial" panose="020B0604020202020204" pitchFamily="34" charset="0"/>
                <a:cs typeface="Arial" panose="020B0604020202020204" pitchFamily="34" charset="0"/>
              </a:rPr>
              <a:t>²=20.76</a:t>
            </a:r>
            <a:endParaRPr lang="en-GB" dirty="0">
              <a:latin typeface="Arial" panose="020B0604020202020204" pitchFamily="34" charset="0"/>
              <a:cs typeface="Arial" panose="020B0604020202020204" pitchFamily="34" charset="0"/>
            </a:endParaRPr>
          </a:p>
        </p:txBody>
      </p:sp>
      <p:cxnSp>
        <p:nvCxnSpPr>
          <p:cNvPr id="274" name="Straight Arrow Connector 273"/>
          <p:cNvCxnSpPr>
            <a:endCxn id="202" idx="1"/>
          </p:cNvCxnSpPr>
          <p:nvPr/>
        </p:nvCxnSpPr>
        <p:spPr>
          <a:xfrm>
            <a:off x="8103196" y="3403974"/>
            <a:ext cx="3388558" cy="6327"/>
          </a:xfrm>
          <a:prstGeom prst="straightConnector1">
            <a:avLst/>
          </a:prstGeom>
          <a:ln w="38100">
            <a:solidFill>
              <a:schemeClr val="tx1"/>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75" name="TextBox 274"/>
          <p:cNvSpPr txBox="1"/>
          <p:nvPr/>
        </p:nvSpPr>
        <p:spPr>
          <a:xfrm>
            <a:off x="8919891" y="3265496"/>
            <a:ext cx="127042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l-GR" dirty="0">
                <a:solidFill>
                  <a:schemeClr val="tx1">
                    <a:lumMod val="50000"/>
                    <a:lumOff val="50000"/>
                  </a:schemeClr>
                </a:solidFill>
                <a:latin typeface="Arial" panose="020B0604020202020204" pitchFamily="34" charset="0"/>
                <a:cs typeface="Arial" panose="020B0604020202020204" pitchFamily="34" charset="0"/>
              </a:rPr>
              <a:t>σ</a:t>
            </a:r>
            <a:r>
              <a:rPr lang="de-DE" dirty="0">
                <a:solidFill>
                  <a:schemeClr val="tx1">
                    <a:lumMod val="50000"/>
                    <a:lumOff val="50000"/>
                  </a:schemeClr>
                </a:solidFill>
                <a:latin typeface="Arial" panose="020B0604020202020204" pitchFamily="34" charset="0"/>
                <a:cs typeface="Arial" panose="020B0604020202020204" pitchFamily="34" charset="0"/>
              </a:rPr>
              <a:t>²=</a:t>
            </a:r>
            <a:r>
              <a:rPr 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100.07</a:t>
            </a:r>
            <a:endParaRPr lang="en-GB"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8" name="TextBox 267"/>
          <p:cNvSpPr txBox="1"/>
          <p:nvPr/>
        </p:nvSpPr>
        <p:spPr>
          <a:xfrm>
            <a:off x="10103979" y="3960000"/>
            <a:ext cx="1345850"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1600" dirty="0">
                <a:solidFill>
                  <a:srgbClr val="008000"/>
                </a:solidFill>
                <a:latin typeface="Arial" panose="020B0604020202020204" pitchFamily="34" charset="0"/>
                <a:cs typeface="Arial" panose="020B0604020202020204" pitchFamily="34" charset="0"/>
              </a:rPr>
              <a:t>Superior 15</a:t>
            </a:r>
            <a:endParaRPr lang="en-GB" sz="1600" dirty="0">
              <a:solidFill>
                <a:srgbClr val="008000"/>
              </a:solidFill>
              <a:latin typeface="Arial" panose="020B0604020202020204" pitchFamily="34" charset="0"/>
              <a:cs typeface="Arial" panose="020B0604020202020204" pitchFamily="34" charset="0"/>
            </a:endParaRPr>
          </a:p>
        </p:txBody>
      </p:sp>
      <p:sp>
        <p:nvSpPr>
          <p:cNvPr id="276" name="TextBox 275"/>
          <p:cNvSpPr txBox="1"/>
          <p:nvPr/>
        </p:nvSpPr>
        <p:spPr>
          <a:xfrm>
            <a:off x="5973767" y="3960000"/>
            <a:ext cx="1272314"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1600" dirty="0">
                <a:solidFill>
                  <a:srgbClr val="008000"/>
                </a:solidFill>
                <a:latin typeface="Arial" panose="020B0604020202020204" pitchFamily="34" charset="0"/>
                <a:cs typeface="Arial" panose="020B0604020202020204" pitchFamily="34" charset="0"/>
              </a:rPr>
              <a:t>Superior 12</a:t>
            </a:r>
            <a:endParaRPr lang="en-GB" sz="1600" dirty="0">
              <a:solidFill>
                <a:srgbClr val="008000"/>
              </a:solidFill>
              <a:latin typeface="Arial" panose="020B0604020202020204" pitchFamily="34" charset="0"/>
              <a:cs typeface="Arial" panose="020B0604020202020204" pitchFamily="34" charset="0"/>
            </a:endParaRPr>
          </a:p>
        </p:txBody>
      </p:sp>
      <p:sp>
        <p:nvSpPr>
          <p:cNvPr id="277" name="TextBox 276"/>
          <p:cNvSpPr txBox="1"/>
          <p:nvPr/>
        </p:nvSpPr>
        <p:spPr>
          <a:xfrm>
            <a:off x="2257199" y="3960000"/>
            <a:ext cx="1272314"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1600" dirty="0">
                <a:solidFill>
                  <a:srgbClr val="008000"/>
                </a:solidFill>
                <a:latin typeface="Arial" panose="020B0604020202020204" pitchFamily="34" charset="0"/>
                <a:cs typeface="Arial" panose="020B0604020202020204" pitchFamily="34" charset="0"/>
              </a:rPr>
              <a:t>Superior 12</a:t>
            </a:r>
            <a:endParaRPr lang="en-GB" sz="1600" dirty="0">
              <a:solidFill>
                <a:srgbClr val="008000"/>
              </a:solidFill>
              <a:latin typeface="Arial" panose="020B0604020202020204" pitchFamily="34" charset="0"/>
              <a:cs typeface="Arial" panose="020B0604020202020204" pitchFamily="34" charset="0"/>
            </a:endParaRPr>
          </a:p>
        </p:txBody>
      </p:sp>
      <p:sp>
        <p:nvSpPr>
          <p:cNvPr id="279" name="Textfeld 1">
            <a:extLst>
              <a:ext uri="{FF2B5EF4-FFF2-40B4-BE49-F238E27FC236}">
                <a16:creationId xmlns:a16="http://schemas.microsoft.com/office/drawing/2014/main" id="{7C4F5F83-7C0F-42A5-B64E-EB58E5A6FC1F}"/>
              </a:ext>
            </a:extLst>
          </p:cNvPr>
          <p:cNvSpPr txBox="1"/>
          <p:nvPr/>
        </p:nvSpPr>
        <p:spPr>
          <a:xfrm>
            <a:off x="11544107" y="6360823"/>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7190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 rechteckige Legende 4"/>
          <p:cNvSpPr/>
          <p:nvPr/>
        </p:nvSpPr>
        <p:spPr>
          <a:xfrm>
            <a:off x="87533" y="833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25</a:t>
            </a:fld>
            <a:endParaRPr lang="en-GB" sz="2400">
              <a:latin typeface="Arial" panose="020B0604020202020204" pitchFamily="34" charset="0"/>
              <a:cs typeface="Arial" panose="020B0604020202020204" pitchFamily="34" charset="0"/>
            </a:endParaRPr>
          </a:p>
        </p:txBody>
      </p:sp>
      <p:sp>
        <p:nvSpPr>
          <p:cNvPr id="4" name="TextBox 3"/>
          <p:cNvSpPr txBox="1"/>
          <p:nvPr/>
        </p:nvSpPr>
        <p:spPr>
          <a:xfrm>
            <a:off x="385222" y="193249"/>
            <a:ext cx="11705167" cy="5693866"/>
          </a:xfrm>
          <a:prstGeom prst="rect">
            <a:avLst/>
          </a:prstGeom>
          <a:noFill/>
        </p:spPr>
        <p:txBody>
          <a:bodyPr wrap="square" rtlCol="0">
            <a:spAutoFit/>
          </a:bodyPr>
          <a:lstStyle/>
          <a:p>
            <a:r>
              <a:rPr lang="en-GB" sz="2800">
                <a:solidFill>
                  <a:schemeClr val="tx1">
                    <a:lumMod val="50000"/>
                    <a:lumOff val="50000"/>
                  </a:schemeClr>
                </a:solidFill>
                <a:latin typeface="Arial" panose="020B0604020202020204" pitchFamily="34" charset="0"/>
                <a:cs typeface="Arial" panose="020B0604020202020204" pitchFamily="34" charset="0"/>
              </a:rPr>
              <a:t>Did we answer this question: ‘Would selection based on data from a specific environment (e.g. a specific location) be really better if you want to find the best candidate for </a:t>
            </a:r>
            <a:r>
              <a:rPr lang="en-GB" sz="2800">
                <a:latin typeface="Arial" panose="020B0604020202020204" pitchFamily="34" charset="0"/>
                <a:cs typeface="Arial" panose="020B0604020202020204" pitchFamily="34" charset="0"/>
              </a:rPr>
              <a:t>that</a:t>
            </a:r>
            <a:r>
              <a:rPr lang="en-GB" sz="2800">
                <a:solidFill>
                  <a:schemeClr val="tx1">
                    <a:lumMod val="50000"/>
                    <a:lumOff val="50000"/>
                  </a:schemeClr>
                </a:solidFill>
                <a:latin typeface="Arial" panose="020B0604020202020204" pitchFamily="34" charset="0"/>
                <a:cs typeface="Arial" panose="020B0604020202020204" pitchFamily="34" charset="0"/>
              </a:rPr>
              <a:t> specific location (</a:t>
            </a:r>
            <a:r>
              <a:rPr lang="en-GB" sz="2800" i="1">
                <a:solidFill>
                  <a:schemeClr val="tx1">
                    <a:lumMod val="50000"/>
                    <a:lumOff val="50000"/>
                  </a:schemeClr>
                </a:solidFill>
                <a:latin typeface="Arial" panose="020B0604020202020204" pitchFamily="34" charset="0"/>
                <a:cs typeface="Arial" panose="020B0604020202020204" pitchFamily="34" charset="0"/>
              </a:rPr>
              <a:t>Nota bene</a:t>
            </a:r>
            <a:r>
              <a:rPr lang="en-GB" sz="2800">
                <a:solidFill>
                  <a:schemeClr val="tx1">
                    <a:lumMod val="50000"/>
                    <a:lumOff val="50000"/>
                  </a:schemeClr>
                </a:solidFill>
                <a:latin typeface="Arial" panose="020B0604020202020204" pitchFamily="34" charset="0"/>
                <a:cs typeface="Arial" panose="020B0604020202020204" pitchFamily="34" charset="0"/>
              </a:rPr>
              <a:t>: future seasons there)’ ? </a:t>
            </a:r>
            <a:br>
              <a:rPr lang="en-GB" sz="2800">
                <a:solidFill>
                  <a:schemeClr val="tx1">
                    <a:lumMod val="50000"/>
                    <a:lumOff val="50000"/>
                  </a:schemeClr>
                </a:solidFill>
                <a:latin typeface="Arial" panose="020B0604020202020204" pitchFamily="34" charset="0"/>
                <a:cs typeface="Arial" panose="020B0604020202020204" pitchFamily="34" charset="0"/>
              </a:rPr>
            </a:br>
            <a:r>
              <a:rPr lang="en-GB" sz="2800">
                <a:solidFill>
                  <a:schemeClr val="tx1">
                    <a:lumMod val="50000"/>
                    <a:lumOff val="50000"/>
                  </a:schemeClr>
                </a:solidFill>
                <a:latin typeface="Arial" panose="020B0604020202020204" pitchFamily="34" charset="0"/>
                <a:cs typeface="Arial" panose="020B0604020202020204" pitchFamily="34" charset="0"/>
              </a:rPr>
              <a:t>No. Why not? What would we need to find an answer – which kind of data? Think about it yourself.</a:t>
            </a:r>
            <a:endParaRPr lang="en-GB" sz="2800">
              <a:latin typeface="Arial" panose="020B0604020202020204" pitchFamily="34" charset="0"/>
              <a:cs typeface="Arial" panose="020B0604020202020204" pitchFamily="34" charset="0"/>
            </a:endParaRPr>
          </a:p>
          <a:p>
            <a:endParaRPr lang="en-GB" sz="2800">
              <a:latin typeface="Arial" panose="020B0604020202020204" pitchFamily="34" charset="0"/>
              <a:cs typeface="Arial" panose="020B0604020202020204" pitchFamily="34" charset="0"/>
            </a:endParaRPr>
          </a:p>
          <a:p>
            <a:r>
              <a:rPr lang="en-GB" sz="2800">
                <a:latin typeface="Arial" panose="020B0604020202020204" pitchFamily="34" charset="0"/>
                <a:cs typeface="Arial" panose="020B0604020202020204" pitchFamily="34" charset="0"/>
              </a:rPr>
              <a:t>We are now </a:t>
            </a:r>
            <a:r>
              <a:rPr lang="en-GB" sz="2800">
                <a:solidFill>
                  <a:srgbClr val="0000FF"/>
                </a:solidFill>
                <a:latin typeface="Arial" panose="020B0604020202020204" pitchFamily="34" charset="0"/>
                <a:cs typeface="Arial" panose="020B0604020202020204" pitchFamily="34" charset="0"/>
              </a:rPr>
              <a:t>leaving</a:t>
            </a:r>
            <a:r>
              <a:rPr lang="en-GB" sz="2800">
                <a:latin typeface="Arial" panose="020B0604020202020204" pitchFamily="34" charset="0"/>
                <a:cs typeface="Arial" panose="020B0604020202020204" pitchFamily="34" charset="0"/>
              </a:rPr>
              <a:t> </a:t>
            </a:r>
            <a:r>
              <a:rPr lang="en-GB" sz="2800">
                <a:solidFill>
                  <a:srgbClr val="C00000"/>
                </a:solidFill>
                <a:latin typeface="Arial" panose="020B0604020202020204" pitchFamily="34" charset="0"/>
                <a:cs typeface="Arial" panose="020B0604020202020204" pitchFamily="34" charset="0"/>
              </a:rPr>
              <a:t>this</a:t>
            </a:r>
            <a:r>
              <a:rPr lang="en-GB" sz="2800">
                <a:latin typeface="Arial" panose="020B0604020202020204" pitchFamily="34" charset="0"/>
                <a:cs typeface="Arial" panose="020B0604020202020204" pitchFamily="34" charset="0"/>
              </a:rPr>
              <a:t> set of experimental data. </a:t>
            </a:r>
          </a:p>
          <a:p>
            <a:r>
              <a:rPr lang="en-GB" sz="2800">
                <a:latin typeface="Arial" panose="020B0604020202020204" pitchFamily="34" charset="0"/>
                <a:cs typeface="Arial" panose="020B0604020202020204" pitchFamily="34" charset="0"/>
              </a:rPr>
              <a:t>Instead, we enter a set of simulated data. </a:t>
            </a:r>
          </a:p>
          <a:p>
            <a:r>
              <a:rPr lang="en-GB" sz="2800">
                <a:latin typeface="Arial" panose="020B0604020202020204" pitchFamily="34" charset="0"/>
                <a:cs typeface="Arial" panose="020B0604020202020204" pitchFamily="34" charset="0"/>
              </a:rPr>
              <a:t>Advantage: We ‚know‘ the G values (since we invented them) ;-)</a:t>
            </a:r>
          </a:p>
          <a:p>
            <a:r>
              <a:rPr lang="en-GB" sz="2800">
                <a:solidFill>
                  <a:schemeClr val="tx1">
                    <a:lumMod val="50000"/>
                    <a:lumOff val="50000"/>
                  </a:schemeClr>
                </a:solidFill>
                <a:latin typeface="Arial" panose="020B0604020202020204" pitchFamily="34" charset="0"/>
                <a:cs typeface="Arial" panose="020B0604020202020204" pitchFamily="34" charset="0"/>
              </a:rPr>
              <a:t>We nevertheless repeat some of the take-home messages of the last pages - so that they stick in our memory better.</a:t>
            </a:r>
          </a:p>
          <a:p>
            <a:endParaRPr lang="en-GB" sz="2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5785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825" y="65988"/>
            <a:ext cx="11977911" cy="830997"/>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Invented (simulated) data set. There are 12 Environments and 36 Genotypes. Mean is about 10, variances due to </a:t>
            </a:r>
            <a:r>
              <a:rPr lang="en-GB" sz="2400" dirty="0" err="1">
                <a:latin typeface="Arial" panose="020B0604020202020204" pitchFamily="34" charset="0"/>
                <a:cs typeface="Arial" panose="020B0604020202020204" pitchFamily="34" charset="0"/>
              </a:rPr>
              <a:t>Envs</a:t>
            </a:r>
            <a:r>
              <a:rPr lang="en-GB" sz="2400" dirty="0">
                <a:latin typeface="Arial" panose="020B0604020202020204" pitchFamily="34" charset="0"/>
                <a:cs typeface="Arial" panose="020B0604020202020204" pitchFamily="34" charset="0"/>
              </a:rPr>
              <a:t>. or due to Genotypes or </a:t>
            </a:r>
            <a:r>
              <a:rPr lang="en-GB" sz="2400" dirty="0" err="1">
                <a:latin typeface="Arial" panose="020B0604020202020204" pitchFamily="34" charset="0"/>
                <a:cs typeface="Arial" panose="020B0604020202020204" pitchFamily="34" charset="0"/>
              </a:rPr>
              <a:t>GxE</a:t>
            </a:r>
            <a:r>
              <a:rPr lang="en-GB" sz="2400" dirty="0">
                <a:latin typeface="Arial" panose="020B0604020202020204" pitchFamily="34" charset="0"/>
                <a:cs typeface="Arial" panose="020B0604020202020204" pitchFamily="34" charset="0"/>
              </a:rPr>
              <a:t> are, each, about 1.00</a:t>
            </a:r>
          </a:p>
        </p:txBody>
      </p:sp>
      <p:sp>
        <p:nvSpPr>
          <p:cNvPr id="6" name="TextBox 5"/>
          <p:cNvSpPr txBox="1"/>
          <p:nvPr/>
        </p:nvSpPr>
        <p:spPr>
          <a:xfrm>
            <a:off x="10275216" y="2516957"/>
            <a:ext cx="1800520" cy="4247317"/>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Among Genotypes:</a:t>
            </a:r>
          </a:p>
          <a:p>
            <a:r>
              <a:rPr lang="en-GB" dirty="0">
                <a:solidFill>
                  <a:srgbClr val="0000FF"/>
                </a:solidFill>
                <a:latin typeface="Arial" panose="020B0604020202020204" pitchFamily="34" charset="0"/>
                <a:cs typeface="Arial" panose="020B0604020202020204" pitchFamily="34" charset="0"/>
              </a:rPr>
              <a:t>σ²=</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1.06449</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Among </a:t>
            </a:r>
            <a:r>
              <a:rPr lang="en-GB" dirty="0" err="1">
                <a:solidFill>
                  <a:schemeClr val="tx1">
                    <a:lumMod val="50000"/>
                    <a:lumOff val="50000"/>
                  </a:schemeClr>
                </a:solidFill>
                <a:latin typeface="Arial" panose="020B0604020202020204" pitchFamily="34" charset="0"/>
                <a:cs typeface="Arial" panose="020B0604020202020204" pitchFamily="34" charset="0"/>
              </a:rPr>
              <a:t>Evironments</a:t>
            </a:r>
            <a:r>
              <a:rPr lang="en-GB" dirty="0">
                <a:solidFill>
                  <a:schemeClr val="tx1">
                    <a:lumMod val="50000"/>
                    <a:lumOff val="50000"/>
                  </a:schemeClr>
                </a:solidFill>
                <a:latin typeface="Arial" panose="020B0604020202020204" pitchFamily="34" charset="0"/>
                <a:cs typeface="Arial" panose="020B0604020202020204" pitchFamily="34" charset="0"/>
              </a:rPr>
              <a:t>: </a:t>
            </a:r>
          </a:p>
          <a:p>
            <a:r>
              <a:rPr lang="en-GB" dirty="0">
                <a:solidFill>
                  <a:schemeClr val="tx1">
                    <a:lumMod val="50000"/>
                    <a:lumOff val="50000"/>
                  </a:schemeClr>
                </a:solidFill>
                <a:latin typeface="Arial" panose="020B0604020202020204" pitchFamily="34" charset="0"/>
                <a:cs typeface="Arial" panose="020B0604020202020204" pitchFamily="34" charset="0"/>
              </a:rPr>
              <a:t>σ²</a:t>
            </a:r>
            <a:r>
              <a:rPr lang="en-GB" baseline="-25000" dirty="0">
                <a:solidFill>
                  <a:schemeClr val="tx1">
                    <a:lumMod val="50000"/>
                    <a:lumOff val="50000"/>
                  </a:schemeClr>
                </a:solidFill>
                <a:latin typeface="Arial" panose="020B0604020202020204" pitchFamily="34" charset="0"/>
                <a:cs typeface="Arial" panose="020B0604020202020204" pitchFamily="34" charset="0"/>
              </a:rPr>
              <a:t>E</a:t>
            </a:r>
            <a:r>
              <a:rPr lang="en-GB" dirty="0">
                <a:solidFill>
                  <a:schemeClr val="tx1">
                    <a:lumMod val="50000"/>
                    <a:lumOff val="50000"/>
                  </a:schemeClr>
                </a:solidFill>
                <a:latin typeface="Arial" panose="020B0604020202020204" pitchFamily="34" charset="0"/>
                <a:cs typeface="Arial" panose="020B0604020202020204" pitchFamily="34" charset="0"/>
              </a:rPr>
              <a:t>=0.81853</a:t>
            </a:r>
          </a:p>
          <a:p>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en-GB" dirty="0">
                <a:solidFill>
                  <a:srgbClr val="588824"/>
                </a:solidFill>
                <a:latin typeface="Arial" panose="020B0604020202020204" pitchFamily="34" charset="0"/>
                <a:cs typeface="Arial" panose="020B0604020202020204" pitchFamily="34" charset="0"/>
              </a:rPr>
              <a:t>Due to </a:t>
            </a:r>
            <a:r>
              <a:rPr lang="en-GB" dirty="0" err="1">
                <a:solidFill>
                  <a:srgbClr val="588824"/>
                </a:solidFill>
                <a:latin typeface="Arial" panose="020B0604020202020204" pitchFamily="34" charset="0"/>
                <a:cs typeface="Arial" panose="020B0604020202020204" pitchFamily="34" charset="0"/>
              </a:rPr>
              <a:t>GxE</a:t>
            </a:r>
            <a:endParaRPr lang="en-GB" dirty="0">
              <a:solidFill>
                <a:srgbClr val="588824"/>
              </a:solidFill>
              <a:latin typeface="Arial" panose="020B0604020202020204" pitchFamily="34" charset="0"/>
              <a:cs typeface="Arial" panose="020B0604020202020204" pitchFamily="34" charset="0"/>
            </a:endParaRPr>
          </a:p>
          <a:p>
            <a:r>
              <a:rPr lang="en-GB" dirty="0">
                <a:solidFill>
                  <a:srgbClr val="588824"/>
                </a:solidFill>
                <a:latin typeface="Arial" panose="020B0604020202020204" pitchFamily="34" charset="0"/>
                <a:cs typeface="Arial" panose="020B0604020202020204" pitchFamily="34" charset="0"/>
              </a:rPr>
              <a:t>σ²</a:t>
            </a:r>
            <a:r>
              <a:rPr lang="en-GB" baseline="-25000" dirty="0">
                <a:solidFill>
                  <a:srgbClr val="588824"/>
                </a:solidFill>
                <a:latin typeface="Arial" panose="020B0604020202020204" pitchFamily="34" charset="0"/>
                <a:cs typeface="Arial" panose="020B0604020202020204" pitchFamily="34" charset="0"/>
              </a:rPr>
              <a:t>GxE</a:t>
            </a:r>
            <a:r>
              <a:rPr lang="en-GB" dirty="0">
                <a:solidFill>
                  <a:srgbClr val="588824"/>
                </a:solidFill>
                <a:latin typeface="Arial" panose="020B0604020202020204" pitchFamily="34" charset="0"/>
                <a:cs typeface="Arial" panose="020B0604020202020204" pitchFamily="34" charset="0"/>
              </a:rPr>
              <a:t>=1.0498</a:t>
            </a:r>
          </a:p>
          <a:p>
            <a:endParaRPr lang="en-GB" dirty="0">
              <a:solidFill>
                <a:srgbClr val="588824"/>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Grand Mean:</a:t>
            </a:r>
          </a:p>
          <a:p>
            <a:r>
              <a:rPr lang="en-GB" dirty="0">
                <a:latin typeface="Arial" panose="020B0604020202020204" pitchFamily="34" charset="0"/>
                <a:cs typeface="Arial" panose="020B0604020202020204" pitchFamily="34" charset="0"/>
              </a:rPr>
              <a:t>µ=9.92947</a:t>
            </a:r>
            <a:endParaRPr lang="en-GB" dirty="0">
              <a:solidFill>
                <a:srgbClr val="588824"/>
              </a:solidFill>
              <a:latin typeface="Arial" panose="020B0604020202020204" pitchFamily="34" charset="0"/>
              <a:cs typeface="Arial" panose="020B0604020202020204" pitchFamily="34" charset="0"/>
            </a:endParaRPr>
          </a:p>
        </p:txBody>
      </p:sp>
      <p:sp>
        <p:nvSpPr>
          <p:cNvPr id="2" name="Textfeld 1"/>
          <p:cNvSpPr txBox="1"/>
          <p:nvPr/>
        </p:nvSpPr>
        <p:spPr>
          <a:xfrm>
            <a:off x="11576897" y="1041824"/>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26</a:t>
            </a:fld>
            <a:endParaRPr lang="en-GB" sz="2400">
              <a:latin typeface="Arial" panose="020B0604020202020204" pitchFamily="34" charset="0"/>
              <a:cs typeface="Arial" panose="020B0604020202020204" pitchFamily="34" charset="0"/>
            </a:endParaRPr>
          </a:p>
        </p:txBody>
      </p:sp>
      <p:grpSp>
        <p:nvGrpSpPr>
          <p:cNvPr id="11" name="Group 10"/>
          <p:cNvGrpSpPr/>
          <p:nvPr/>
        </p:nvGrpSpPr>
        <p:grpSpPr>
          <a:xfrm>
            <a:off x="97825" y="1160415"/>
            <a:ext cx="10058400" cy="5656671"/>
            <a:chOff x="97825" y="1160415"/>
            <a:chExt cx="10058400" cy="5656671"/>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25" y="1160415"/>
              <a:ext cx="10058400" cy="5656671"/>
            </a:xfrm>
            <a:prstGeom prst="rect">
              <a:avLst/>
            </a:prstGeom>
            <a:effectLst>
              <a:outerShdw blurRad="50800" dist="38100" dir="2700000" algn="tl" rotWithShape="0">
                <a:prstClr val="black">
                  <a:alpha val="40000"/>
                </a:prstClr>
              </a:outerShdw>
            </a:effectLst>
          </p:spPr>
        </p:pic>
        <p:sp>
          <p:nvSpPr>
            <p:cNvPr id="7" name="TextBox 6"/>
            <p:cNvSpPr txBox="1"/>
            <p:nvPr/>
          </p:nvSpPr>
          <p:spPr>
            <a:xfrm>
              <a:off x="6344238" y="3134412"/>
              <a:ext cx="890833" cy="738664"/>
            </a:xfrm>
            <a:prstGeom prst="rect">
              <a:avLst/>
            </a:prstGeom>
            <a:noFill/>
          </p:spPr>
          <p:txBody>
            <a:bodyPr wrap="square" rtlCol="0">
              <a:spAutoFit/>
            </a:bodyPr>
            <a:lstStyle/>
            <a:p>
              <a:r>
                <a:rPr lang="en-GB" sz="4200">
                  <a:solidFill>
                    <a:schemeClr val="tx1">
                      <a:lumMod val="50000"/>
                      <a:lumOff val="50000"/>
                    </a:schemeClr>
                  </a:solidFill>
                  <a:latin typeface="Arial" panose="020B0604020202020204" pitchFamily="34" charset="0"/>
                  <a:cs typeface="Arial" panose="020B0604020202020204" pitchFamily="34" charset="0"/>
                </a:rPr>
                <a:t>….</a:t>
              </a:r>
            </a:p>
          </p:txBody>
        </p:sp>
        <p:sp>
          <p:nvSpPr>
            <p:cNvPr id="9" name="Rectangle 8"/>
            <p:cNvSpPr/>
            <p:nvPr/>
          </p:nvSpPr>
          <p:spPr>
            <a:xfrm>
              <a:off x="1131216" y="1197204"/>
              <a:ext cx="7194222" cy="655163"/>
            </a:xfrm>
            <a:prstGeom prst="rect">
              <a:avLst/>
            </a:pr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131975" y="5454160"/>
              <a:ext cx="8193463" cy="1310114"/>
            </a:xfrm>
            <a:prstGeom prst="rect">
              <a:avLst/>
            </a:prstGeom>
            <a:noFill/>
            <a:ln w="19050">
              <a:solidFill>
                <a:schemeClr val="bg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8325438" y="1197204"/>
              <a:ext cx="1765956" cy="4242062"/>
            </a:xfrm>
            <a:prstGeom prst="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131975" y="1197204"/>
              <a:ext cx="999241" cy="4242062"/>
            </a:xfrm>
            <a:prstGeom prst="rect">
              <a:avLst/>
            </a:prstGeom>
            <a:noFill/>
            <a:ln w="190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6838" y="1685679"/>
            <a:ext cx="1847850" cy="790575"/>
          </a:xfrm>
          <a:prstGeom prst="rect">
            <a:avLst/>
          </a:prstGeom>
          <a:effectLst>
            <a:outerShdw blurRad="50800" dist="38100" dir="2700000" algn="tl" rotWithShape="0">
              <a:prstClr val="black">
                <a:alpha val="40000"/>
              </a:prstClr>
            </a:outerShdw>
          </a:effectLst>
        </p:spPr>
      </p:pic>
      <p:sp>
        <p:nvSpPr>
          <p:cNvPr id="13" name="Right Triangle 4">
            <a:extLst>
              <a:ext uri="{FF2B5EF4-FFF2-40B4-BE49-F238E27FC236}">
                <a16:creationId xmlns:a16="http://schemas.microsoft.com/office/drawing/2014/main" id="{58D26267-DBEA-4692-91A2-5EA67F78195D}"/>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508FF49B-5847-4D21-B5B6-3133F361BE76}"/>
              </a:ext>
            </a:extLst>
          </p:cNvPr>
          <p:cNvSpPr/>
          <p:nvPr/>
        </p:nvSpPr>
        <p:spPr>
          <a:xfrm>
            <a:off x="0" y="3817398"/>
            <a:ext cx="10156225" cy="3036477"/>
          </a:xfrm>
          <a:prstGeom prst="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8138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25" y="1072199"/>
            <a:ext cx="7200000" cy="4049156"/>
          </a:xfrm>
          <a:prstGeom prst="rect">
            <a:avLst/>
          </a:prstGeom>
          <a:effectLst>
            <a:outerShdw blurRad="50800" dist="38100" dir="2700000" algn="tl" rotWithShape="0">
              <a:prstClr val="black">
                <a:alpha val="40000"/>
              </a:prstClr>
            </a:outerShdw>
          </a:effectLst>
        </p:spPr>
      </p:pic>
      <p:sp>
        <p:nvSpPr>
          <p:cNvPr id="6" name="TextBox 5"/>
          <p:cNvSpPr txBox="1"/>
          <p:nvPr/>
        </p:nvSpPr>
        <p:spPr>
          <a:xfrm>
            <a:off x="7400041" y="966371"/>
            <a:ext cx="4637987" cy="4154984"/>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Highest result is for Genotype 1 in Environ-</a:t>
            </a:r>
            <a:r>
              <a:rPr lang="en-GB" dirty="0" err="1">
                <a:latin typeface="Arial" panose="020B0604020202020204" pitchFamily="34" charset="0"/>
                <a:cs typeface="Arial" panose="020B0604020202020204" pitchFamily="34" charset="0"/>
              </a:rPr>
              <a:t>ment</a:t>
            </a:r>
            <a:r>
              <a:rPr lang="en-GB" dirty="0">
                <a:latin typeface="Arial" panose="020B0604020202020204" pitchFamily="34" charset="0"/>
                <a:cs typeface="Arial" panose="020B0604020202020204" pitchFamily="34" charset="0"/>
              </a:rPr>
              <a:t> 1: 13.23. In this environment, the on-average worst genotype yielded 9.29. The variance in that environment was 1.807, the mean performance was 11.36. The mean performance in the weakest environment (E12) was only 8.38, there, the variance between these 36 candidates was 1.355.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Variance between the genotypes was large, 2.826 (Env. 7) and 2.464 (Env. 2) or was small 1.355 (Env. 12) and 1.468 (Env. 9), depending on actual environment.</a:t>
            </a:r>
          </a:p>
          <a:p>
            <a:r>
              <a:rPr lang="en-GB" dirty="0">
                <a:latin typeface="Arial" panose="020B0604020202020204" pitchFamily="34" charset="0"/>
                <a:cs typeface="Arial" panose="020B0604020202020204" pitchFamily="34" charset="0"/>
              </a:rPr>
              <a:t>On average, the mean one-environment variance between genotypes was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2.0268</a:t>
            </a:r>
            <a:r>
              <a:rPr lang="en-GB" dirty="0">
                <a:latin typeface="Arial" panose="020B0604020202020204" pitchFamily="34" charset="0"/>
                <a:cs typeface="Arial" panose="020B0604020202020204" pitchFamily="34" charset="0"/>
              </a:rPr>
              <a:t>.</a:t>
            </a:r>
          </a:p>
        </p:txBody>
      </p:sp>
      <p:sp>
        <p:nvSpPr>
          <p:cNvPr id="8" name="TextBox 7"/>
          <p:cNvSpPr txBox="1"/>
          <p:nvPr/>
        </p:nvSpPr>
        <p:spPr>
          <a:xfrm>
            <a:off x="97825" y="5274297"/>
            <a:ext cx="11940203" cy="1477328"/>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There were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interactions. For instance, the overall worst genotype, Gen. 36, was only the second-lowest performer in environment 1. The range from the largest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mean</a:t>
            </a:r>
            <a:r>
              <a:rPr lang="en-GB" dirty="0">
                <a:latin typeface="Arial" panose="020B0604020202020204" pitchFamily="34" charset="0"/>
                <a:cs typeface="Arial" panose="020B0604020202020204" pitchFamily="34" charset="0"/>
              </a:rPr>
              <a:t> performance of a genotype (G1 with </a:t>
            </a:r>
            <a:r>
              <a:rPr lang="en-GB" dirty="0">
                <a:highlight>
                  <a:srgbClr val="ACFB97"/>
                </a:highlight>
                <a:latin typeface="Arial" panose="020B0604020202020204" pitchFamily="34" charset="0"/>
                <a:cs typeface="Arial" panose="020B0604020202020204" pitchFamily="34" charset="0"/>
              </a:rPr>
              <a:t>12.27</a:t>
            </a:r>
            <a:r>
              <a:rPr lang="en-GB" dirty="0">
                <a:latin typeface="Arial" panose="020B0604020202020204" pitchFamily="34" charset="0"/>
                <a:cs typeface="Arial" panose="020B0604020202020204" pitchFamily="34" charset="0"/>
              </a:rPr>
              <a:t>) to the smallest (G36 gave </a:t>
            </a:r>
            <a:r>
              <a:rPr lang="en-GB" dirty="0">
                <a:highlight>
                  <a:srgbClr val="ACFB97"/>
                </a:highlight>
                <a:latin typeface="Arial" panose="020B0604020202020204" pitchFamily="34" charset="0"/>
                <a:cs typeface="Arial" panose="020B0604020202020204" pitchFamily="34" charset="0"/>
              </a:rPr>
              <a:t>7.58</a:t>
            </a:r>
            <a:r>
              <a:rPr lang="en-GB" dirty="0">
                <a:latin typeface="Arial" panose="020B0604020202020204" pitchFamily="34" charset="0"/>
                <a:cs typeface="Arial" panose="020B0604020202020204" pitchFamily="34" charset="0"/>
              </a:rPr>
              <a:t>) was large, the variance between these 36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Means</a:t>
            </a:r>
            <a:r>
              <a:rPr lang="en-GB" dirty="0">
                <a:latin typeface="Arial" panose="020B0604020202020204" pitchFamily="34" charset="0"/>
                <a:cs typeface="Arial" panose="020B0604020202020204" pitchFamily="34" charset="0"/>
              </a:rPr>
              <a:t> was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1.06449</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The range from most fertile to least fertile environment was 11.36-8.38 = 2.98. </a:t>
            </a: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The variance due to environmental main effects was 0.81853 (not mentioned in this table).</a:t>
            </a:r>
            <a:r>
              <a:rPr lang="en-GB" dirty="0">
                <a:latin typeface="Arial" panose="020B0604020202020204" pitchFamily="34" charset="0"/>
                <a:cs typeface="Arial" panose="020B0604020202020204" pitchFamily="34" charset="0"/>
              </a:rPr>
              <a:t>  </a:t>
            </a:r>
          </a:p>
        </p:txBody>
      </p:sp>
      <p:sp>
        <p:nvSpPr>
          <p:cNvPr id="2" name="Textfeld 1"/>
          <p:cNvSpPr txBox="1"/>
          <p:nvPr/>
        </p:nvSpPr>
        <p:spPr>
          <a:xfrm>
            <a:off x="11525049" y="6335060"/>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27</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3106126" y="4841013"/>
            <a:ext cx="744718" cy="30777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4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2.0268</a:t>
            </a:r>
            <a:endParaRPr lang="en-GB" sz="1400"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3968" y="5939772"/>
            <a:ext cx="1847850" cy="790575"/>
          </a:xfrm>
          <a:prstGeom prst="rect">
            <a:avLst/>
          </a:prstGeom>
          <a:effectLst>
            <a:outerShdw blurRad="50800" dist="38100" dir="2700000" algn="tl" rotWithShape="0">
              <a:prstClr val="black">
                <a:alpha val="40000"/>
              </a:prstClr>
            </a:outerShdw>
          </a:effectLst>
        </p:spPr>
      </p:pic>
      <p:sp>
        <p:nvSpPr>
          <p:cNvPr id="10" name="Right Triangle 4">
            <a:extLst>
              <a:ext uri="{FF2B5EF4-FFF2-40B4-BE49-F238E27FC236}">
                <a16:creationId xmlns:a16="http://schemas.microsoft.com/office/drawing/2014/main" id="{9CC4EA4C-5A3D-4933-8DAF-10356BAA7AD4}"/>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24301B07-74C1-498F-A444-DCBC2064349D}"/>
              </a:ext>
            </a:extLst>
          </p:cNvPr>
          <p:cNvSpPr txBox="1"/>
          <p:nvPr/>
        </p:nvSpPr>
        <p:spPr>
          <a:xfrm>
            <a:off x="97825" y="51497"/>
            <a:ext cx="11977911" cy="830997"/>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Invented (simulated) data set. There are 12 Environments and 36 Genotypes. Mean is about 10, variances due to </a:t>
            </a:r>
            <a:r>
              <a:rPr lang="en-GB" sz="2400" dirty="0" err="1">
                <a:latin typeface="Arial" panose="020B0604020202020204" pitchFamily="34" charset="0"/>
                <a:cs typeface="Arial" panose="020B0604020202020204" pitchFamily="34" charset="0"/>
              </a:rPr>
              <a:t>Envs</a:t>
            </a:r>
            <a:r>
              <a:rPr lang="en-GB" sz="2400" dirty="0">
                <a:latin typeface="Arial" panose="020B0604020202020204" pitchFamily="34" charset="0"/>
                <a:cs typeface="Arial" panose="020B0604020202020204" pitchFamily="34" charset="0"/>
              </a:rPr>
              <a:t>. or due to Genotypes or </a:t>
            </a:r>
            <a:r>
              <a:rPr lang="en-GB" sz="2400" dirty="0" err="1">
                <a:latin typeface="Arial" panose="020B0604020202020204" pitchFamily="34" charset="0"/>
                <a:cs typeface="Arial" panose="020B0604020202020204" pitchFamily="34" charset="0"/>
              </a:rPr>
              <a:t>GxE</a:t>
            </a:r>
            <a:r>
              <a:rPr lang="en-GB" sz="2400" dirty="0">
                <a:latin typeface="Arial" panose="020B0604020202020204" pitchFamily="34" charset="0"/>
                <a:cs typeface="Arial" panose="020B0604020202020204" pitchFamily="34" charset="0"/>
              </a:rPr>
              <a:t> are, each, about 1.00</a:t>
            </a:r>
          </a:p>
        </p:txBody>
      </p:sp>
    </p:spTree>
    <p:extLst>
      <p:ext uri="{BB962C8B-B14F-4D97-AF65-F5344CB8AC3E}">
        <p14:creationId xmlns:p14="http://schemas.microsoft.com/office/powerpoint/2010/main" val="68535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7825" y="65988"/>
            <a:ext cx="11977911" cy="830997"/>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dirty="0">
                <a:solidFill>
                  <a:schemeClr val="bg1">
                    <a:lumMod val="65000"/>
                  </a:schemeClr>
                </a:solidFill>
                <a:latin typeface="Arial" panose="020B0604020202020204" pitchFamily="34" charset="0"/>
                <a:cs typeface="Arial" panose="020B0604020202020204" pitchFamily="34" charset="0"/>
              </a:rPr>
              <a:t>grey eminence </a:t>
            </a:r>
            <a:r>
              <a:rPr lang="en-GB" sz="2400" dirty="0">
                <a:latin typeface="Arial" panose="020B0604020202020204" pitchFamily="34" charset="0"/>
                <a:cs typeface="Arial" panose="020B0604020202020204" pitchFamily="34" charset="0"/>
              </a:rPr>
              <a:t>behind nearly everything is the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Linear Model</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De-</a:t>
            </a:r>
            <a:r>
              <a:rPr lang="en-GB" sz="2400" dirty="0">
                <a:latin typeface="Arial" panose="020B0604020202020204" pitchFamily="34" charset="0"/>
                <a:cs typeface="Arial" panose="020B0604020202020204" pitchFamily="34" charset="0"/>
              </a:rPr>
              <a:t>compose and </a:t>
            </a:r>
            <a:r>
              <a:rPr lang="en-GB" sz="2400" dirty="0">
                <a:solidFill>
                  <a:srgbClr val="0000FF"/>
                </a:solidFill>
                <a:latin typeface="Arial" panose="020B0604020202020204" pitchFamily="34" charset="0"/>
                <a:cs typeface="Arial" panose="020B0604020202020204" pitchFamily="34" charset="0"/>
              </a:rPr>
              <a:t>re-</a:t>
            </a:r>
            <a:r>
              <a:rPr lang="en-GB" sz="2400" dirty="0">
                <a:latin typeface="Arial" panose="020B0604020202020204" pitchFamily="34" charset="0"/>
                <a:cs typeface="Arial" panose="020B0604020202020204" pitchFamily="34" charset="0"/>
              </a:rPr>
              <a:t>compose a result based on the presumed causal effects from which is ‘</a:t>
            </a:r>
            <a:r>
              <a:rPr lang="en-GB" sz="2400" dirty="0">
                <a:solidFill>
                  <a:srgbClr val="C00000"/>
                </a:solidFill>
                <a:latin typeface="Arial" panose="020B0604020202020204" pitchFamily="34" charset="0"/>
                <a:cs typeface="Arial" panose="020B0604020202020204" pitchFamily="34" charset="0"/>
              </a:rPr>
              <a:t>modelled</a:t>
            </a:r>
            <a:r>
              <a:rPr lang="en-GB" sz="2400" dirty="0">
                <a:latin typeface="Arial" panose="020B0604020202020204" pitchFamily="34" charset="0"/>
                <a:cs typeface="Arial" panose="020B0604020202020204" pitchFamily="34" charset="0"/>
              </a:rPr>
              <a:t>’!</a:t>
            </a:r>
          </a:p>
        </p:txBody>
      </p:sp>
      <p:sp>
        <p:nvSpPr>
          <p:cNvPr id="8" name="TextBox 7"/>
          <p:cNvSpPr txBox="1"/>
          <p:nvPr/>
        </p:nvSpPr>
        <p:spPr>
          <a:xfrm>
            <a:off x="97825" y="5296569"/>
            <a:ext cx="11940203" cy="1477328"/>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is e.g.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interaction term of the 35</a:t>
            </a:r>
            <a:r>
              <a:rPr lang="en-GB" baseline="30000" dirty="0">
                <a:latin typeface="Arial" panose="020B0604020202020204" pitchFamily="34" charset="0"/>
                <a:cs typeface="Arial" panose="020B0604020202020204" pitchFamily="34" charset="0"/>
              </a:rPr>
              <a:t>th</a:t>
            </a:r>
            <a:r>
              <a:rPr lang="en-GB" dirty="0">
                <a:latin typeface="Arial" panose="020B0604020202020204" pitchFamily="34" charset="0"/>
                <a:cs typeface="Arial" panose="020B0604020202020204" pitchFamily="34" charset="0"/>
              </a:rPr>
              <a:t> genotype with the 2nd environment? This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is, hence,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7.27 - 9.9295-(-1.8154)-0.8915 = -1.7356. The pooled variance between these 12 times 36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interaction terms is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1.0498</a:t>
            </a:r>
            <a:r>
              <a:rPr lang="en-GB" dirty="0">
                <a:latin typeface="Arial" panose="020B0604020202020204" pitchFamily="34" charset="0"/>
                <a:cs typeface="Arial" panose="020B0604020202020204" pitchFamily="34" charset="0"/>
              </a:rPr>
              <a:t>, as reported two pages earlier. </a:t>
            </a:r>
            <a:r>
              <a:rPr lang="en-GB" dirty="0">
                <a:solidFill>
                  <a:schemeClr val="tx1">
                    <a:lumMod val="50000"/>
                    <a:lumOff val="50000"/>
                  </a:schemeClr>
                </a:solidFill>
                <a:latin typeface="Arial" panose="020B0604020202020204" pitchFamily="34" charset="0"/>
                <a:cs typeface="Arial" panose="020B0604020202020204" pitchFamily="34" charset="0"/>
              </a:rPr>
              <a:t>I am probably not making a sufficiently strict distinction between the </a:t>
            </a:r>
            <a:r>
              <a:rPr lang="en-GB" dirty="0">
                <a:solidFill>
                  <a:srgbClr val="0000FF"/>
                </a:solidFill>
                <a:latin typeface="Arial" panose="020B0604020202020204" pitchFamily="34" charset="0"/>
                <a:cs typeface="Arial" panose="020B0604020202020204" pitchFamily="34" charset="0"/>
              </a:rPr>
              <a:t>true</a:t>
            </a:r>
            <a:r>
              <a:rPr lang="en-GB" dirty="0">
                <a:solidFill>
                  <a:schemeClr val="tx1">
                    <a:lumMod val="50000"/>
                    <a:lumOff val="50000"/>
                  </a:schemeClr>
                </a:solidFill>
                <a:latin typeface="Arial" panose="020B0604020202020204" pitchFamily="34" charset="0"/>
                <a:cs typeface="Arial" panose="020B0604020202020204" pitchFamily="34" charset="0"/>
              </a:rPr>
              <a:t> effects and their variances (as exist in the Reference Population) and the effects and variances estimated retrospectively from the sampled data. Well, you can always make it more complicated (and more accurate?).</a:t>
            </a:r>
          </a:p>
        </p:txBody>
      </p:sp>
      <p:grpSp>
        <p:nvGrpSpPr>
          <p:cNvPr id="7" name="Group 6"/>
          <p:cNvGrpSpPr/>
          <p:nvPr/>
        </p:nvGrpSpPr>
        <p:grpSpPr>
          <a:xfrm>
            <a:off x="97825" y="1072199"/>
            <a:ext cx="7200000" cy="4049156"/>
            <a:chOff x="97825" y="1072199"/>
            <a:chExt cx="7200000" cy="4049156"/>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25" y="1072199"/>
              <a:ext cx="7200000" cy="4049156"/>
            </a:xfrm>
            <a:prstGeom prst="rect">
              <a:avLst/>
            </a:prstGeom>
            <a:effectLst>
              <a:outerShdw blurRad="50800" dist="38100" dir="2700000" algn="tl" rotWithShape="0">
                <a:prstClr val="black">
                  <a:alpha val="40000"/>
                </a:prstClr>
              </a:outerShdw>
            </a:effectLst>
          </p:spPr>
        </p:pic>
        <p:sp>
          <p:nvSpPr>
            <p:cNvPr id="4" name="Rectangle 3"/>
            <p:cNvSpPr/>
            <p:nvPr/>
          </p:nvSpPr>
          <p:spPr>
            <a:xfrm>
              <a:off x="808567" y="1536700"/>
              <a:ext cx="795866" cy="287867"/>
            </a:xfrm>
            <a:prstGeom prst="rect">
              <a:avLst/>
            </a:prstGeom>
            <a:no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0" name="Right Triangle 4">
            <a:extLst>
              <a:ext uri="{FF2B5EF4-FFF2-40B4-BE49-F238E27FC236}">
                <a16:creationId xmlns:a16="http://schemas.microsoft.com/office/drawing/2014/main" id="{4B77D2CF-D9FB-4E99-A620-C1DB1EC01A0B}"/>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p:cNvSpPr txBox="1"/>
          <p:nvPr/>
        </p:nvSpPr>
        <p:spPr>
          <a:xfrm>
            <a:off x="7370552" y="935299"/>
            <a:ext cx="4637987" cy="4247317"/>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rgbClr val="C00000"/>
                </a:solidFill>
                <a:latin typeface="Arial" panose="020B0604020202020204" pitchFamily="34" charset="0"/>
                <a:cs typeface="Arial" panose="020B0604020202020204" pitchFamily="34" charset="0"/>
              </a:rPr>
              <a:t>Each result here </a:t>
            </a:r>
            <a:r>
              <a:rPr lang="en-GB" dirty="0">
                <a:latin typeface="Arial" panose="020B0604020202020204" pitchFamily="34" charset="0"/>
                <a:cs typeface="Arial" panose="020B0604020202020204" pitchFamily="34" charset="0"/>
              </a:rPr>
              <a:t>is thought as composed from these effects: </a:t>
            </a:r>
          </a:p>
          <a:p>
            <a:pPr marL="285750" indent="-285750">
              <a:buFont typeface="Wingdings" panose="05000000000000000000" pitchFamily="2" charset="2"/>
              <a:buChar char="Ø"/>
            </a:pPr>
            <a:r>
              <a:rPr lang="en-GB" dirty="0">
                <a:latin typeface="Arial" panose="020B0604020202020204" pitchFamily="34" charset="0"/>
                <a:cs typeface="Arial" panose="020B0604020202020204" pitchFamily="34" charset="0"/>
              </a:rPr>
              <a:t>A main effect due 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Environment</a:t>
            </a:r>
            <a:r>
              <a:rPr lang="en-GB"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r>
              <a:rPr lang="en-GB" dirty="0">
                <a:latin typeface="Arial" panose="020B0604020202020204" pitchFamily="34" charset="0"/>
                <a:cs typeface="Arial" panose="020B0604020202020204" pitchFamily="34" charset="0"/>
              </a:rPr>
              <a:t>A main effect due 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Genotype</a:t>
            </a:r>
            <a:r>
              <a:rPr lang="en-GB"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r>
              <a:rPr lang="en-GB" dirty="0">
                <a:latin typeface="Arial" panose="020B0604020202020204" pitchFamily="34" charset="0"/>
                <a:cs typeface="Arial" panose="020B0604020202020204" pitchFamily="34" charset="0"/>
              </a:rPr>
              <a:t>An interaction effects </a:t>
            </a:r>
            <a:r>
              <a:rPr lang="en-GB"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a:t>
            </a:r>
          </a:p>
          <a:p>
            <a:r>
              <a:rPr lang="en-GB" b="1" dirty="0" err="1">
                <a:solidFill>
                  <a:srgbClr val="C00000"/>
                </a:solidFill>
                <a:latin typeface="Courier New" panose="02070309020205020404" pitchFamily="49" charset="0"/>
                <a:cs typeface="Courier New" panose="02070309020205020404" pitchFamily="49" charset="0"/>
              </a:rPr>
              <a:t>Y</a:t>
            </a:r>
            <a:r>
              <a:rPr lang="en-GB" b="1" baseline="-25000" dirty="0" err="1">
                <a:solidFill>
                  <a:srgbClr val="C00000"/>
                </a:solidFill>
                <a:latin typeface="Courier New" panose="02070309020205020404" pitchFamily="49" charset="0"/>
                <a:cs typeface="Courier New" panose="02070309020205020404" pitchFamily="49" charset="0"/>
              </a:rPr>
              <a:t>ij</a:t>
            </a:r>
            <a:r>
              <a:rPr lang="en-GB" b="1" dirty="0">
                <a:solidFill>
                  <a:srgbClr val="C00000"/>
                </a:solidFill>
                <a:latin typeface="Courier New" panose="02070309020205020404" pitchFamily="49" charset="0"/>
                <a:cs typeface="Courier New" panose="02070309020205020404" pitchFamily="49" charset="0"/>
              </a:rPr>
              <a:t> </a:t>
            </a:r>
            <a:r>
              <a:rPr lang="en-GB" sz="1500" b="1" dirty="0">
                <a:latin typeface="Courier New" panose="02070309020205020404" pitchFamily="49" charset="0"/>
                <a:cs typeface="Courier New" panose="02070309020205020404" pitchFamily="49" charset="0"/>
              </a:rPr>
              <a:t>	= µ + P</a:t>
            </a:r>
            <a:r>
              <a:rPr lang="en-GB" sz="1500" b="1" baseline="-25000" dirty="0">
                <a:latin typeface="Courier New" panose="02070309020205020404" pitchFamily="49" charset="0"/>
                <a:cs typeface="Courier New" panose="02070309020205020404" pitchFamily="49" charset="0"/>
              </a:rPr>
              <a:t>i</a:t>
            </a:r>
            <a:r>
              <a:rPr lang="en-GB" sz="1500" b="1" dirty="0">
                <a:latin typeface="Courier New" panose="02070309020205020404" pitchFamily="49" charset="0"/>
                <a:cs typeface="Courier New" panose="02070309020205020404" pitchFamily="49" charset="0"/>
              </a:rPr>
              <a:t> + </a:t>
            </a:r>
            <a:r>
              <a:rPr lang="en-GB" sz="1500" b="1" dirty="0" err="1">
                <a:latin typeface="Courier New" panose="02070309020205020404" pitchFamily="49" charset="0"/>
                <a:cs typeface="Courier New" panose="02070309020205020404" pitchFamily="49" charset="0"/>
              </a:rPr>
              <a:t>E</a:t>
            </a:r>
            <a:r>
              <a:rPr lang="en-GB" sz="1500" b="1" baseline="-25000" dirty="0" err="1">
                <a:latin typeface="Courier New" panose="02070309020205020404" pitchFamily="49" charset="0"/>
                <a:cs typeface="Courier New" panose="02070309020205020404" pitchFamily="49" charset="0"/>
              </a:rPr>
              <a:t>j</a:t>
            </a:r>
            <a:r>
              <a:rPr lang="en-GB" sz="1500" b="1" dirty="0">
                <a:latin typeface="Courier New" panose="02070309020205020404" pitchFamily="49" charset="0"/>
                <a:cs typeface="Courier New" panose="02070309020205020404" pitchFamily="49" charset="0"/>
              </a:rPr>
              <a:t> + (</a:t>
            </a:r>
            <a:r>
              <a:rPr lang="en-GB" sz="1500" b="1" dirty="0" err="1">
                <a:latin typeface="Courier New" panose="02070309020205020404" pitchFamily="49" charset="0"/>
                <a:cs typeface="Courier New" panose="02070309020205020404" pitchFamily="49" charset="0"/>
              </a:rPr>
              <a:t>GE</a:t>
            </a:r>
            <a:r>
              <a:rPr lang="en-GB" sz="1500" b="1" baseline="-25000" dirty="0" err="1">
                <a:latin typeface="Courier New" panose="02070309020205020404" pitchFamily="49" charset="0"/>
                <a:cs typeface="Courier New" panose="02070309020205020404" pitchFamily="49" charset="0"/>
              </a:rPr>
              <a:t>ij</a:t>
            </a:r>
            <a:r>
              <a:rPr lang="en-GB" sz="1500" b="1" dirty="0">
                <a:latin typeface="Courier New" panose="02070309020205020404" pitchFamily="49" charset="0"/>
                <a:cs typeface="Courier New" panose="02070309020205020404" pitchFamily="49" charset="0"/>
              </a:rPr>
              <a:t> </a:t>
            </a:r>
            <a:r>
              <a:rPr lang="en-GB" sz="1500" b="1" dirty="0">
                <a:solidFill>
                  <a:schemeClr val="bg1">
                    <a:lumMod val="75000"/>
                  </a:schemeClr>
                </a:solidFill>
                <a:latin typeface="Courier New" panose="02070309020205020404" pitchFamily="49" charset="0"/>
                <a:cs typeface="Courier New" panose="02070309020205020404" pitchFamily="49" charset="0"/>
              </a:rPr>
              <a:t>+ error</a:t>
            </a:r>
            <a:r>
              <a:rPr lang="en-GB" sz="1500" dirty="0">
                <a:solidFill>
                  <a:schemeClr val="tx1">
                    <a:lumMod val="50000"/>
                    <a:lumOff val="50000"/>
                  </a:schemeClr>
                </a:solidFill>
                <a:latin typeface="Courier New" panose="02070309020205020404" pitchFamily="49" charset="0"/>
                <a:cs typeface="Courier New" panose="02070309020205020404" pitchFamily="49" charset="0"/>
              </a:rPr>
              <a:t>)</a:t>
            </a:r>
          </a:p>
          <a:p>
            <a:r>
              <a:rPr lang="en-GB" sz="1700" dirty="0">
                <a:solidFill>
                  <a:schemeClr val="bg1">
                    <a:lumMod val="75000"/>
                  </a:schemeClr>
                </a:solidFill>
                <a:latin typeface="Arial" panose="020B0604020202020204" pitchFamily="34" charset="0"/>
                <a:cs typeface="Arial" panose="020B0604020202020204" pitchFamily="34" charset="0"/>
              </a:rPr>
              <a:t>Here, the </a:t>
            </a:r>
            <a:r>
              <a:rPr lang="en-GB" sz="1700" dirty="0" err="1">
                <a:solidFill>
                  <a:schemeClr val="bg1">
                    <a:lumMod val="75000"/>
                  </a:schemeClr>
                </a:solidFill>
                <a:latin typeface="Arial" panose="020B0604020202020204" pitchFamily="34" charset="0"/>
                <a:cs typeface="Arial" panose="020B0604020202020204" pitchFamily="34" charset="0"/>
              </a:rPr>
              <a:t>GxE</a:t>
            </a:r>
            <a:r>
              <a:rPr lang="en-GB" sz="1700" dirty="0">
                <a:solidFill>
                  <a:schemeClr val="bg1">
                    <a:lumMod val="75000"/>
                  </a:schemeClr>
                </a:solidFill>
                <a:latin typeface="Arial" panose="020B0604020202020204" pitchFamily="34" charset="0"/>
                <a:cs typeface="Arial" panose="020B0604020202020204" pitchFamily="34" charset="0"/>
              </a:rPr>
              <a:t> term includes the error</a:t>
            </a:r>
            <a:r>
              <a:rPr lang="en-GB" dirty="0">
                <a:solidFill>
                  <a:schemeClr val="bg1">
                    <a:lumMod val="75000"/>
                  </a:schemeClr>
                </a:solidFill>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We </a:t>
            </a:r>
            <a:r>
              <a:rPr lang="en-GB" dirty="0">
                <a:solidFill>
                  <a:srgbClr val="0000FF"/>
                </a:solidFill>
                <a:latin typeface="Arial" panose="020B0604020202020204" pitchFamily="34" charset="0"/>
                <a:cs typeface="Arial" panose="020B0604020202020204" pitchFamily="34" charset="0"/>
              </a:rPr>
              <a:t>re</a:t>
            </a:r>
            <a:r>
              <a:rPr lang="en-GB" dirty="0">
                <a:latin typeface="Arial" panose="020B0604020202020204" pitchFamily="34" charset="0"/>
                <a:cs typeface="Arial" panose="020B0604020202020204" pitchFamily="34" charset="0"/>
              </a:rPr>
              <a:t>-compose the value of G.1 at Env.1:</a:t>
            </a:r>
          </a:p>
          <a:p>
            <a:r>
              <a:rPr lang="en-GB" sz="1700" b="1" dirty="0">
                <a:latin typeface="Arial" panose="020B0604020202020204" pitchFamily="34" charset="0"/>
                <a:cs typeface="Arial" panose="020B0604020202020204" pitchFamily="34" charset="0"/>
              </a:rPr>
              <a:t>9.9285 </a:t>
            </a:r>
            <a:r>
              <a:rPr lang="en-GB" sz="1500" dirty="0">
                <a:latin typeface="Arial" panose="020B0604020202020204" pitchFamily="34" charset="0"/>
                <a:cs typeface="Arial" panose="020B0604020202020204" pitchFamily="34" charset="0"/>
              </a:rPr>
              <a:t>+ </a:t>
            </a:r>
            <a:r>
              <a:rPr lang="en-GB" sz="1500" b="1" dirty="0">
                <a:highlight>
                  <a:srgbClr val="ACFB97"/>
                </a:highlight>
                <a:latin typeface="Arial Narrow" panose="020B0606020202030204" pitchFamily="34" charset="0"/>
                <a:cs typeface="Arial" panose="020B0604020202020204" pitchFamily="34" charset="0"/>
              </a:rPr>
              <a:t>2.3367</a:t>
            </a:r>
            <a:r>
              <a:rPr lang="en-GB" sz="1500" dirty="0">
                <a:solidFill>
                  <a:srgbClr val="0000FF"/>
                </a:solidFill>
                <a:latin typeface="Arial" panose="020B0604020202020204" pitchFamily="34" charset="0"/>
                <a:cs typeface="Arial" panose="020B0604020202020204" pitchFamily="34" charset="0"/>
              </a:rPr>
              <a:t> </a:t>
            </a:r>
            <a:r>
              <a:rPr lang="en-GB" sz="1500" dirty="0">
                <a:latin typeface="Arial" panose="020B0604020202020204" pitchFamily="34" charset="0"/>
                <a:cs typeface="Arial" panose="020B0604020202020204" pitchFamily="34" charset="0"/>
              </a:rPr>
              <a:t>+ </a:t>
            </a:r>
            <a:r>
              <a:rPr lang="en-GB" sz="1500" b="1" dirty="0">
                <a:highlight>
                  <a:srgbClr val="EFEF91"/>
                </a:highlight>
                <a:latin typeface="Arial" panose="020B0604020202020204" pitchFamily="34" charset="0"/>
                <a:cs typeface="Arial" panose="020B0604020202020204" pitchFamily="34" charset="0"/>
              </a:rPr>
              <a:t>1.4334</a:t>
            </a:r>
            <a:r>
              <a:rPr lang="en-GB" sz="1500" dirty="0">
                <a:latin typeface="Arial" panose="020B0604020202020204" pitchFamily="34" charset="0"/>
                <a:cs typeface="Arial" panose="020B0604020202020204" pitchFamily="34" charset="0"/>
              </a:rPr>
              <a:t> = </a:t>
            </a:r>
            <a:r>
              <a:rPr lang="en-GB" b="1" dirty="0">
                <a:latin typeface="Courier New" panose="02070309020205020404" pitchFamily="49" charset="0"/>
                <a:cs typeface="Courier New" panose="02070309020205020404" pitchFamily="49" charset="0"/>
              </a:rPr>
              <a:t>13.6986</a:t>
            </a:r>
          </a:p>
          <a:p>
            <a:r>
              <a:rPr lang="en-GB" b="1" dirty="0">
                <a:latin typeface="Courier New" panose="02070309020205020404" pitchFamily="49" charset="0"/>
                <a:cs typeface="Courier New" panose="02070309020205020404" pitchFamily="49" charset="0"/>
              </a:rPr>
              <a:t>13.6986 </a:t>
            </a:r>
            <a:r>
              <a:rPr lang="en-GB" b="1"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observed result of </a:t>
            </a:r>
            <a:r>
              <a:rPr lang="en-GB" dirty="0">
                <a:highlight>
                  <a:srgbClr val="FFFF00"/>
                </a:highlight>
                <a:latin typeface="Arial" panose="020B0604020202020204" pitchFamily="34" charset="0"/>
                <a:cs typeface="Arial" panose="020B0604020202020204" pitchFamily="34" charset="0"/>
              </a:rPr>
              <a:t>13.23</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 compare ‘Observed’ vs. ‘Recomposed’ </a:t>
            </a:r>
          </a:p>
          <a:p>
            <a:r>
              <a:rPr lang="en-GB" dirty="0">
                <a:highlight>
                  <a:srgbClr val="FFFF00"/>
                </a:highlight>
                <a:latin typeface="Arial" panose="020B0604020202020204" pitchFamily="34" charset="0"/>
                <a:cs typeface="Arial" panose="020B0604020202020204" pitchFamily="34" charset="0"/>
              </a:rPr>
              <a:t>13.23</a:t>
            </a:r>
            <a:r>
              <a:rPr lang="en-GB" dirty="0">
                <a:latin typeface="Arial" panose="020B0604020202020204" pitchFamily="34" charset="0"/>
                <a:cs typeface="Arial" panose="020B0604020202020204" pitchFamily="34" charset="0"/>
              </a:rPr>
              <a:t> – </a:t>
            </a:r>
            <a:r>
              <a:rPr lang="en-GB" b="1" dirty="0">
                <a:latin typeface="Courier New" panose="02070309020205020404" pitchFamily="49" charset="0"/>
                <a:cs typeface="Courier New" panose="02070309020205020404" pitchFamily="49" charset="0"/>
              </a:rPr>
              <a:t>13.6986</a:t>
            </a:r>
            <a:r>
              <a:rPr lang="en-GB" dirty="0">
                <a:latin typeface="Arial" panose="020B0604020202020204" pitchFamily="34" charset="0"/>
                <a:cs typeface="Arial" panose="020B0604020202020204" pitchFamily="34" charset="0"/>
              </a:rPr>
              <a:t> = </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-0.4686</a:t>
            </a:r>
          </a:p>
          <a:p>
            <a:r>
              <a:rPr lang="en-GB" dirty="0">
                <a:latin typeface="Arial" panose="020B0604020202020204" pitchFamily="34" charset="0"/>
                <a:cs typeface="Arial" panose="020B0604020202020204" pitchFamily="34" charset="0"/>
              </a:rPr>
              <a:t>This yields the </a:t>
            </a:r>
            <a:r>
              <a:rPr lang="en-GB" dirty="0" err="1">
                <a:solidFill>
                  <a:srgbClr val="FF0000"/>
                </a:solidFill>
                <a:latin typeface="Arial" panose="020B0604020202020204" pitchFamily="34" charset="0"/>
                <a:cs typeface="Arial" panose="020B0604020202020204" pitchFamily="34" charset="0"/>
              </a:rPr>
              <a:t>GxE</a:t>
            </a:r>
            <a:r>
              <a:rPr lang="en-GB" dirty="0">
                <a:solidFill>
                  <a:srgbClr val="FF0000"/>
                </a:solidFill>
                <a:latin typeface="Arial" panose="020B0604020202020204" pitchFamily="34" charset="0"/>
                <a:cs typeface="Arial" panose="020B0604020202020204" pitchFamily="34" charset="0"/>
              </a:rPr>
              <a:t> interaction term </a:t>
            </a:r>
            <a:r>
              <a:rPr lang="en-GB" dirty="0">
                <a:latin typeface="Arial" panose="020B0604020202020204" pitchFamily="34" charset="0"/>
                <a:cs typeface="Arial" panose="020B0604020202020204" pitchFamily="34" charset="0"/>
              </a:rPr>
              <a:t>of G.1 with Env.1: estimate of G</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E</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 </a:t>
            </a:r>
            <a:r>
              <a:rPr lang="en-GB"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-0.4686</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There are 12 x 36 such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terms.</a:t>
            </a:r>
            <a:endParaRPr lang="en-GB" sz="1500" dirty="0">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751BAA4B-8D96-4DB1-BCAF-C5901AE503E2}"/>
              </a:ext>
            </a:extLst>
          </p:cNvPr>
          <p:cNvSpPr/>
          <p:nvPr/>
        </p:nvSpPr>
        <p:spPr>
          <a:xfrm>
            <a:off x="1604433" y="3670917"/>
            <a:ext cx="730394" cy="24857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E905EC7-6021-46FF-8B6B-4A947317905A}"/>
              </a:ext>
            </a:extLst>
          </p:cNvPr>
          <p:cNvSpPr/>
          <p:nvPr/>
        </p:nvSpPr>
        <p:spPr>
          <a:xfrm>
            <a:off x="6541872" y="3667956"/>
            <a:ext cx="730394" cy="24857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B5B756C-6412-410C-9070-7B257953FB4D}"/>
              </a:ext>
            </a:extLst>
          </p:cNvPr>
          <p:cNvSpPr/>
          <p:nvPr/>
        </p:nvSpPr>
        <p:spPr>
          <a:xfrm>
            <a:off x="1602930" y="4361894"/>
            <a:ext cx="730394" cy="24857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feld 1"/>
          <p:cNvSpPr txBox="1"/>
          <p:nvPr/>
        </p:nvSpPr>
        <p:spPr>
          <a:xfrm>
            <a:off x="11525049" y="1824567"/>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28</a:t>
            </a:fld>
            <a:endParaRPr lang="en-GB" sz="2400" dirty="0">
              <a:latin typeface="Arial" panose="020B0604020202020204" pitchFamily="34" charset="0"/>
              <a:cs typeface="Arial" panose="020B0604020202020204" pitchFamily="34" charset="0"/>
            </a:endParaRPr>
          </a:p>
        </p:txBody>
      </p:sp>
      <p:sp>
        <p:nvSpPr>
          <p:cNvPr id="9" name="Rectangle 8"/>
          <p:cNvSpPr/>
          <p:nvPr/>
        </p:nvSpPr>
        <p:spPr>
          <a:xfrm>
            <a:off x="7361767" y="2382132"/>
            <a:ext cx="4676261" cy="263413"/>
          </a:xfrm>
          <a:prstGeom prst="rect">
            <a:avLst/>
          </a:prstGeom>
          <a:noFill/>
          <a:ln w="190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194077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ectangle 149"/>
          <p:cNvSpPr/>
          <p:nvPr/>
        </p:nvSpPr>
        <p:spPr>
          <a:xfrm>
            <a:off x="97825" y="569154"/>
            <a:ext cx="8240183" cy="615687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47" name="Group 146"/>
          <p:cNvGrpSpPr/>
          <p:nvPr/>
        </p:nvGrpSpPr>
        <p:grpSpPr>
          <a:xfrm>
            <a:off x="152127" y="932509"/>
            <a:ext cx="8074571" cy="5745709"/>
            <a:chOff x="152127" y="842962"/>
            <a:chExt cx="8074571" cy="5745709"/>
          </a:xfrm>
        </p:grpSpPr>
        <p:sp>
          <p:nvSpPr>
            <p:cNvPr id="7" name="Line 6"/>
            <p:cNvSpPr>
              <a:spLocks noChangeShapeType="1"/>
            </p:cNvSpPr>
            <p:nvPr/>
          </p:nvSpPr>
          <p:spPr bwMode="auto">
            <a:xfrm flipV="1">
              <a:off x="1023938" y="1054100"/>
              <a:ext cx="0" cy="47799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7"/>
            <p:cNvSpPr>
              <a:spLocks noChangeShapeType="1"/>
            </p:cNvSpPr>
            <p:nvPr/>
          </p:nvSpPr>
          <p:spPr bwMode="auto">
            <a:xfrm flipV="1">
              <a:off x="7510463" y="1054100"/>
              <a:ext cx="0" cy="47799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8"/>
            <p:cNvSpPr>
              <a:spLocks noChangeShapeType="1"/>
            </p:cNvSpPr>
            <p:nvPr/>
          </p:nvSpPr>
          <p:spPr bwMode="auto">
            <a:xfrm flipH="1">
              <a:off x="920750" y="5834063"/>
              <a:ext cx="1031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Rectangle 9"/>
            <p:cNvSpPr>
              <a:spLocks noChangeArrowheads="1"/>
            </p:cNvSpPr>
            <p:nvPr/>
          </p:nvSpPr>
          <p:spPr bwMode="auto">
            <a:xfrm>
              <a:off x="655638" y="57150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 name="Line 10"/>
            <p:cNvSpPr>
              <a:spLocks noChangeShapeType="1"/>
            </p:cNvSpPr>
            <p:nvPr/>
          </p:nvSpPr>
          <p:spPr bwMode="auto">
            <a:xfrm flipH="1">
              <a:off x="971550" y="5435600"/>
              <a:ext cx="523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 name="Line 11"/>
            <p:cNvSpPr>
              <a:spLocks noChangeShapeType="1"/>
            </p:cNvSpPr>
            <p:nvPr/>
          </p:nvSpPr>
          <p:spPr bwMode="auto">
            <a:xfrm flipH="1">
              <a:off x="971550" y="5037138"/>
              <a:ext cx="523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12"/>
            <p:cNvSpPr>
              <a:spLocks noChangeShapeType="1"/>
            </p:cNvSpPr>
            <p:nvPr/>
          </p:nvSpPr>
          <p:spPr bwMode="auto">
            <a:xfrm flipH="1">
              <a:off x="971550" y="4638675"/>
              <a:ext cx="523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13"/>
            <p:cNvSpPr>
              <a:spLocks noChangeShapeType="1"/>
            </p:cNvSpPr>
            <p:nvPr/>
          </p:nvSpPr>
          <p:spPr bwMode="auto">
            <a:xfrm flipH="1">
              <a:off x="920750" y="4241800"/>
              <a:ext cx="1031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Rectangle 14"/>
            <p:cNvSpPr>
              <a:spLocks noChangeArrowheads="1"/>
            </p:cNvSpPr>
            <p:nvPr/>
          </p:nvSpPr>
          <p:spPr bwMode="auto">
            <a:xfrm>
              <a:off x="655638" y="4122738"/>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 name="Line 15"/>
            <p:cNvSpPr>
              <a:spLocks noChangeShapeType="1"/>
            </p:cNvSpPr>
            <p:nvPr/>
          </p:nvSpPr>
          <p:spPr bwMode="auto">
            <a:xfrm flipH="1">
              <a:off x="971550" y="3843338"/>
              <a:ext cx="523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16"/>
            <p:cNvSpPr>
              <a:spLocks noChangeShapeType="1"/>
            </p:cNvSpPr>
            <p:nvPr/>
          </p:nvSpPr>
          <p:spPr bwMode="auto">
            <a:xfrm flipH="1">
              <a:off x="971550" y="3443288"/>
              <a:ext cx="523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17"/>
            <p:cNvSpPr>
              <a:spLocks noChangeShapeType="1"/>
            </p:cNvSpPr>
            <p:nvPr/>
          </p:nvSpPr>
          <p:spPr bwMode="auto">
            <a:xfrm flipH="1">
              <a:off x="971550" y="3046412"/>
              <a:ext cx="523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18"/>
            <p:cNvSpPr>
              <a:spLocks noChangeShapeType="1"/>
            </p:cNvSpPr>
            <p:nvPr/>
          </p:nvSpPr>
          <p:spPr bwMode="auto">
            <a:xfrm flipH="1">
              <a:off x="920750" y="2647950"/>
              <a:ext cx="1031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Rectangle 19"/>
            <p:cNvSpPr>
              <a:spLocks noChangeArrowheads="1"/>
            </p:cNvSpPr>
            <p:nvPr/>
          </p:nvSpPr>
          <p:spPr bwMode="auto">
            <a:xfrm>
              <a:off x="520700" y="2528887"/>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1" name="Line 20"/>
            <p:cNvSpPr>
              <a:spLocks noChangeShapeType="1"/>
            </p:cNvSpPr>
            <p:nvPr/>
          </p:nvSpPr>
          <p:spPr bwMode="auto">
            <a:xfrm flipH="1">
              <a:off x="971550" y="2249487"/>
              <a:ext cx="523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21"/>
            <p:cNvSpPr>
              <a:spLocks noChangeShapeType="1"/>
            </p:cNvSpPr>
            <p:nvPr/>
          </p:nvSpPr>
          <p:spPr bwMode="auto">
            <a:xfrm flipH="1">
              <a:off x="971550" y="1851025"/>
              <a:ext cx="523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22"/>
            <p:cNvSpPr>
              <a:spLocks noChangeShapeType="1"/>
            </p:cNvSpPr>
            <p:nvPr/>
          </p:nvSpPr>
          <p:spPr bwMode="auto">
            <a:xfrm flipH="1">
              <a:off x="971550" y="1452562"/>
              <a:ext cx="523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23"/>
            <p:cNvSpPr>
              <a:spLocks noChangeShapeType="1"/>
            </p:cNvSpPr>
            <p:nvPr/>
          </p:nvSpPr>
          <p:spPr bwMode="auto">
            <a:xfrm flipH="1">
              <a:off x="920750" y="1054100"/>
              <a:ext cx="103188"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Rectangle 24"/>
            <p:cNvSpPr>
              <a:spLocks noChangeArrowheads="1"/>
            </p:cNvSpPr>
            <p:nvPr/>
          </p:nvSpPr>
          <p:spPr bwMode="auto">
            <a:xfrm>
              <a:off x="520700" y="935037"/>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6" name="Rectangle 25"/>
            <p:cNvSpPr>
              <a:spLocks noChangeArrowheads="1"/>
            </p:cNvSpPr>
            <p:nvPr/>
          </p:nvSpPr>
          <p:spPr bwMode="auto">
            <a:xfrm rot="16200000">
              <a:off x="-1893304" y="3136307"/>
              <a:ext cx="447558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500" b="0" i="0" u="none" strike="noStrike" cap="none" normalizeH="0" baseline="0" dirty="0">
                  <a:ln>
                    <a:noFill/>
                  </a:ln>
                  <a:solidFill>
                    <a:srgbClr val="000000"/>
                  </a:solidFill>
                  <a:effectLst/>
                  <a:latin typeface="Arial" panose="020B0604020202020204" pitchFamily="34" charset="0"/>
                </a:rPr>
                <a:t>Mean </a:t>
              </a:r>
              <a:r>
                <a:rPr kumimoji="0" lang="en-GB" altLang="en-US" sz="2500" b="0" i="0" u="none" strike="noStrike" cap="none" normalizeH="0" baseline="0" dirty="0">
                  <a:ln>
                    <a:noFill/>
                  </a:ln>
                  <a:solidFill>
                    <a:srgbClr val="0000FF"/>
                  </a:solidFill>
                  <a:effectLst/>
                  <a:latin typeface="Arial" panose="020B0604020202020204" pitchFamily="34" charset="0"/>
                </a:rPr>
                <a:t>performance</a:t>
              </a:r>
              <a:r>
                <a:rPr kumimoji="0" lang="en-GB" altLang="en-US" sz="2500" b="0" i="0" u="none" strike="noStrike" cap="none" normalizeH="0" baseline="0" dirty="0">
                  <a:ln>
                    <a:noFill/>
                  </a:ln>
                  <a:solidFill>
                    <a:srgbClr val="000000"/>
                  </a:solidFill>
                  <a:effectLst/>
                  <a:latin typeface="Arial" panose="020B0604020202020204" pitchFamily="34" charset="0"/>
                </a:rPr>
                <a:t> of 36 </a:t>
              </a:r>
              <a:r>
                <a:rPr kumimoji="0" lang="en-GB" altLang="en-US" sz="2500" b="0" i="0" u="none" strike="noStrike" cap="none" normalizeH="0" baseline="0" dirty="0" err="1">
                  <a:ln>
                    <a:noFill/>
                  </a:ln>
                  <a:solidFill>
                    <a:srgbClr val="000000"/>
                  </a:solidFill>
                  <a:effectLst/>
                  <a:latin typeface="Arial" panose="020B0604020202020204" pitchFamily="34" charset="0"/>
                </a:rPr>
                <a:t>genot</a:t>
              </a:r>
              <a:r>
                <a:rPr kumimoji="0" lang="en-GB" altLang="en-US" sz="2500" b="0" i="0" u="none" strike="noStrike" cap="none" normalizeH="0" baseline="0" dirty="0">
                  <a:ln>
                    <a:noFill/>
                  </a:ln>
                  <a:solidFill>
                    <a:srgbClr val="000000"/>
                  </a:solidFill>
                  <a:effectLst/>
                  <a:latin typeface="Arial" panose="020B0604020202020204" pitchFamily="34" charset="0"/>
                </a:rPr>
                <a:t>.</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 name="Line 27"/>
            <p:cNvSpPr>
              <a:spLocks noChangeShapeType="1"/>
            </p:cNvSpPr>
            <p:nvPr/>
          </p:nvSpPr>
          <p:spPr bwMode="auto">
            <a:xfrm>
              <a:off x="7510463" y="5478463"/>
              <a:ext cx="508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28"/>
            <p:cNvSpPr>
              <a:spLocks noChangeShapeType="1"/>
            </p:cNvSpPr>
            <p:nvPr/>
          </p:nvSpPr>
          <p:spPr bwMode="auto">
            <a:xfrm>
              <a:off x="7510463" y="508000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Rectangle 29"/>
            <p:cNvSpPr>
              <a:spLocks noChangeArrowheads="1"/>
            </p:cNvSpPr>
            <p:nvPr/>
          </p:nvSpPr>
          <p:spPr bwMode="auto">
            <a:xfrm>
              <a:off x="7646988" y="4960938"/>
              <a:ext cx="2051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1" name="Line 30"/>
            <p:cNvSpPr>
              <a:spLocks noChangeShapeType="1"/>
            </p:cNvSpPr>
            <p:nvPr/>
          </p:nvSpPr>
          <p:spPr bwMode="auto">
            <a:xfrm>
              <a:off x="7510463" y="4681538"/>
              <a:ext cx="508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Line 31"/>
            <p:cNvSpPr>
              <a:spLocks noChangeShapeType="1"/>
            </p:cNvSpPr>
            <p:nvPr/>
          </p:nvSpPr>
          <p:spPr bwMode="auto">
            <a:xfrm>
              <a:off x="7510463" y="4284663"/>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Rectangle 32"/>
            <p:cNvSpPr>
              <a:spLocks noChangeArrowheads="1"/>
            </p:cNvSpPr>
            <p:nvPr/>
          </p:nvSpPr>
          <p:spPr bwMode="auto">
            <a:xfrm>
              <a:off x="7646988" y="4165600"/>
              <a:ext cx="2051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4" name="Line 33"/>
            <p:cNvSpPr>
              <a:spLocks noChangeShapeType="1"/>
            </p:cNvSpPr>
            <p:nvPr/>
          </p:nvSpPr>
          <p:spPr bwMode="auto">
            <a:xfrm>
              <a:off x="7510463" y="3884613"/>
              <a:ext cx="508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Line 34"/>
            <p:cNvSpPr>
              <a:spLocks noChangeShapeType="1"/>
            </p:cNvSpPr>
            <p:nvPr/>
          </p:nvSpPr>
          <p:spPr bwMode="auto">
            <a:xfrm>
              <a:off x="7510463" y="3486150"/>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Rectangle 35"/>
            <p:cNvSpPr>
              <a:spLocks noChangeArrowheads="1"/>
            </p:cNvSpPr>
            <p:nvPr/>
          </p:nvSpPr>
          <p:spPr bwMode="auto">
            <a:xfrm>
              <a:off x="7646988" y="3368675"/>
              <a:ext cx="2051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7" name="Line 36"/>
            <p:cNvSpPr>
              <a:spLocks noChangeShapeType="1"/>
            </p:cNvSpPr>
            <p:nvPr/>
          </p:nvSpPr>
          <p:spPr bwMode="auto">
            <a:xfrm>
              <a:off x="7510463" y="3089275"/>
              <a:ext cx="508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Line 37"/>
            <p:cNvSpPr>
              <a:spLocks noChangeShapeType="1"/>
            </p:cNvSpPr>
            <p:nvPr/>
          </p:nvSpPr>
          <p:spPr bwMode="auto">
            <a:xfrm>
              <a:off x="7510463" y="2690812"/>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Rectangle 38"/>
            <p:cNvSpPr>
              <a:spLocks noChangeArrowheads="1"/>
            </p:cNvSpPr>
            <p:nvPr/>
          </p:nvSpPr>
          <p:spPr bwMode="auto">
            <a:xfrm>
              <a:off x="7646988" y="257175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0" name="Line 39"/>
            <p:cNvSpPr>
              <a:spLocks noChangeShapeType="1"/>
            </p:cNvSpPr>
            <p:nvPr/>
          </p:nvSpPr>
          <p:spPr bwMode="auto">
            <a:xfrm>
              <a:off x="7510463" y="2292350"/>
              <a:ext cx="508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 name="Line 40"/>
            <p:cNvSpPr>
              <a:spLocks noChangeShapeType="1"/>
            </p:cNvSpPr>
            <p:nvPr/>
          </p:nvSpPr>
          <p:spPr bwMode="auto">
            <a:xfrm>
              <a:off x="7510463" y="1893887"/>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 name="Rectangle 41"/>
            <p:cNvSpPr>
              <a:spLocks noChangeArrowheads="1"/>
            </p:cNvSpPr>
            <p:nvPr/>
          </p:nvSpPr>
          <p:spPr bwMode="auto">
            <a:xfrm>
              <a:off x="7646988" y="177482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3" name="Line 42"/>
            <p:cNvSpPr>
              <a:spLocks noChangeShapeType="1"/>
            </p:cNvSpPr>
            <p:nvPr/>
          </p:nvSpPr>
          <p:spPr bwMode="auto">
            <a:xfrm>
              <a:off x="7510463" y="1495425"/>
              <a:ext cx="508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 name="Line 43"/>
            <p:cNvSpPr>
              <a:spLocks noChangeShapeType="1"/>
            </p:cNvSpPr>
            <p:nvPr/>
          </p:nvSpPr>
          <p:spPr bwMode="auto">
            <a:xfrm>
              <a:off x="7510463" y="1096962"/>
              <a:ext cx="1016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 name="Rectangle 44"/>
            <p:cNvSpPr>
              <a:spLocks noChangeArrowheads="1"/>
            </p:cNvSpPr>
            <p:nvPr/>
          </p:nvSpPr>
          <p:spPr bwMode="auto">
            <a:xfrm>
              <a:off x="7646988" y="977900"/>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6" name="Line 45"/>
            <p:cNvSpPr>
              <a:spLocks noChangeShapeType="1"/>
            </p:cNvSpPr>
            <p:nvPr/>
          </p:nvSpPr>
          <p:spPr bwMode="auto">
            <a:xfrm>
              <a:off x="1023938" y="5834063"/>
              <a:ext cx="648652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 name="Line 46"/>
            <p:cNvSpPr>
              <a:spLocks noChangeShapeType="1"/>
            </p:cNvSpPr>
            <p:nvPr/>
          </p:nvSpPr>
          <p:spPr bwMode="auto">
            <a:xfrm>
              <a:off x="1023938" y="1054100"/>
              <a:ext cx="648652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 name="Line 47"/>
            <p:cNvSpPr>
              <a:spLocks noChangeShapeType="1"/>
            </p:cNvSpPr>
            <p:nvPr/>
          </p:nvSpPr>
          <p:spPr bwMode="auto">
            <a:xfrm>
              <a:off x="1112838"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 name="Line 48"/>
            <p:cNvSpPr>
              <a:spLocks noChangeShapeType="1"/>
            </p:cNvSpPr>
            <p:nvPr/>
          </p:nvSpPr>
          <p:spPr bwMode="auto">
            <a:xfrm>
              <a:off x="1293813"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Rectangle 49"/>
            <p:cNvSpPr>
              <a:spLocks noChangeArrowheads="1"/>
            </p:cNvSpPr>
            <p:nvPr/>
          </p:nvSpPr>
          <p:spPr bwMode="auto">
            <a:xfrm>
              <a:off x="1187450" y="595947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1" name="Line 50"/>
            <p:cNvSpPr>
              <a:spLocks noChangeShapeType="1"/>
            </p:cNvSpPr>
            <p:nvPr/>
          </p:nvSpPr>
          <p:spPr bwMode="auto">
            <a:xfrm>
              <a:off x="1473200"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 name="Line 51"/>
            <p:cNvSpPr>
              <a:spLocks noChangeShapeType="1"/>
            </p:cNvSpPr>
            <p:nvPr/>
          </p:nvSpPr>
          <p:spPr bwMode="auto">
            <a:xfrm>
              <a:off x="1654175"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 name="Rectangle 52"/>
            <p:cNvSpPr>
              <a:spLocks noChangeArrowheads="1"/>
            </p:cNvSpPr>
            <p:nvPr/>
          </p:nvSpPr>
          <p:spPr bwMode="auto">
            <a:xfrm>
              <a:off x="1535113" y="595947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4" name="Line 53"/>
            <p:cNvSpPr>
              <a:spLocks noChangeShapeType="1"/>
            </p:cNvSpPr>
            <p:nvPr/>
          </p:nvSpPr>
          <p:spPr bwMode="auto">
            <a:xfrm>
              <a:off x="1835150"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 name="Line 54"/>
            <p:cNvSpPr>
              <a:spLocks noChangeShapeType="1"/>
            </p:cNvSpPr>
            <p:nvPr/>
          </p:nvSpPr>
          <p:spPr bwMode="auto">
            <a:xfrm>
              <a:off x="2014538"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 name="Rectangle 55"/>
            <p:cNvSpPr>
              <a:spLocks noChangeArrowheads="1"/>
            </p:cNvSpPr>
            <p:nvPr/>
          </p:nvSpPr>
          <p:spPr bwMode="auto">
            <a:xfrm>
              <a:off x="1893888" y="595947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7" name="Line 56"/>
            <p:cNvSpPr>
              <a:spLocks noChangeShapeType="1"/>
            </p:cNvSpPr>
            <p:nvPr/>
          </p:nvSpPr>
          <p:spPr bwMode="auto">
            <a:xfrm>
              <a:off x="2195513"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 name="Line 57"/>
            <p:cNvSpPr>
              <a:spLocks noChangeShapeType="1"/>
            </p:cNvSpPr>
            <p:nvPr/>
          </p:nvSpPr>
          <p:spPr bwMode="auto">
            <a:xfrm>
              <a:off x="2374900"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 name="Rectangle 58"/>
            <p:cNvSpPr>
              <a:spLocks noChangeArrowheads="1"/>
            </p:cNvSpPr>
            <p:nvPr/>
          </p:nvSpPr>
          <p:spPr bwMode="auto">
            <a:xfrm>
              <a:off x="2254250" y="5959475"/>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0" name="Line 59"/>
            <p:cNvSpPr>
              <a:spLocks noChangeShapeType="1"/>
            </p:cNvSpPr>
            <p:nvPr/>
          </p:nvSpPr>
          <p:spPr bwMode="auto">
            <a:xfrm>
              <a:off x="2555875"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 name="Line 60"/>
            <p:cNvSpPr>
              <a:spLocks noChangeShapeType="1"/>
            </p:cNvSpPr>
            <p:nvPr/>
          </p:nvSpPr>
          <p:spPr bwMode="auto">
            <a:xfrm>
              <a:off x="2735263"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 name="Rectangle 61"/>
            <p:cNvSpPr>
              <a:spLocks noChangeArrowheads="1"/>
            </p:cNvSpPr>
            <p:nvPr/>
          </p:nvSpPr>
          <p:spPr bwMode="auto">
            <a:xfrm>
              <a:off x="2547938"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3" name="Line 62"/>
            <p:cNvSpPr>
              <a:spLocks noChangeShapeType="1"/>
            </p:cNvSpPr>
            <p:nvPr/>
          </p:nvSpPr>
          <p:spPr bwMode="auto">
            <a:xfrm>
              <a:off x="2914650"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 name="Line 63"/>
            <p:cNvSpPr>
              <a:spLocks noChangeShapeType="1"/>
            </p:cNvSpPr>
            <p:nvPr/>
          </p:nvSpPr>
          <p:spPr bwMode="auto">
            <a:xfrm>
              <a:off x="3095625"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 name="Rectangle 64"/>
            <p:cNvSpPr>
              <a:spLocks noChangeArrowheads="1"/>
            </p:cNvSpPr>
            <p:nvPr/>
          </p:nvSpPr>
          <p:spPr bwMode="auto">
            <a:xfrm>
              <a:off x="2909888"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6" name="Line 65"/>
            <p:cNvSpPr>
              <a:spLocks noChangeShapeType="1"/>
            </p:cNvSpPr>
            <p:nvPr/>
          </p:nvSpPr>
          <p:spPr bwMode="auto">
            <a:xfrm>
              <a:off x="3275013"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 name="Line 66"/>
            <p:cNvSpPr>
              <a:spLocks noChangeShapeType="1"/>
            </p:cNvSpPr>
            <p:nvPr/>
          </p:nvSpPr>
          <p:spPr bwMode="auto">
            <a:xfrm>
              <a:off x="3455988"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 name="Rectangle 67"/>
            <p:cNvSpPr>
              <a:spLocks noChangeArrowheads="1"/>
            </p:cNvSpPr>
            <p:nvPr/>
          </p:nvSpPr>
          <p:spPr bwMode="auto">
            <a:xfrm>
              <a:off x="3268663"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9" name="Line 68"/>
            <p:cNvSpPr>
              <a:spLocks noChangeShapeType="1"/>
            </p:cNvSpPr>
            <p:nvPr/>
          </p:nvSpPr>
          <p:spPr bwMode="auto">
            <a:xfrm>
              <a:off x="3636963"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 name="Line 69"/>
            <p:cNvSpPr>
              <a:spLocks noChangeShapeType="1"/>
            </p:cNvSpPr>
            <p:nvPr/>
          </p:nvSpPr>
          <p:spPr bwMode="auto">
            <a:xfrm>
              <a:off x="3816350"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Rectangle 70"/>
            <p:cNvSpPr>
              <a:spLocks noChangeArrowheads="1"/>
            </p:cNvSpPr>
            <p:nvPr/>
          </p:nvSpPr>
          <p:spPr bwMode="auto">
            <a:xfrm>
              <a:off x="3629025"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2" name="Line 71"/>
            <p:cNvSpPr>
              <a:spLocks noChangeShapeType="1"/>
            </p:cNvSpPr>
            <p:nvPr/>
          </p:nvSpPr>
          <p:spPr bwMode="auto">
            <a:xfrm>
              <a:off x="3997325"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 name="Line 72"/>
            <p:cNvSpPr>
              <a:spLocks noChangeShapeType="1"/>
            </p:cNvSpPr>
            <p:nvPr/>
          </p:nvSpPr>
          <p:spPr bwMode="auto">
            <a:xfrm>
              <a:off x="4176713"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Rectangle 73"/>
            <p:cNvSpPr>
              <a:spLocks noChangeArrowheads="1"/>
            </p:cNvSpPr>
            <p:nvPr/>
          </p:nvSpPr>
          <p:spPr bwMode="auto">
            <a:xfrm>
              <a:off x="3989388"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5" name="Line 74"/>
            <p:cNvSpPr>
              <a:spLocks noChangeShapeType="1"/>
            </p:cNvSpPr>
            <p:nvPr/>
          </p:nvSpPr>
          <p:spPr bwMode="auto">
            <a:xfrm>
              <a:off x="4356100"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 name="Line 75"/>
            <p:cNvSpPr>
              <a:spLocks noChangeShapeType="1"/>
            </p:cNvSpPr>
            <p:nvPr/>
          </p:nvSpPr>
          <p:spPr bwMode="auto">
            <a:xfrm>
              <a:off x="4537075"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Rectangle 76"/>
            <p:cNvSpPr>
              <a:spLocks noChangeArrowheads="1"/>
            </p:cNvSpPr>
            <p:nvPr/>
          </p:nvSpPr>
          <p:spPr bwMode="auto">
            <a:xfrm>
              <a:off x="4351338"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8" name="Line 77"/>
            <p:cNvSpPr>
              <a:spLocks noChangeShapeType="1"/>
            </p:cNvSpPr>
            <p:nvPr/>
          </p:nvSpPr>
          <p:spPr bwMode="auto">
            <a:xfrm>
              <a:off x="4716463"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 name="Line 78"/>
            <p:cNvSpPr>
              <a:spLocks noChangeShapeType="1"/>
            </p:cNvSpPr>
            <p:nvPr/>
          </p:nvSpPr>
          <p:spPr bwMode="auto">
            <a:xfrm>
              <a:off x="4897438"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Rectangle 79"/>
            <p:cNvSpPr>
              <a:spLocks noChangeArrowheads="1"/>
            </p:cNvSpPr>
            <p:nvPr/>
          </p:nvSpPr>
          <p:spPr bwMode="auto">
            <a:xfrm>
              <a:off x="4711700"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22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1" name="Line 80"/>
            <p:cNvSpPr>
              <a:spLocks noChangeShapeType="1"/>
            </p:cNvSpPr>
            <p:nvPr/>
          </p:nvSpPr>
          <p:spPr bwMode="auto">
            <a:xfrm>
              <a:off x="5078413"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 name="Line 81"/>
            <p:cNvSpPr>
              <a:spLocks noChangeShapeType="1"/>
            </p:cNvSpPr>
            <p:nvPr/>
          </p:nvSpPr>
          <p:spPr bwMode="auto">
            <a:xfrm>
              <a:off x="5257800"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Rectangle 82"/>
            <p:cNvSpPr>
              <a:spLocks noChangeArrowheads="1"/>
            </p:cNvSpPr>
            <p:nvPr/>
          </p:nvSpPr>
          <p:spPr bwMode="auto">
            <a:xfrm>
              <a:off x="5070475"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24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4" name="Line 83"/>
            <p:cNvSpPr>
              <a:spLocks noChangeShapeType="1"/>
            </p:cNvSpPr>
            <p:nvPr/>
          </p:nvSpPr>
          <p:spPr bwMode="auto">
            <a:xfrm>
              <a:off x="5438775"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 name="Line 84"/>
            <p:cNvSpPr>
              <a:spLocks noChangeShapeType="1"/>
            </p:cNvSpPr>
            <p:nvPr/>
          </p:nvSpPr>
          <p:spPr bwMode="auto">
            <a:xfrm>
              <a:off x="5618163"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Rectangle 85"/>
            <p:cNvSpPr>
              <a:spLocks noChangeArrowheads="1"/>
            </p:cNvSpPr>
            <p:nvPr/>
          </p:nvSpPr>
          <p:spPr bwMode="auto">
            <a:xfrm>
              <a:off x="5430838"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26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7" name="Line 86"/>
            <p:cNvSpPr>
              <a:spLocks noChangeShapeType="1"/>
            </p:cNvSpPr>
            <p:nvPr/>
          </p:nvSpPr>
          <p:spPr bwMode="auto">
            <a:xfrm>
              <a:off x="5799138"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 name="Line 87"/>
            <p:cNvSpPr>
              <a:spLocks noChangeShapeType="1"/>
            </p:cNvSpPr>
            <p:nvPr/>
          </p:nvSpPr>
          <p:spPr bwMode="auto">
            <a:xfrm>
              <a:off x="5978525"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Rectangle 88"/>
            <p:cNvSpPr>
              <a:spLocks noChangeArrowheads="1"/>
            </p:cNvSpPr>
            <p:nvPr/>
          </p:nvSpPr>
          <p:spPr bwMode="auto">
            <a:xfrm>
              <a:off x="5791200"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28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0" name="Line 89"/>
            <p:cNvSpPr>
              <a:spLocks noChangeShapeType="1"/>
            </p:cNvSpPr>
            <p:nvPr/>
          </p:nvSpPr>
          <p:spPr bwMode="auto">
            <a:xfrm>
              <a:off x="6157913"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 name="Line 90"/>
            <p:cNvSpPr>
              <a:spLocks noChangeShapeType="1"/>
            </p:cNvSpPr>
            <p:nvPr/>
          </p:nvSpPr>
          <p:spPr bwMode="auto">
            <a:xfrm>
              <a:off x="6338888"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Rectangle 91"/>
            <p:cNvSpPr>
              <a:spLocks noChangeArrowheads="1"/>
            </p:cNvSpPr>
            <p:nvPr/>
          </p:nvSpPr>
          <p:spPr bwMode="auto">
            <a:xfrm>
              <a:off x="6153150"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3" name="Line 92"/>
            <p:cNvSpPr>
              <a:spLocks noChangeShapeType="1"/>
            </p:cNvSpPr>
            <p:nvPr/>
          </p:nvSpPr>
          <p:spPr bwMode="auto">
            <a:xfrm>
              <a:off x="6518275"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Line 93"/>
            <p:cNvSpPr>
              <a:spLocks noChangeShapeType="1"/>
            </p:cNvSpPr>
            <p:nvPr/>
          </p:nvSpPr>
          <p:spPr bwMode="auto">
            <a:xfrm>
              <a:off x="6699250"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Rectangle 94"/>
            <p:cNvSpPr>
              <a:spLocks noChangeArrowheads="1"/>
            </p:cNvSpPr>
            <p:nvPr/>
          </p:nvSpPr>
          <p:spPr bwMode="auto">
            <a:xfrm>
              <a:off x="6511925"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32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6" name="Line 95"/>
            <p:cNvSpPr>
              <a:spLocks noChangeShapeType="1"/>
            </p:cNvSpPr>
            <p:nvPr/>
          </p:nvSpPr>
          <p:spPr bwMode="auto">
            <a:xfrm>
              <a:off x="6880225"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Line 96"/>
            <p:cNvSpPr>
              <a:spLocks noChangeShapeType="1"/>
            </p:cNvSpPr>
            <p:nvPr/>
          </p:nvSpPr>
          <p:spPr bwMode="auto">
            <a:xfrm>
              <a:off x="7059613"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Rectangle 97"/>
            <p:cNvSpPr>
              <a:spLocks noChangeArrowheads="1"/>
            </p:cNvSpPr>
            <p:nvPr/>
          </p:nvSpPr>
          <p:spPr bwMode="auto">
            <a:xfrm>
              <a:off x="6872288"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34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9" name="Line 98"/>
            <p:cNvSpPr>
              <a:spLocks noChangeShapeType="1"/>
            </p:cNvSpPr>
            <p:nvPr/>
          </p:nvSpPr>
          <p:spPr bwMode="auto">
            <a:xfrm>
              <a:off x="7240588" y="5834063"/>
              <a:ext cx="0" cy="523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Line 99"/>
            <p:cNvSpPr>
              <a:spLocks noChangeShapeType="1"/>
            </p:cNvSpPr>
            <p:nvPr/>
          </p:nvSpPr>
          <p:spPr bwMode="auto">
            <a:xfrm>
              <a:off x="7419975" y="5834063"/>
              <a:ext cx="0" cy="103188"/>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Rectangle 100"/>
            <p:cNvSpPr>
              <a:spLocks noChangeArrowheads="1"/>
            </p:cNvSpPr>
            <p:nvPr/>
          </p:nvSpPr>
          <p:spPr bwMode="auto">
            <a:xfrm>
              <a:off x="7232650" y="5959475"/>
              <a:ext cx="25648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36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2" name="Rectangle 101"/>
            <p:cNvSpPr>
              <a:spLocks noChangeArrowheads="1"/>
            </p:cNvSpPr>
            <p:nvPr/>
          </p:nvSpPr>
          <p:spPr bwMode="auto">
            <a:xfrm>
              <a:off x="870259" y="6203950"/>
              <a:ext cx="6969857"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500" b="0" i="0" u="none" strike="noStrike" cap="none" normalizeH="0" baseline="0" dirty="0">
                  <a:ln>
                    <a:noFill/>
                  </a:ln>
                  <a:solidFill>
                    <a:srgbClr val="000000"/>
                  </a:solidFill>
                  <a:effectLst/>
                  <a:latin typeface="Arial" panose="020B0604020202020204" pitchFamily="34" charset="0"/>
                </a:rPr>
                <a:t>Genotypes rank according to mean performance</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3" name="Rectangle 102"/>
            <p:cNvSpPr>
              <a:spLocks noChangeArrowheads="1"/>
            </p:cNvSpPr>
            <p:nvPr/>
          </p:nvSpPr>
          <p:spPr bwMode="auto">
            <a:xfrm>
              <a:off x="1058863" y="842962"/>
              <a:ext cx="138113" cy="499268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Rectangle 103"/>
            <p:cNvSpPr>
              <a:spLocks noChangeArrowheads="1"/>
            </p:cNvSpPr>
            <p:nvPr/>
          </p:nvSpPr>
          <p:spPr bwMode="auto">
            <a:xfrm>
              <a:off x="1239838" y="1350962"/>
              <a:ext cx="136525" cy="448468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Rectangle 104"/>
            <p:cNvSpPr>
              <a:spLocks noChangeArrowheads="1"/>
            </p:cNvSpPr>
            <p:nvPr/>
          </p:nvSpPr>
          <p:spPr bwMode="auto">
            <a:xfrm>
              <a:off x="1420813" y="1419225"/>
              <a:ext cx="134938" cy="4416426"/>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Rectangle 105"/>
            <p:cNvSpPr>
              <a:spLocks noChangeArrowheads="1"/>
            </p:cNvSpPr>
            <p:nvPr/>
          </p:nvSpPr>
          <p:spPr bwMode="auto">
            <a:xfrm>
              <a:off x="1600200" y="1498600"/>
              <a:ext cx="136525" cy="4337051"/>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Rectangle 106"/>
            <p:cNvSpPr>
              <a:spLocks noChangeArrowheads="1"/>
            </p:cNvSpPr>
            <p:nvPr/>
          </p:nvSpPr>
          <p:spPr bwMode="auto">
            <a:xfrm>
              <a:off x="1779588" y="1766887"/>
              <a:ext cx="136525" cy="4068763"/>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Rectangle 107"/>
            <p:cNvSpPr>
              <a:spLocks noChangeArrowheads="1"/>
            </p:cNvSpPr>
            <p:nvPr/>
          </p:nvSpPr>
          <p:spPr bwMode="auto">
            <a:xfrm>
              <a:off x="1960563" y="1868487"/>
              <a:ext cx="136525" cy="3967163"/>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Rectangle 108"/>
            <p:cNvSpPr>
              <a:spLocks noChangeArrowheads="1"/>
            </p:cNvSpPr>
            <p:nvPr/>
          </p:nvSpPr>
          <p:spPr bwMode="auto">
            <a:xfrm>
              <a:off x="2139950" y="1971675"/>
              <a:ext cx="138113" cy="3863976"/>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Rectangle 109"/>
            <p:cNvSpPr>
              <a:spLocks noChangeArrowheads="1"/>
            </p:cNvSpPr>
            <p:nvPr/>
          </p:nvSpPr>
          <p:spPr bwMode="auto">
            <a:xfrm>
              <a:off x="2320925" y="1981200"/>
              <a:ext cx="136525" cy="3854451"/>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Rectangle 110"/>
            <p:cNvSpPr>
              <a:spLocks noChangeArrowheads="1"/>
            </p:cNvSpPr>
            <p:nvPr/>
          </p:nvSpPr>
          <p:spPr bwMode="auto">
            <a:xfrm>
              <a:off x="2500313" y="2049462"/>
              <a:ext cx="138113" cy="378618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Rectangle 111"/>
            <p:cNvSpPr>
              <a:spLocks noChangeArrowheads="1"/>
            </p:cNvSpPr>
            <p:nvPr/>
          </p:nvSpPr>
          <p:spPr bwMode="auto">
            <a:xfrm>
              <a:off x="2679700" y="2165350"/>
              <a:ext cx="138113" cy="3670301"/>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Rectangle 112"/>
            <p:cNvSpPr>
              <a:spLocks noChangeArrowheads="1"/>
            </p:cNvSpPr>
            <p:nvPr/>
          </p:nvSpPr>
          <p:spPr bwMode="auto">
            <a:xfrm>
              <a:off x="2862263" y="2254250"/>
              <a:ext cx="134938" cy="3581401"/>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Rectangle 113"/>
            <p:cNvSpPr>
              <a:spLocks noChangeArrowheads="1"/>
            </p:cNvSpPr>
            <p:nvPr/>
          </p:nvSpPr>
          <p:spPr bwMode="auto">
            <a:xfrm>
              <a:off x="3041650" y="2346325"/>
              <a:ext cx="136525" cy="3489326"/>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Rectangle 114"/>
            <p:cNvSpPr>
              <a:spLocks noChangeArrowheads="1"/>
            </p:cNvSpPr>
            <p:nvPr/>
          </p:nvSpPr>
          <p:spPr bwMode="auto">
            <a:xfrm>
              <a:off x="3222625" y="2408237"/>
              <a:ext cx="134938" cy="3427413"/>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Rectangle 115"/>
            <p:cNvSpPr>
              <a:spLocks noChangeArrowheads="1"/>
            </p:cNvSpPr>
            <p:nvPr/>
          </p:nvSpPr>
          <p:spPr bwMode="auto">
            <a:xfrm>
              <a:off x="3402013" y="2552700"/>
              <a:ext cx="136525" cy="3282950"/>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Rectangle 116"/>
            <p:cNvSpPr>
              <a:spLocks noChangeArrowheads="1"/>
            </p:cNvSpPr>
            <p:nvPr/>
          </p:nvSpPr>
          <p:spPr bwMode="auto">
            <a:xfrm>
              <a:off x="3581400" y="2593975"/>
              <a:ext cx="136525" cy="3241675"/>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Rectangle 117"/>
            <p:cNvSpPr>
              <a:spLocks noChangeArrowheads="1"/>
            </p:cNvSpPr>
            <p:nvPr/>
          </p:nvSpPr>
          <p:spPr bwMode="auto">
            <a:xfrm>
              <a:off x="3762375" y="2600325"/>
              <a:ext cx="136525" cy="3235325"/>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Rectangle 118"/>
            <p:cNvSpPr>
              <a:spLocks noChangeArrowheads="1"/>
            </p:cNvSpPr>
            <p:nvPr/>
          </p:nvSpPr>
          <p:spPr bwMode="auto">
            <a:xfrm>
              <a:off x="3941763" y="2701925"/>
              <a:ext cx="138113" cy="3133725"/>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Rectangle 119"/>
            <p:cNvSpPr>
              <a:spLocks noChangeArrowheads="1"/>
            </p:cNvSpPr>
            <p:nvPr/>
          </p:nvSpPr>
          <p:spPr bwMode="auto">
            <a:xfrm>
              <a:off x="4122738" y="2735262"/>
              <a:ext cx="136525" cy="310038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Rectangle 120"/>
            <p:cNvSpPr>
              <a:spLocks noChangeArrowheads="1"/>
            </p:cNvSpPr>
            <p:nvPr/>
          </p:nvSpPr>
          <p:spPr bwMode="auto">
            <a:xfrm>
              <a:off x="4302125" y="2832100"/>
              <a:ext cx="138113" cy="3003550"/>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Rectangle 121"/>
            <p:cNvSpPr>
              <a:spLocks noChangeArrowheads="1"/>
            </p:cNvSpPr>
            <p:nvPr/>
          </p:nvSpPr>
          <p:spPr bwMode="auto">
            <a:xfrm>
              <a:off x="4483100" y="2862262"/>
              <a:ext cx="136525" cy="297338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Rectangle 122"/>
            <p:cNvSpPr>
              <a:spLocks noChangeArrowheads="1"/>
            </p:cNvSpPr>
            <p:nvPr/>
          </p:nvSpPr>
          <p:spPr bwMode="auto">
            <a:xfrm>
              <a:off x="4664075" y="2884487"/>
              <a:ext cx="134938" cy="2951163"/>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Rectangle 123"/>
            <p:cNvSpPr>
              <a:spLocks noChangeArrowheads="1"/>
            </p:cNvSpPr>
            <p:nvPr/>
          </p:nvSpPr>
          <p:spPr bwMode="auto">
            <a:xfrm>
              <a:off x="4843463" y="2922587"/>
              <a:ext cx="136525" cy="2913063"/>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Rectangle 124"/>
            <p:cNvSpPr>
              <a:spLocks noChangeArrowheads="1"/>
            </p:cNvSpPr>
            <p:nvPr/>
          </p:nvSpPr>
          <p:spPr bwMode="auto">
            <a:xfrm>
              <a:off x="5022850" y="2954337"/>
              <a:ext cx="136525" cy="2881313"/>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Rectangle 125"/>
            <p:cNvSpPr>
              <a:spLocks noChangeArrowheads="1"/>
            </p:cNvSpPr>
            <p:nvPr/>
          </p:nvSpPr>
          <p:spPr bwMode="auto">
            <a:xfrm>
              <a:off x="5203825" y="2965450"/>
              <a:ext cx="136525" cy="2870200"/>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Rectangle 126"/>
            <p:cNvSpPr>
              <a:spLocks noChangeArrowheads="1"/>
            </p:cNvSpPr>
            <p:nvPr/>
          </p:nvSpPr>
          <p:spPr bwMode="auto">
            <a:xfrm>
              <a:off x="5383213" y="3005137"/>
              <a:ext cx="138113" cy="2830513"/>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Rectangle 127"/>
            <p:cNvSpPr>
              <a:spLocks noChangeArrowheads="1"/>
            </p:cNvSpPr>
            <p:nvPr/>
          </p:nvSpPr>
          <p:spPr bwMode="auto">
            <a:xfrm>
              <a:off x="5564188" y="3014662"/>
              <a:ext cx="136525" cy="282098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Rectangle 128"/>
            <p:cNvSpPr>
              <a:spLocks noChangeArrowheads="1"/>
            </p:cNvSpPr>
            <p:nvPr/>
          </p:nvSpPr>
          <p:spPr bwMode="auto">
            <a:xfrm>
              <a:off x="5743575" y="3305175"/>
              <a:ext cx="138113" cy="2530475"/>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Rectangle 129"/>
            <p:cNvSpPr>
              <a:spLocks noChangeArrowheads="1"/>
            </p:cNvSpPr>
            <p:nvPr/>
          </p:nvSpPr>
          <p:spPr bwMode="auto">
            <a:xfrm>
              <a:off x="5922963" y="3319462"/>
              <a:ext cx="138113" cy="251618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Rectangle 130"/>
            <p:cNvSpPr>
              <a:spLocks noChangeArrowheads="1"/>
            </p:cNvSpPr>
            <p:nvPr/>
          </p:nvSpPr>
          <p:spPr bwMode="auto">
            <a:xfrm>
              <a:off x="6105525" y="3335337"/>
              <a:ext cx="134938" cy="2500313"/>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Rectangle 131"/>
            <p:cNvSpPr>
              <a:spLocks noChangeArrowheads="1"/>
            </p:cNvSpPr>
            <p:nvPr/>
          </p:nvSpPr>
          <p:spPr bwMode="auto">
            <a:xfrm>
              <a:off x="6284913" y="3548063"/>
              <a:ext cx="136525" cy="228758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Rectangle 132"/>
            <p:cNvSpPr>
              <a:spLocks noChangeArrowheads="1"/>
            </p:cNvSpPr>
            <p:nvPr/>
          </p:nvSpPr>
          <p:spPr bwMode="auto">
            <a:xfrm>
              <a:off x="6465888" y="3627438"/>
              <a:ext cx="134938" cy="2208213"/>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Rectangle 133"/>
            <p:cNvSpPr>
              <a:spLocks noChangeArrowheads="1"/>
            </p:cNvSpPr>
            <p:nvPr/>
          </p:nvSpPr>
          <p:spPr bwMode="auto">
            <a:xfrm>
              <a:off x="6645275" y="3629025"/>
              <a:ext cx="136525" cy="2206625"/>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Rectangle 134"/>
            <p:cNvSpPr>
              <a:spLocks noChangeArrowheads="1"/>
            </p:cNvSpPr>
            <p:nvPr/>
          </p:nvSpPr>
          <p:spPr bwMode="auto">
            <a:xfrm>
              <a:off x="6824663" y="3662363"/>
              <a:ext cx="136525" cy="217328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Rectangle 135"/>
            <p:cNvSpPr>
              <a:spLocks noChangeArrowheads="1"/>
            </p:cNvSpPr>
            <p:nvPr/>
          </p:nvSpPr>
          <p:spPr bwMode="auto">
            <a:xfrm>
              <a:off x="7005638" y="3668713"/>
              <a:ext cx="136525" cy="216693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Rectangle 136"/>
            <p:cNvSpPr>
              <a:spLocks noChangeArrowheads="1"/>
            </p:cNvSpPr>
            <p:nvPr/>
          </p:nvSpPr>
          <p:spPr bwMode="auto">
            <a:xfrm>
              <a:off x="7185025" y="4151313"/>
              <a:ext cx="138113" cy="1684338"/>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Rectangle 137"/>
            <p:cNvSpPr>
              <a:spLocks noChangeArrowheads="1"/>
            </p:cNvSpPr>
            <p:nvPr/>
          </p:nvSpPr>
          <p:spPr bwMode="auto">
            <a:xfrm>
              <a:off x="7366000" y="4573588"/>
              <a:ext cx="136525" cy="1262063"/>
            </a:xfrm>
            <a:prstGeom prst="rect">
              <a:avLst/>
            </a:prstGeom>
            <a:noFill/>
            <a:ln w="3333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Line 138"/>
            <p:cNvSpPr>
              <a:spLocks noChangeShapeType="1"/>
            </p:cNvSpPr>
            <p:nvPr/>
          </p:nvSpPr>
          <p:spPr bwMode="auto">
            <a:xfrm>
              <a:off x="1023938" y="2703512"/>
              <a:ext cx="6486525" cy="0"/>
            </a:xfrm>
            <a:prstGeom prst="line">
              <a:avLst/>
            </a:prstGeom>
            <a:noFill/>
            <a:ln w="15875">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 name="Rectangle 141"/>
            <p:cNvSpPr>
              <a:spLocks noChangeArrowheads="1"/>
            </p:cNvSpPr>
            <p:nvPr/>
          </p:nvSpPr>
          <p:spPr bwMode="auto">
            <a:xfrm rot="5400000">
              <a:off x="6209800" y="3491434"/>
              <a:ext cx="364907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500" b="0" i="0" u="none" strike="noStrike" cap="none" normalizeH="0" baseline="0" dirty="0">
                  <a:ln>
                    <a:noFill/>
                  </a:ln>
                  <a:solidFill>
                    <a:srgbClr val="000000"/>
                  </a:solidFill>
                  <a:effectLst/>
                  <a:latin typeface="Arial" panose="020B0604020202020204" pitchFamily="34" charset="0"/>
                </a:rPr>
                <a:t>Main </a:t>
              </a:r>
              <a:r>
                <a:rPr kumimoji="0" lang="en-GB" altLang="en-US" sz="2500" b="0" i="0" u="none" strike="noStrike" cap="none" normalizeH="0" baseline="0" dirty="0">
                  <a:ln>
                    <a:noFill/>
                  </a:ln>
                  <a:solidFill>
                    <a:srgbClr val="C00000"/>
                  </a:solidFill>
                  <a:effectLst/>
                  <a:latin typeface="Arial" panose="020B0604020202020204" pitchFamily="34" charset="0"/>
                </a:rPr>
                <a:t>effects</a:t>
              </a:r>
              <a:r>
                <a:rPr kumimoji="0" lang="en-GB" altLang="en-US" sz="2500" b="0" i="0" u="none" strike="noStrike" cap="none" normalizeH="0" baseline="0" dirty="0">
                  <a:ln>
                    <a:noFill/>
                  </a:ln>
                  <a:solidFill>
                    <a:srgbClr val="000000"/>
                  </a:solidFill>
                  <a:effectLst/>
                  <a:latin typeface="Arial" panose="020B0604020202020204" pitchFamily="34" charset="0"/>
                </a:rPr>
                <a:t> of genotypes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43" name="Rectangle 142"/>
            <p:cNvSpPr>
              <a:spLocks noChangeArrowheads="1"/>
            </p:cNvSpPr>
            <p:nvPr/>
          </p:nvSpPr>
          <p:spPr bwMode="auto">
            <a:xfrm>
              <a:off x="5189890" y="2054225"/>
              <a:ext cx="167353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Mean = 9.92947</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44" name="Rectangle 143"/>
            <p:cNvSpPr>
              <a:spLocks noChangeArrowheads="1"/>
            </p:cNvSpPr>
            <p:nvPr/>
          </p:nvSpPr>
          <p:spPr bwMode="auto">
            <a:xfrm>
              <a:off x="5161603" y="2257425"/>
              <a:ext cx="19898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Variance = 1.06449</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45" name="Rectangle 144"/>
            <p:cNvSpPr>
              <a:spLocks noChangeArrowheads="1"/>
            </p:cNvSpPr>
            <p:nvPr/>
          </p:nvSpPr>
          <p:spPr bwMode="auto">
            <a:xfrm>
              <a:off x="5156890" y="2457450"/>
              <a:ext cx="128881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SD=1.03174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7" name="Line 26"/>
            <p:cNvSpPr>
              <a:spLocks noChangeShapeType="1"/>
            </p:cNvSpPr>
            <p:nvPr/>
          </p:nvSpPr>
          <p:spPr bwMode="auto">
            <a:xfrm flipV="1">
              <a:off x="7510463" y="1041400"/>
              <a:ext cx="0" cy="4778376"/>
            </a:xfrm>
            <a:prstGeom prst="line">
              <a:avLst/>
            </a:prstGeom>
            <a:noFill/>
            <a:ln w="33338">
              <a:solidFill>
                <a:srgbClr val="C00000"/>
              </a:solidFill>
              <a:prstDash val="solid"/>
              <a:round/>
              <a:headEnd/>
              <a:tailEnd/>
            </a:ln>
            <a:effectLst>
              <a:outerShdw blurRad="50800" dist="38100" algn="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148" name="Rectangle 147"/>
          <p:cNvSpPr>
            <a:spLocks noChangeArrowheads="1"/>
          </p:cNvSpPr>
          <p:nvPr/>
        </p:nvSpPr>
        <p:spPr bwMode="auto">
          <a:xfrm>
            <a:off x="1057709" y="569154"/>
            <a:ext cx="1282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49" name="TextBox 148"/>
          <p:cNvSpPr txBox="1"/>
          <p:nvPr/>
        </p:nvSpPr>
        <p:spPr>
          <a:xfrm>
            <a:off x="97825" y="65988"/>
            <a:ext cx="11977911" cy="461665"/>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Invented data set. Here we show the means of the genotypes, across the 12 </a:t>
            </a:r>
            <a:r>
              <a:rPr lang="en-GB" sz="2400" dirty="0" err="1">
                <a:latin typeface="Arial" panose="020B0604020202020204" pitchFamily="34" charset="0"/>
                <a:cs typeface="Arial" panose="020B0604020202020204" pitchFamily="34" charset="0"/>
              </a:rPr>
              <a:t>envs</a:t>
            </a:r>
            <a:r>
              <a:rPr lang="en-GB" sz="2400" dirty="0">
                <a:latin typeface="Arial" panose="020B0604020202020204" pitchFamily="34" charset="0"/>
                <a:cs typeface="Arial" panose="020B0604020202020204" pitchFamily="34" charset="0"/>
              </a:rPr>
              <a:t>. </a:t>
            </a:r>
          </a:p>
        </p:txBody>
      </p:sp>
      <p:sp>
        <p:nvSpPr>
          <p:cNvPr id="151" name="TextBox 150"/>
          <p:cNvSpPr txBox="1"/>
          <p:nvPr/>
        </p:nvSpPr>
        <p:spPr>
          <a:xfrm>
            <a:off x="8436286" y="651254"/>
            <a:ext cx="3652887" cy="6063198"/>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the opportunity to look at how the </a:t>
            </a:r>
            <a:r>
              <a:rPr lang="en-GB" dirty="0">
                <a:solidFill>
                  <a:srgbClr val="0000FF"/>
                </a:solidFill>
                <a:latin typeface="Arial" panose="020B0604020202020204" pitchFamily="34" charset="0"/>
                <a:cs typeface="Arial" panose="020B0604020202020204" pitchFamily="34" charset="0"/>
              </a:rPr>
              <a:t>Values</a:t>
            </a:r>
            <a:r>
              <a:rPr lang="en-GB" dirty="0">
                <a:latin typeface="Arial" panose="020B0604020202020204" pitchFamily="34" charset="0"/>
                <a:cs typeface="Arial" panose="020B0604020202020204" pitchFamily="34" charset="0"/>
              </a:rPr>
              <a:t>, i.e. the </a:t>
            </a:r>
            <a:r>
              <a:rPr lang="en-GB" dirty="0" err="1">
                <a:latin typeface="Arial" panose="020B0604020202020204" pitchFamily="34" charset="0"/>
                <a:cs typeface="Arial" panose="020B0604020202020204" pitchFamily="34" charset="0"/>
              </a:rPr>
              <a:t>perfor-mance</a:t>
            </a:r>
            <a:r>
              <a:rPr lang="en-GB" dirty="0">
                <a:latin typeface="Arial" panose="020B0604020202020204" pitchFamily="34" charset="0"/>
                <a:cs typeface="Arial" panose="020B0604020202020204" pitchFamily="34" charset="0"/>
              </a:rPr>
              <a:t> data (left Y-axis) </a:t>
            </a:r>
            <a:r>
              <a:rPr lang="en-GB" dirty="0" err="1">
                <a:latin typeface="Arial" panose="020B0604020202020204" pitchFamily="34" charset="0"/>
                <a:cs typeface="Arial" panose="020B0604020202020204" pitchFamily="34" charset="0"/>
              </a:rPr>
              <a:t>corres</a:t>
            </a:r>
            <a:r>
              <a:rPr lang="en-GB" dirty="0">
                <a:latin typeface="Arial" panose="020B0604020202020204" pitchFamily="34" charset="0"/>
                <a:cs typeface="Arial" panose="020B0604020202020204" pitchFamily="34" charset="0"/>
              </a:rPr>
              <a:t>-pond to the </a:t>
            </a:r>
            <a:r>
              <a:rPr lang="en-GB" dirty="0">
                <a:solidFill>
                  <a:srgbClr val="C00000"/>
                </a:solidFill>
                <a:latin typeface="Arial" panose="020B0604020202020204" pitchFamily="34" charset="0"/>
                <a:cs typeface="Arial" panose="020B0604020202020204" pitchFamily="34" charset="0"/>
              </a:rPr>
              <a:t>Effects</a:t>
            </a:r>
            <a:r>
              <a:rPr lang="en-GB" dirty="0">
                <a:latin typeface="Arial" panose="020B0604020202020204" pitchFamily="34" charset="0"/>
                <a:cs typeface="Arial" panose="020B0604020202020204" pitchFamily="34" charset="0"/>
              </a:rPr>
              <a:t> of the values, i.e. their deviations from their mean value (</a:t>
            </a:r>
            <a:r>
              <a:rPr lang="en-GB" dirty="0">
                <a:solidFill>
                  <a:srgbClr val="C00000"/>
                </a:solidFill>
                <a:latin typeface="Arial" panose="020B0604020202020204" pitchFamily="34" charset="0"/>
                <a:cs typeface="Arial" panose="020B0604020202020204" pitchFamily="34" charset="0"/>
              </a:rPr>
              <a:t>right Y-axis</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The variance is of course the same, whether calculated from the Values or from the </a:t>
            </a:r>
            <a:r>
              <a:rPr lang="en-GB" dirty="0">
                <a:solidFill>
                  <a:srgbClr val="C00000"/>
                </a:solidFill>
                <a:latin typeface="Arial" panose="020B0604020202020204" pitchFamily="34" charset="0"/>
                <a:cs typeface="Arial" panose="020B0604020202020204" pitchFamily="34" charset="0"/>
              </a:rPr>
              <a:t>Effects</a:t>
            </a:r>
            <a:r>
              <a:rPr lang="en-GB" dirty="0">
                <a:solidFill>
                  <a:schemeClr val="tx1">
                    <a:lumMod val="50000"/>
                    <a:lumOff val="50000"/>
                  </a:schemeClr>
                </a:solidFill>
                <a:latin typeface="Arial" panose="020B0604020202020204" pitchFamily="34" charset="0"/>
                <a:cs typeface="Arial" panose="020B0604020202020204" pitchFamily="34" charset="0"/>
              </a:rPr>
              <a:t>. If you subtract a constant (such as this General Mean), the variance is untouched (the same would be true for a correlation to a second variable). </a:t>
            </a:r>
            <a:endParaRPr lang="en-GB" sz="1400" dirty="0">
              <a:solidFill>
                <a:schemeClr val="tx1">
                  <a:lumMod val="50000"/>
                  <a:lumOff val="50000"/>
                </a:schemeClr>
              </a:solidFill>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measured the genotypes in 12 environments, this is a sound data basis, yet, 12 is less than ∞. Data would be (even) more pre-</a:t>
            </a:r>
            <a:r>
              <a:rPr lang="en-GB" dirty="0" err="1">
                <a:latin typeface="Arial" panose="020B0604020202020204" pitchFamily="34" charset="0"/>
                <a:cs typeface="Arial" panose="020B0604020202020204" pitchFamily="34" charset="0"/>
              </a:rPr>
              <a:t>cise</a:t>
            </a:r>
            <a:r>
              <a:rPr lang="en-GB" dirty="0">
                <a:latin typeface="Arial" panose="020B0604020202020204" pitchFamily="34" charset="0"/>
                <a:cs typeface="Arial" panose="020B0604020202020204" pitchFamily="34" charset="0"/>
              </a:rPr>
              <a:t> if we had means across &gt;12 environments.</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29</a:t>
            </a:fld>
            <a:endParaRPr lang="en-GB" sz="2400" dirty="0">
              <a:latin typeface="Arial" panose="020B0604020202020204" pitchFamily="34" charset="0"/>
              <a:cs typeface="Arial" panose="020B0604020202020204" pitchFamily="34" charset="0"/>
            </a:endParaRPr>
          </a:p>
        </p:txBody>
      </p:sp>
      <p:pic>
        <p:nvPicPr>
          <p:cNvPr id="146" name="Picture 14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1814" y="737247"/>
            <a:ext cx="1847850" cy="790575"/>
          </a:xfrm>
          <a:prstGeom prst="rect">
            <a:avLst/>
          </a:prstGeom>
          <a:effectLst>
            <a:outerShdw blurRad="50800" dist="38100" dir="2700000" algn="tl" rotWithShape="0">
              <a:prstClr val="black">
                <a:alpha val="40000"/>
              </a:prstClr>
            </a:outerShdw>
          </a:effectLst>
        </p:spPr>
      </p:pic>
      <p:sp>
        <p:nvSpPr>
          <p:cNvPr id="152" name="Right Triangle 4">
            <a:extLst>
              <a:ext uri="{FF2B5EF4-FFF2-40B4-BE49-F238E27FC236}">
                <a16:creationId xmlns:a16="http://schemas.microsoft.com/office/drawing/2014/main" id="{76E23F7B-E429-414E-A648-B7F63ACF0D7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268998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TextBox 2"/>
              <p:cNvSpPr txBox="1"/>
              <p:nvPr/>
            </p:nvSpPr>
            <p:spPr>
              <a:xfrm>
                <a:off x="72000" y="36000"/>
                <a:ext cx="11965353" cy="385695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Population Genetics </a:t>
                </a:r>
                <a:endParaRPr lang="en-GB" sz="1200"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a:t>
                </a:r>
              </a:p>
              <a:p>
                <a:r>
                  <a:rPr lang="en-GB" dirty="0">
                    <a:latin typeface="Arial" panose="020B0604020202020204" pitchFamily="34" charset="0"/>
                    <a:cs typeface="Arial" panose="020B0604020202020204" pitchFamily="34" charset="0"/>
                  </a:rPr>
                  <a:t>Reproducibility of field data, broad sense heritability of field data. Variation of estimates of h² when using data from different sets of environments. What is ANOVA really doing if estimating genetic variance. “Target Population of Environments”; “Target Area of Marketing”.</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use – patiently – true and simulated field data to create a good appreciation and feeling what </a:t>
                </a:r>
                <a:r>
                  <a:rPr lang="en-GB" dirty="0">
                    <a:solidFill>
                      <a:srgbClr val="0000FF"/>
                    </a:solidFill>
                    <a:latin typeface="Arial" panose="020B0604020202020204" pitchFamily="34" charset="0"/>
                    <a:cs typeface="Arial" panose="020B0604020202020204" pitchFamily="34" charset="0"/>
                  </a:rPr>
                  <a:t>this</a:t>
                </a:r>
                <a:r>
                  <a:rPr lang="en-GB" dirty="0">
                    <a:latin typeface="Arial" panose="020B0604020202020204" pitchFamily="34" charset="0"/>
                    <a:cs typeface="Arial" panose="020B0604020202020204" pitchFamily="34" charset="0"/>
                  </a:rPr>
                  <a:t> means: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Select based on data from a very restricted number of plots and environments</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a:t>
                </a:r>
                <a:r>
                  <a:rPr lang="en-GB" dirty="0">
                    <a:solidFill>
                      <a:schemeClr val="tx1"/>
                    </a:solidFill>
                    <a:latin typeface="Arial" panose="020B0604020202020204" pitchFamily="34" charset="0"/>
                    <a:cs typeface="Arial" panose="020B0604020202020204" pitchFamily="34" charset="0"/>
                  </a:rPr>
                  <a:t>chapter: </a:t>
                </a:r>
                <a14:m>
                  <m:oMath xmlns:m="http://schemas.openxmlformats.org/officeDocument/2006/math">
                    <m:sSubSup>
                      <m:sSubSupPr>
                        <m:ctrlPr>
                          <a:rPr lang="en-GB" sz="2200" i="1" smtClean="0">
                            <a:solidFill>
                              <a:schemeClr val="tx1"/>
                            </a:solidFill>
                            <a:effectLst>
                              <a:outerShdw blurRad="38100" dist="38100" dir="2700000" algn="tl">
                                <a:srgbClr val="000000">
                                  <a:alpha val="43137"/>
                                </a:srgbClr>
                              </a:outerShdw>
                            </a:effectLst>
                            <a:latin typeface="Cambria Math" panose="02040503050406030204" pitchFamily="18" charset="0"/>
                          </a:rPr>
                        </m:ctrlPr>
                      </m:sSubSupPr>
                      <m:e>
                        <m:r>
                          <m:rPr>
                            <m:sty m:val="p"/>
                          </m:rPr>
                          <a:rPr lang="en-GB" sz="2200" b="0" i="0">
                            <a:solidFill>
                              <a:schemeClr val="tx1"/>
                            </a:solidFill>
                            <a:effectLst>
                              <a:outerShdw blurRad="38100" dist="38100" dir="2700000" algn="tl">
                                <a:srgbClr val="000000">
                                  <a:alpha val="43137"/>
                                </a:srgbClr>
                              </a:outerShdw>
                            </a:effectLst>
                            <a:latin typeface="Cambria Math" panose="02040503050406030204" pitchFamily="18" charset="0"/>
                          </a:rPr>
                          <m:t>σ</m:t>
                        </m:r>
                      </m:e>
                      <m:sub>
                        <m:acc>
                          <m:accPr>
                            <m:chr m:val="̅"/>
                            <m:ctrlPr>
                              <a:rPr lang="en-GB" sz="2200" i="1">
                                <a:solidFill>
                                  <a:schemeClr val="tx1"/>
                                </a:solidFill>
                                <a:effectLst>
                                  <a:outerShdw blurRad="38100" dist="38100" dir="2700000" algn="tl">
                                    <a:srgbClr val="000000">
                                      <a:alpha val="43137"/>
                                    </a:srgbClr>
                                  </a:outerShdw>
                                </a:effectLst>
                                <a:latin typeface="Cambria Math" panose="02040503050406030204" pitchFamily="18" charset="0"/>
                              </a:rPr>
                            </m:ctrlPr>
                          </m:accPr>
                          <m:e>
                            <m:r>
                              <m:rPr>
                                <m:sty m:val="p"/>
                              </m:rPr>
                              <a:rPr lang="en-GB" sz="2200" b="0" i="0">
                                <a:solidFill>
                                  <a:schemeClr val="tx1"/>
                                </a:solidFill>
                                <a:effectLst>
                                  <a:outerShdw blurRad="38100" dist="38100" dir="2700000" algn="tl">
                                    <a:srgbClr val="000000">
                                      <a:alpha val="43137"/>
                                    </a:srgbClr>
                                  </a:outerShdw>
                                </a:effectLst>
                                <a:latin typeface="Cambria Math" panose="02040503050406030204" pitchFamily="18" charset="0"/>
                              </a:rPr>
                              <m:t>x</m:t>
                            </m:r>
                          </m:e>
                        </m:acc>
                      </m:sub>
                      <m:sup>
                        <m:r>
                          <a:rPr lang="en-GB" sz="2200" b="0" i="0">
                            <a:solidFill>
                              <a:schemeClr val="tx1"/>
                            </a:solidFill>
                            <a:effectLst>
                              <a:outerShdw blurRad="38100" dist="38100" dir="2700000" algn="tl">
                                <a:srgbClr val="000000">
                                  <a:alpha val="43137"/>
                                </a:srgbClr>
                              </a:outerShdw>
                            </a:effectLst>
                            <a:latin typeface="Cambria Math" panose="02040503050406030204" pitchFamily="18" charset="0"/>
                          </a:rPr>
                          <m:t>2</m:t>
                        </m:r>
                      </m:sup>
                    </m:sSubSup>
                    <m:r>
                      <a:rPr lang="en-GB" sz="2200" b="0" i="0">
                        <a:solidFill>
                          <a:schemeClr val="tx1"/>
                        </a:solidFill>
                        <a:effectLst>
                          <a:outerShdw blurRad="38100" dist="38100" dir="2700000" algn="tl">
                            <a:srgbClr val="000000">
                              <a:alpha val="43137"/>
                            </a:srgbClr>
                          </a:outerShdw>
                        </a:effectLst>
                        <a:latin typeface="Cambria Math" panose="02040503050406030204" pitchFamily="18" charset="0"/>
                      </a:rPr>
                      <m:t>= </m:t>
                    </m:r>
                    <m:f>
                      <m:fPr>
                        <m:type m:val="skw"/>
                        <m:ctrlPr>
                          <a:rPr lang="en-GB" sz="2200" i="1">
                            <a:solidFill>
                              <a:schemeClr val="tx1"/>
                            </a:solidFill>
                            <a:effectLst>
                              <a:outerShdw blurRad="38100" dist="38100" dir="2700000" algn="tl">
                                <a:srgbClr val="000000">
                                  <a:alpha val="43137"/>
                                </a:srgbClr>
                              </a:outerShdw>
                            </a:effectLst>
                            <a:latin typeface="Cambria Math" panose="02040503050406030204" pitchFamily="18" charset="0"/>
                          </a:rPr>
                        </m:ctrlPr>
                      </m:fPr>
                      <m:num>
                        <m:r>
                          <a:rPr lang="en-GB" sz="2200" b="0" i="0">
                            <a:solidFill>
                              <a:schemeClr val="tx1"/>
                            </a:solidFill>
                            <a:effectLst>
                              <a:outerShdw blurRad="38100" dist="38100" dir="2700000" algn="tl">
                                <a:srgbClr val="000000">
                                  <a:alpha val="43137"/>
                                </a:srgbClr>
                              </a:outerShdw>
                            </a:effectLst>
                            <a:latin typeface="Cambria Math" panose="02040503050406030204" pitchFamily="18" charset="0"/>
                          </a:rPr>
                          <m:t>1</m:t>
                        </m:r>
                      </m:num>
                      <m:den>
                        <m:r>
                          <m:rPr>
                            <m:sty m:val="p"/>
                          </m:rPr>
                          <a:rPr lang="en-GB" sz="2200" b="0" i="0">
                            <a:solidFill>
                              <a:schemeClr val="tx1"/>
                            </a:solidFill>
                            <a:effectLst>
                              <a:outerShdw blurRad="38100" dist="38100" dir="2700000" algn="tl">
                                <a:srgbClr val="000000">
                                  <a:alpha val="43137"/>
                                </a:srgbClr>
                              </a:outerShdw>
                            </a:effectLst>
                            <a:latin typeface="Cambria Math" panose="02040503050406030204" pitchFamily="18" charset="0"/>
                          </a:rPr>
                          <m:t>N</m:t>
                        </m:r>
                      </m:den>
                    </m:f>
                    <m:r>
                      <a:rPr lang="en-GB" sz="2200" b="0" i="0">
                        <a:solidFill>
                          <a:schemeClr val="tx1"/>
                        </a:solidFill>
                        <a:effectLst>
                          <a:outerShdw blurRad="38100" dist="38100" dir="2700000" algn="tl">
                            <a:srgbClr val="000000">
                              <a:alpha val="43137"/>
                            </a:srgbClr>
                          </a:outerShdw>
                        </a:effectLst>
                        <a:latin typeface="Cambria Math" panose="02040503050406030204" pitchFamily="18" charset="0"/>
                      </a:rPr>
                      <m:t> ∙ </m:t>
                    </m:r>
                    <m:sSubSup>
                      <m:sSubSupPr>
                        <m:ctrlPr>
                          <a:rPr lang="en-GB" sz="2200" i="1">
                            <a:solidFill>
                              <a:schemeClr val="tx1"/>
                            </a:solidFill>
                            <a:effectLst>
                              <a:outerShdw blurRad="38100" dist="38100" dir="2700000" algn="tl">
                                <a:srgbClr val="000000">
                                  <a:alpha val="43137"/>
                                </a:srgbClr>
                              </a:outerShdw>
                            </a:effectLst>
                            <a:latin typeface="Cambria Math" panose="02040503050406030204" pitchFamily="18" charset="0"/>
                          </a:rPr>
                        </m:ctrlPr>
                      </m:sSubSupPr>
                      <m:e>
                        <m:r>
                          <m:rPr>
                            <m:sty m:val="p"/>
                          </m:rPr>
                          <a:rPr lang="en-GB" sz="2200" b="0" i="0">
                            <a:solidFill>
                              <a:schemeClr val="tx1"/>
                            </a:solidFill>
                            <a:effectLst>
                              <a:outerShdw blurRad="38100" dist="38100" dir="2700000" algn="tl">
                                <a:srgbClr val="000000">
                                  <a:alpha val="43137"/>
                                </a:srgbClr>
                              </a:outerShdw>
                            </a:effectLst>
                            <a:latin typeface="Cambria Math" panose="02040503050406030204" pitchFamily="18" charset="0"/>
                          </a:rPr>
                          <m:t>σ</m:t>
                        </m:r>
                      </m:e>
                      <m:sub>
                        <m:r>
                          <m:rPr>
                            <m:sty m:val="p"/>
                          </m:rPr>
                          <a:rPr lang="en-GB" sz="2200" b="0" i="0">
                            <a:solidFill>
                              <a:schemeClr val="tx1"/>
                            </a:solidFill>
                            <a:effectLst>
                              <a:outerShdw blurRad="38100" dist="38100" dir="2700000" algn="tl">
                                <a:srgbClr val="000000">
                                  <a:alpha val="43137"/>
                                </a:srgbClr>
                              </a:outerShdw>
                            </a:effectLst>
                            <a:latin typeface="Cambria Math" panose="02040503050406030204" pitchFamily="18" charset="0"/>
                          </a:rPr>
                          <m:t>x</m:t>
                        </m:r>
                      </m:sub>
                      <m:sup>
                        <m:r>
                          <a:rPr lang="en-GB" sz="2200" b="0" i="0">
                            <a:solidFill>
                              <a:schemeClr val="tx1"/>
                            </a:solidFill>
                            <a:effectLst>
                              <a:outerShdw blurRad="38100" dist="38100" dir="2700000" algn="tl">
                                <a:srgbClr val="000000">
                                  <a:alpha val="43137"/>
                                </a:srgbClr>
                              </a:outerShdw>
                            </a:effectLst>
                            <a:latin typeface="Cambria Math" panose="02040503050406030204" pitchFamily="18" charset="0"/>
                          </a:rPr>
                          <m:t>2</m:t>
                        </m:r>
                      </m:sup>
                    </m:sSubSup>
                    <m:r>
                      <a:rPr lang="en-GB" sz="2200" b="0" i="0">
                        <a:solidFill>
                          <a:schemeClr val="tx1"/>
                        </a:solidFill>
                        <a:latin typeface="Cambria Math" panose="02040503050406030204" pitchFamily="18" charset="0"/>
                      </a:rPr>
                      <m:t> </m:t>
                    </m:r>
                  </m:oMath>
                </a14:m>
                <a:r>
                  <a:rPr lang="en-GB" sz="2200" dirty="0">
                    <a:solidFill>
                      <a:schemeClr val="tx1"/>
                    </a:solidFill>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σ²</a:t>
                </a:r>
                <a:r>
                  <a:rPr lang="en-GB" baseline="-25000" dirty="0">
                    <a:latin typeface="Arial" panose="020B0604020202020204" pitchFamily="34" charset="0"/>
                    <a:cs typeface="Arial" panose="020B0604020202020204" pitchFamily="34" charset="0"/>
                  </a:rPr>
                  <a:t>P  </a:t>
                </a:r>
                <a:r>
                  <a:rPr lang="en-GB" dirty="0">
                    <a:latin typeface="Arial" panose="020B0604020202020204" pitchFamily="34" charset="0"/>
                    <a:cs typeface="Arial" panose="020B0604020202020204" pitchFamily="34" charset="0"/>
                  </a:rPr>
                  <a:t>= σ²</a:t>
                </a:r>
                <a:r>
                  <a:rPr lang="en-GB" baseline="-25000" dirty="0">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 + (1/E)σ²</a:t>
                </a:r>
                <a:r>
                  <a:rPr lang="en-GB" baseline="-25000" dirty="0">
                    <a:latin typeface="Arial" panose="020B0604020202020204" pitchFamily="34" charset="0"/>
                    <a:cs typeface="Arial" panose="020B0604020202020204" pitchFamily="34" charset="0"/>
                  </a:rPr>
                  <a:t>GE    </a:t>
                </a:r>
                <a:r>
                  <a:rPr lang="en-GB" dirty="0">
                    <a:latin typeface="Arial" panose="020B0604020202020204" pitchFamily="34" charset="0"/>
                    <a:cs typeface="Arial" panose="020B0604020202020204" pitchFamily="34" charset="0"/>
                  </a:rPr>
                  <a:t>E = number of environments in this series of field trials</a:t>
                </a:r>
              </a:p>
            </p:txBody>
          </p:sp>
        </mc:Choice>
        <mc:Fallback xmlns="">
          <p:sp>
            <p:nvSpPr>
              <p:cNvPr id="3" name="TextBox 2"/>
              <p:cNvSpPr txBox="1">
                <a:spLocks noRot="1" noChangeAspect="1" noMove="1" noResize="1" noEditPoints="1" noAdjustHandles="1" noChangeArrowheads="1" noChangeShapeType="1" noTextEdit="1"/>
              </p:cNvSpPr>
              <p:nvPr/>
            </p:nvSpPr>
            <p:spPr>
              <a:xfrm>
                <a:off x="72000" y="36000"/>
                <a:ext cx="11965353" cy="3856953"/>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Tree>
    <p:extLst>
      <p:ext uri="{BB962C8B-B14F-4D97-AF65-F5344CB8AC3E}">
        <p14:creationId xmlns:p14="http://schemas.microsoft.com/office/powerpoint/2010/main" val="41738876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 name="Picture 218">
            <a:extLst>
              <a:ext uri="{FF2B5EF4-FFF2-40B4-BE49-F238E27FC236}">
                <a16:creationId xmlns:a16="http://schemas.microsoft.com/office/drawing/2014/main" id="{E75FF742-52DA-4568-930D-318678E571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9527298" y="4253800"/>
            <a:ext cx="3523430" cy="1507447"/>
          </a:xfrm>
          <a:prstGeom prst="rect">
            <a:avLst/>
          </a:prstGeom>
          <a:effectLst>
            <a:outerShdw blurRad="50800" dist="38100" dir="2700000" algn="tl" rotWithShape="0">
              <a:prstClr val="black">
                <a:alpha val="40000"/>
              </a:prstClr>
            </a:outerShdw>
          </a:effectLst>
        </p:spPr>
      </p:pic>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30</a:t>
            </a:fld>
            <a:endParaRPr lang="en-GB" sz="2400" dirty="0">
              <a:latin typeface="Arial" panose="020B0604020202020204" pitchFamily="34" charset="0"/>
              <a:cs typeface="Arial" panose="020B0604020202020204" pitchFamily="34" charset="0"/>
            </a:endParaRPr>
          </a:p>
        </p:txBody>
      </p:sp>
      <p:grpSp>
        <p:nvGrpSpPr>
          <p:cNvPr id="227" name="Group 226"/>
          <p:cNvGrpSpPr/>
          <p:nvPr/>
        </p:nvGrpSpPr>
        <p:grpSpPr>
          <a:xfrm>
            <a:off x="67080" y="3230409"/>
            <a:ext cx="9963077" cy="3529221"/>
            <a:chOff x="112976" y="2930317"/>
            <a:chExt cx="9963077" cy="3529221"/>
          </a:xfrm>
        </p:grpSpPr>
        <p:sp>
          <p:nvSpPr>
            <p:cNvPr id="226" name="Rectangle 225"/>
            <p:cNvSpPr/>
            <p:nvPr/>
          </p:nvSpPr>
          <p:spPr>
            <a:xfrm>
              <a:off x="112976" y="2930317"/>
              <a:ext cx="9963077" cy="352922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25" name="Group 224"/>
            <p:cNvGrpSpPr/>
            <p:nvPr/>
          </p:nvGrpSpPr>
          <p:grpSpPr>
            <a:xfrm>
              <a:off x="284391" y="3090863"/>
              <a:ext cx="9650071" cy="3330119"/>
              <a:chOff x="284391" y="3090863"/>
              <a:chExt cx="9650071" cy="3330119"/>
            </a:xfrm>
          </p:grpSpPr>
          <p:grpSp>
            <p:nvGrpSpPr>
              <p:cNvPr id="147" name="Group 146"/>
              <p:cNvGrpSpPr/>
              <p:nvPr/>
            </p:nvGrpSpPr>
            <p:grpSpPr>
              <a:xfrm>
                <a:off x="284391" y="3090863"/>
                <a:ext cx="4679494" cy="3330119"/>
                <a:chOff x="284391" y="3090863"/>
                <a:chExt cx="4679494" cy="3330119"/>
              </a:xfrm>
            </p:grpSpPr>
            <p:sp>
              <p:nvSpPr>
                <p:cNvPr id="8" name="Line 6"/>
                <p:cNvSpPr>
                  <a:spLocks noChangeShapeType="1"/>
                </p:cNvSpPr>
                <p:nvPr/>
              </p:nvSpPr>
              <p:spPr bwMode="auto">
                <a:xfrm flipV="1">
                  <a:off x="784226" y="3213100"/>
                  <a:ext cx="0" cy="27781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7"/>
                <p:cNvSpPr>
                  <a:spLocks noChangeShapeType="1"/>
                </p:cNvSpPr>
                <p:nvPr/>
              </p:nvSpPr>
              <p:spPr bwMode="auto">
                <a:xfrm flipV="1">
                  <a:off x="4554538" y="3213100"/>
                  <a:ext cx="0" cy="27781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Line 8"/>
                <p:cNvSpPr>
                  <a:spLocks noChangeShapeType="1"/>
                </p:cNvSpPr>
                <p:nvPr/>
              </p:nvSpPr>
              <p:spPr bwMode="auto">
                <a:xfrm flipH="1">
                  <a:off x="723901" y="5991225"/>
                  <a:ext cx="603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Rectangle 9"/>
                <p:cNvSpPr>
                  <a:spLocks noChangeArrowheads="1"/>
                </p:cNvSpPr>
                <p:nvPr/>
              </p:nvSpPr>
              <p:spPr bwMode="auto">
                <a:xfrm>
                  <a:off x="573088" y="5922963"/>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2" name="Line 10"/>
                <p:cNvSpPr>
                  <a:spLocks noChangeShapeType="1"/>
                </p:cNvSpPr>
                <p:nvPr/>
              </p:nvSpPr>
              <p:spPr bwMode="auto">
                <a:xfrm flipH="1">
                  <a:off x="754063" y="5761038"/>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11"/>
                <p:cNvSpPr>
                  <a:spLocks noChangeShapeType="1"/>
                </p:cNvSpPr>
                <p:nvPr/>
              </p:nvSpPr>
              <p:spPr bwMode="auto">
                <a:xfrm flipH="1">
                  <a:off x="754063" y="5529263"/>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Line 12"/>
                <p:cNvSpPr>
                  <a:spLocks noChangeShapeType="1"/>
                </p:cNvSpPr>
                <p:nvPr/>
              </p:nvSpPr>
              <p:spPr bwMode="auto">
                <a:xfrm flipH="1">
                  <a:off x="754063" y="5297488"/>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Line 13"/>
                <p:cNvSpPr>
                  <a:spLocks noChangeShapeType="1"/>
                </p:cNvSpPr>
                <p:nvPr/>
              </p:nvSpPr>
              <p:spPr bwMode="auto">
                <a:xfrm flipH="1">
                  <a:off x="723901" y="5065713"/>
                  <a:ext cx="603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Rectangle 14"/>
                <p:cNvSpPr>
                  <a:spLocks noChangeArrowheads="1"/>
                </p:cNvSpPr>
                <p:nvPr/>
              </p:nvSpPr>
              <p:spPr bwMode="auto">
                <a:xfrm>
                  <a:off x="573088" y="4997450"/>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7" name="Line 15"/>
                <p:cNvSpPr>
                  <a:spLocks noChangeShapeType="1"/>
                </p:cNvSpPr>
                <p:nvPr/>
              </p:nvSpPr>
              <p:spPr bwMode="auto">
                <a:xfrm flipH="1">
                  <a:off x="754063" y="4833938"/>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16"/>
                <p:cNvSpPr>
                  <a:spLocks noChangeShapeType="1"/>
                </p:cNvSpPr>
                <p:nvPr/>
              </p:nvSpPr>
              <p:spPr bwMode="auto">
                <a:xfrm flipH="1">
                  <a:off x="754063" y="4602163"/>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17"/>
                <p:cNvSpPr>
                  <a:spLocks noChangeShapeType="1"/>
                </p:cNvSpPr>
                <p:nvPr/>
              </p:nvSpPr>
              <p:spPr bwMode="auto">
                <a:xfrm flipH="1">
                  <a:off x="754063" y="4371975"/>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18"/>
                <p:cNvSpPr>
                  <a:spLocks noChangeShapeType="1"/>
                </p:cNvSpPr>
                <p:nvPr/>
              </p:nvSpPr>
              <p:spPr bwMode="auto">
                <a:xfrm flipH="1">
                  <a:off x="723901" y="4140200"/>
                  <a:ext cx="603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Rectangle 19"/>
                <p:cNvSpPr>
                  <a:spLocks noChangeArrowheads="1"/>
                </p:cNvSpPr>
                <p:nvPr/>
              </p:nvSpPr>
              <p:spPr bwMode="auto">
                <a:xfrm>
                  <a:off x="495301" y="40703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2" name="Line 20"/>
                <p:cNvSpPr>
                  <a:spLocks noChangeShapeType="1"/>
                </p:cNvSpPr>
                <p:nvPr/>
              </p:nvSpPr>
              <p:spPr bwMode="auto">
                <a:xfrm flipH="1">
                  <a:off x="754063" y="3908425"/>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21"/>
                <p:cNvSpPr>
                  <a:spLocks noChangeShapeType="1"/>
                </p:cNvSpPr>
                <p:nvPr/>
              </p:nvSpPr>
              <p:spPr bwMode="auto">
                <a:xfrm flipH="1">
                  <a:off x="754063" y="3676650"/>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22"/>
                <p:cNvSpPr>
                  <a:spLocks noChangeShapeType="1"/>
                </p:cNvSpPr>
                <p:nvPr/>
              </p:nvSpPr>
              <p:spPr bwMode="auto">
                <a:xfrm flipH="1">
                  <a:off x="754063" y="3444875"/>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23"/>
                <p:cNvSpPr>
                  <a:spLocks noChangeShapeType="1"/>
                </p:cNvSpPr>
                <p:nvPr/>
              </p:nvSpPr>
              <p:spPr bwMode="auto">
                <a:xfrm flipH="1">
                  <a:off x="723901" y="3213100"/>
                  <a:ext cx="603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Rectangle 24"/>
                <p:cNvSpPr>
                  <a:spLocks noChangeArrowheads="1"/>
                </p:cNvSpPr>
                <p:nvPr/>
              </p:nvSpPr>
              <p:spPr bwMode="auto">
                <a:xfrm>
                  <a:off x="495301" y="3144838"/>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7" name="Rectangle 25"/>
                <p:cNvSpPr>
                  <a:spLocks noChangeArrowheads="1"/>
                </p:cNvSpPr>
                <p:nvPr/>
              </p:nvSpPr>
              <p:spPr bwMode="auto">
                <a:xfrm rot="16200000">
                  <a:off x="-1034560" y="4496028"/>
                  <a:ext cx="285334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Arial" panose="020B0604020202020204" pitchFamily="34" charset="0"/>
                    </a:rPr>
                    <a:t>Mean performance of single </a:t>
                  </a:r>
                  <a:r>
                    <a:rPr kumimoji="0" lang="en-GB" altLang="en-US" sz="1400" b="0" i="0" u="none" strike="noStrike" cap="none" normalizeH="0" baseline="0" dirty="0" err="1">
                      <a:ln>
                        <a:noFill/>
                      </a:ln>
                      <a:solidFill>
                        <a:srgbClr val="000000"/>
                      </a:solidFill>
                      <a:effectLst/>
                      <a:latin typeface="Arial" panose="020B0604020202020204" pitchFamily="34" charset="0"/>
                    </a:rPr>
                    <a:t>genots</a:t>
                  </a:r>
                  <a:r>
                    <a:rPr kumimoji="0" lang="en-GB" altLang="en-US" sz="1400" b="0" i="0" u="none" strike="noStrike" cap="none" normalizeH="0" baseline="0" dirty="0">
                      <a:ln>
                        <a:noFill/>
                      </a:ln>
                      <a:solidFill>
                        <a:srgbClr val="000000"/>
                      </a:solidFill>
                      <a:effectLst/>
                      <a:latin typeface="Arial" panose="020B0604020202020204" pitchFamily="34" charset="0"/>
                    </a:rPr>
                    <a:t>.</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8" name="Line 26"/>
                <p:cNvSpPr>
                  <a:spLocks noChangeShapeType="1"/>
                </p:cNvSpPr>
                <p:nvPr/>
              </p:nvSpPr>
              <p:spPr bwMode="auto">
                <a:xfrm flipV="1">
                  <a:off x="4554538" y="3205163"/>
                  <a:ext cx="0" cy="27781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27"/>
                <p:cNvSpPr>
                  <a:spLocks noChangeShapeType="1"/>
                </p:cNvSpPr>
                <p:nvPr/>
              </p:nvSpPr>
              <p:spPr bwMode="auto">
                <a:xfrm>
                  <a:off x="4554538" y="5784850"/>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28"/>
                <p:cNvSpPr>
                  <a:spLocks noChangeShapeType="1"/>
                </p:cNvSpPr>
                <p:nvPr/>
              </p:nvSpPr>
              <p:spPr bwMode="auto">
                <a:xfrm>
                  <a:off x="4554538" y="5553075"/>
                  <a:ext cx="587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Rectangle 29"/>
                <p:cNvSpPr>
                  <a:spLocks noChangeArrowheads="1"/>
                </p:cNvSpPr>
                <p:nvPr/>
              </p:nvSpPr>
              <p:spPr bwMode="auto">
                <a:xfrm>
                  <a:off x="4633913" y="5484813"/>
                  <a:ext cx="12503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2" name="Line 30"/>
                <p:cNvSpPr>
                  <a:spLocks noChangeShapeType="1"/>
                </p:cNvSpPr>
                <p:nvPr/>
              </p:nvSpPr>
              <p:spPr bwMode="auto">
                <a:xfrm>
                  <a:off x="4554538" y="5321300"/>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Line 31"/>
                <p:cNvSpPr>
                  <a:spLocks noChangeShapeType="1"/>
                </p:cNvSpPr>
                <p:nvPr/>
              </p:nvSpPr>
              <p:spPr bwMode="auto">
                <a:xfrm>
                  <a:off x="4554538" y="5091113"/>
                  <a:ext cx="587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Rectangle 32"/>
                <p:cNvSpPr>
                  <a:spLocks noChangeArrowheads="1"/>
                </p:cNvSpPr>
                <p:nvPr/>
              </p:nvSpPr>
              <p:spPr bwMode="auto">
                <a:xfrm>
                  <a:off x="4633913" y="5021263"/>
                  <a:ext cx="12503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5" name="Line 33"/>
                <p:cNvSpPr>
                  <a:spLocks noChangeShapeType="1"/>
                </p:cNvSpPr>
                <p:nvPr/>
              </p:nvSpPr>
              <p:spPr bwMode="auto">
                <a:xfrm>
                  <a:off x="4554538" y="4859338"/>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Line 34"/>
                <p:cNvSpPr>
                  <a:spLocks noChangeShapeType="1"/>
                </p:cNvSpPr>
                <p:nvPr/>
              </p:nvSpPr>
              <p:spPr bwMode="auto">
                <a:xfrm>
                  <a:off x="4554538" y="4627563"/>
                  <a:ext cx="587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 name="Rectangle 35"/>
                <p:cNvSpPr>
                  <a:spLocks noChangeArrowheads="1"/>
                </p:cNvSpPr>
                <p:nvPr/>
              </p:nvSpPr>
              <p:spPr bwMode="auto">
                <a:xfrm>
                  <a:off x="4633913" y="4557713"/>
                  <a:ext cx="12503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8" name="Line 36"/>
                <p:cNvSpPr>
                  <a:spLocks noChangeShapeType="1"/>
                </p:cNvSpPr>
                <p:nvPr/>
              </p:nvSpPr>
              <p:spPr bwMode="auto">
                <a:xfrm>
                  <a:off x="4554538" y="4395788"/>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Line 37"/>
                <p:cNvSpPr>
                  <a:spLocks noChangeShapeType="1"/>
                </p:cNvSpPr>
                <p:nvPr/>
              </p:nvSpPr>
              <p:spPr bwMode="auto">
                <a:xfrm>
                  <a:off x="4554538" y="4164013"/>
                  <a:ext cx="587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 name="Rectangle 38"/>
                <p:cNvSpPr>
                  <a:spLocks noChangeArrowheads="1"/>
                </p:cNvSpPr>
                <p:nvPr/>
              </p:nvSpPr>
              <p:spPr bwMode="auto">
                <a:xfrm>
                  <a:off x="4633913" y="4095750"/>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1" name="Line 39"/>
                <p:cNvSpPr>
                  <a:spLocks noChangeShapeType="1"/>
                </p:cNvSpPr>
                <p:nvPr/>
              </p:nvSpPr>
              <p:spPr bwMode="auto">
                <a:xfrm>
                  <a:off x="4554538" y="3932238"/>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 name="Line 40"/>
                <p:cNvSpPr>
                  <a:spLocks noChangeShapeType="1"/>
                </p:cNvSpPr>
                <p:nvPr/>
              </p:nvSpPr>
              <p:spPr bwMode="auto">
                <a:xfrm>
                  <a:off x="4554538" y="3702050"/>
                  <a:ext cx="587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 name="Rectangle 41"/>
                <p:cNvSpPr>
                  <a:spLocks noChangeArrowheads="1"/>
                </p:cNvSpPr>
                <p:nvPr/>
              </p:nvSpPr>
              <p:spPr bwMode="auto">
                <a:xfrm>
                  <a:off x="4633913" y="3632200"/>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4" name="Line 42"/>
                <p:cNvSpPr>
                  <a:spLocks noChangeShapeType="1"/>
                </p:cNvSpPr>
                <p:nvPr/>
              </p:nvSpPr>
              <p:spPr bwMode="auto">
                <a:xfrm>
                  <a:off x="4554538" y="3470275"/>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 name="Line 43"/>
                <p:cNvSpPr>
                  <a:spLocks noChangeShapeType="1"/>
                </p:cNvSpPr>
                <p:nvPr/>
              </p:nvSpPr>
              <p:spPr bwMode="auto">
                <a:xfrm>
                  <a:off x="4554538" y="3238500"/>
                  <a:ext cx="587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 name="Rectangle 44"/>
                <p:cNvSpPr>
                  <a:spLocks noChangeArrowheads="1"/>
                </p:cNvSpPr>
                <p:nvPr/>
              </p:nvSpPr>
              <p:spPr bwMode="auto">
                <a:xfrm>
                  <a:off x="4633913" y="3168650"/>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47" name="Line 45"/>
                <p:cNvSpPr>
                  <a:spLocks noChangeShapeType="1"/>
                </p:cNvSpPr>
                <p:nvPr/>
              </p:nvSpPr>
              <p:spPr bwMode="auto">
                <a:xfrm>
                  <a:off x="784226" y="5991225"/>
                  <a:ext cx="377031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 name="Line 46"/>
                <p:cNvSpPr>
                  <a:spLocks noChangeShapeType="1"/>
                </p:cNvSpPr>
                <p:nvPr/>
              </p:nvSpPr>
              <p:spPr bwMode="auto">
                <a:xfrm>
                  <a:off x="784226" y="3213100"/>
                  <a:ext cx="377031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 name="Line 47"/>
                <p:cNvSpPr>
                  <a:spLocks noChangeShapeType="1"/>
                </p:cNvSpPr>
                <p:nvPr/>
              </p:nvSpPr>
              <p:spPr bwMode="auto">
                <a:xfrm>
                  <a:off x="836613"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Line 48"/>
                <p:cNvSpPr>
                  <a:spLocks noChangeShapeType="1"/>
                </p:cNvSpPr>
                <p:nvPr/>
              </p:nvSpPr>
              <p:spPr bwMode="auto">
                <a:xfrm>
                  <a:off x="941388"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 name="Rectangle 49"/>
                <p:cNvSpPr>
                  <a:spLocks noChangeArrowheads="1"/>
                </p:cNvSpPr>
                <p:nvPr/>
              </p:nvSpPr>
              <p:spPr bwMode="auto">
                <a:xfrm>
                  <a:off x="873126" y="6064250"/>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2" name="Line 50"/>
                <p:cNvSpPr>
                  <a:spLocks noChangeShapeType="1"/>
                </p:cNvSpPr>
                <p:nvPr/>
              </p:nvSpPr>
              <p:spPr bwMode="auto">
                <a:xfrm>
                  <a:off x="1046163"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 name="Line 51"/>
                <p:cNvSpPr>
                  <a:spLocks noChangeShapeType="1"/>
                </p:cNvSpPr>
                <p:nvPr/>
              </p:nvSpPr>
              <p:spPr bwMode="auto">
                <a:xfrm>
                  <a:off x="1150938"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 name="Rectangle 52"/>
                <p:cNvSpPr>
                  <a:spLocks noChangeArrowheads="1"/>
                </p:cNvSpPr>
                <p:nvPr/>
              </p:nvSpPr>
              <p:spPr bwMode="auto">
                <a:xfrm>
                  <a:off x="1082676" y="6064250"/>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5" name="Line 53"/>
                <p:cNvSpPr>
                  <a:spLocks noChangeShapeType="1"/>
                </p:cNvSpPr>
                <p:nvPr/>
              </p:nvSpPr>
              <p:spPr bwMode="auto">
                <a:xfrm>
                  <a:off x="1255713"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 name="Line 54"/>
                <p:cNvSpPr>
                  <a:spLocks noChangeShapeType="1"/>
                </p:cNvSpPr>
                <p:nvPr/>
              </p:nvSpPr>
              <p:spPr bwMode="auto">
                <a:xfrm>
                  <a:off x="1360488"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 name="Rectangle 55"/>
                <p:cNvSpPr>
                  <a:spLocks noChangeArrowheads="1"/>
                </p:cNvSpPr>
                <p:nvPr/>
              </p:nvSpPr>
              <p:spPr bwMode="auto">
                <a:xfrm>
                  <a:off x="1292226" y="6064250"/>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58" name="Line 56"/>
                <p:cNvSpPr>
                  <a:spLocks noChangeShapeType="1"/>
                </p:cNvSpPr>
                <p:nvPr/>
              </p:nvSpPr>
              <p:spPr bwMode="auto">
                <a:xfrm>
                  <a:off x="1465263"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 name="Line 57"/>
                <p:cNvSpPr>
                  <a:spLocks noChangeShapeType="1"/>
                </p:cNvSpPr>
                <p:nvPr/>
              </p:nvSpPr>
              <p:spPr bwMode="auto">
                <a:xfrm>
                  <a:off x="1570038"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 name="Rectangle 58"/>
                <p:cNvSpPr>
                  <a:spLocks noChangeArrowheads="1"/>
                </p:cNvSpPr>
                <p:nvPr/>
              </p:nvSpPr>
              <p:spPr bwMode="auto">
                <a:xfrm>
                  <a:off x="1501776" y="6064250"/>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1" name="Line 59"/>
                <p:cNvSpPr>
                  <a:spLocks noChangeShapeType="1"/>
                </p:cNvSpPr>
                <p:nvPr/>
              </p:nvSpPr>
              <p:spPr bwMode="auto">
                <a:xfrm>
                  <a:off x="1674813"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 name="Line 60"/>
                <p:cNvSpPr>
                  <a:spLocks noChangeShapeType="1"/>
                </p:cNvSpPr>
                <p:nvPr/>
              </p:nvSpPr>
              <p:spPr bwMode="auto">
                <a:xfrm>
                  <a:off x="1779588"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 name="Rectangle 61"/>
                <p:cNvSpPr>
                  <a:spLocks noChangeArrowheads="1"/>
                </p:cNvSpPr>
                <p:nvPr/>
              </p:nvSpPr>
              <p:spPr bwMode="auto">
                <a:xfrm>
                  <a:off x="1671638"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4" name="Line 62"/>
                <p:cNvSpPr>
                  <a:spLocks noChangeShapeType="1"/>
                </p:cNvSpPr>
                <p:nvPr/>
              </p:nvSpPr>
              <p:spPr bwMode="auto">
                <a:xfrm>
                  <a:off x="188277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 name="Line 63"/>
                <p:cNvSpPr>
                  <a:spLocks noChangeShapeType="1"/>
                </p:cNvSpPr>
                <p:nvPr/>
              </p:nvSpPr>
              <p:spPr bwMode="auto">
                <a:xfrm>
                  <a:off x="198755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 name="Rectangle 64"/>
                <p:cNvSpPr>
                  <a:spLocks noChangeArrowheads="1"/>
                </p:cNvSpPr>
                <p:nvPr/>
              </p:nvSpPr>
              <p:spPr bwMode="auto">
                <a:xfrm>
                  <a:off x="1881188"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7" name="Line 65"/>
                <p:cNvSpPr>
                  <a:spLocks noChangeShapeType="1"/>
                </p:cNvSpPr>
                <p:nvPr/>
              </p:nvSpPr>
              <p:spPr bwMode="auto">
                <a:xfrm>
                  <a:off x="209232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 name="Line 66"/>
                <p:cNvSpPr>
                  <a:spLocks noChangeShapeType="1"/>
                </p:cNvSpPr>
                <p:nvPr/>
              </p:nvSpPr>
              <p:spPr bwMode="auto">
                <a:xfrm>
                  <a:off x="2198688"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 name="Rectangle 67"/>
                <p:cNvSpPr>
                  <a:spLocks noChangeArrowheads="1"/>
                </p:cNvSpPr>
                <p:nvPr/>
              </p:nvSpPr>
              <p:spPr bwMode="auto">
                <a:xfrm>
                  <a:off x="2090738"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0" name="Line 68"/>
                <p:cNvSpPr>
                  <a:spLocks noChangeShapeType="1"/>
                </p:cNvSpPr>
                <p:nvPr/>
              </p:nvSpPr>
              <p:spPr bwMode="auto">
                <a:xfrm>
                  <a:off x="2303463"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Line 69"/>
                <p:cNvSpPr>
                  <a:spLocks noChangeShapeType="1"/>
                </p:cNvSpPr>
                <p:nvPr/>
              </p:nvSpPr>
              <p:spPr bwMode="auto">
                <a:xfrm>
                  <a:off x="2408238"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 name="Rectangle 70"/>
                <p:cNvSpPr>
                  <a:spLocks noChangeArrowheads="1"/>
                </p:cNvSpPr>
                <p:nvPr/>
              </p:nvSpPr>
              <p:spPr bwMode="auto">
                <a:xfrm>
                  <a:off x="2300288"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3" name="Line 71"/>
                <p:cNvSpPr>
                  <a:spLocks noChangeShapeType="1"/>
                </p:cNvSpPr>
                <p:nvPr/>
              </p:nvSpPr>
              <p:spPr bwMode="auto">
                <a:xfrm>
                  <a:off x="251142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Line 72"/>
                <p:cNvSpPr>
                  <a:spLocks noChangeShapeType="1"/>
                </p:cNvSpPr>
                <p:nvPr/>
              </p:nvSpPr>
              <p:spPr bwMode="auto">
                <a:xfrm>
                  <a:off x="261620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 name="Rectangle 73"/>
                <p:cNvSpPr>
                  <a:spLocks noChangeArrowheads="1"/>
                </p:cNvSpPr>
                <p:nvPr/>
              </p:nvSpPr>
              <p:spPr bwMode="auto">
                <a:xfrm>
                  <a:off x="2508251"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6" name="Line 74"/>
                <p:cNvSpPr>
                  <a:spLocks noChangeShapeType="1"/>
                </p:cNvSpPr>
                <p:nvPr/>
              </p:nvSpPr>
              <p:spPr bwMode="auto">
                <a:xfrm>
                  <a:off x="272097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Line 75"/>
                <p:cNvSpPr>
                  <a:spLocks noChangeShapeType="1"/>
                </p:cNvSpPr>
                <p:nvPr/>
              </p:nvSpPr>
              <p:spPr bwMode="auto">
                <a:xfrm>
                  <a:off x="282575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 name="Rectangle 76"/>
                <p:cNvSpPr>
                  <a:spLocks noChangeArrowheads="1"/>
                </p:cNvSpPr>
                <p:nvPr/>
              </p:nvSpPr>
              <p:spPr bwMode="auto">
                <a:xfrm>
                  <a:off x="2719388"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9" name="Line 77"/>
                <p:cNvSpPr>
                  <a:spLocks noChangeShapeType="1"/>
                </p:cNvSpPr>
                <p:nvPr/>
              </p:nvSpPr>
              <p:spPr bwMode="auto">
                <a:xfrm>
                  <a:off x="293052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Line 78"/>
                <p:cNvSpPr>
                  <a:spLocks noChangeShapeType="1"/>
                </p:cNvSpPr>
                <p:nvPr/>
              </p:nvSpPr>
              <p:spPr bwMode="auto">
                <a:xfrm>
                  <a:off x="303530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 name="Rectangle 79"/>
                <p:cNvSpPr>
                  <a:spLocks noChangeArrowheads="1"/>
                </p:cNvSpPr>
                <p:nvPr/>
              </p:nvSpPr>
              <p:spPr bwMode="auto">
                <a:xfrm>
                  <a:off x="2928938"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2" name="Line 80"/>
                <p:cNvSpPr>
                  <a:spLocks noChangeShapeType="1"/>
                </p:cNvSpPr>
                <p:nvPr/>
              </p:nvSpPr>
              <p:spPr bwMode="auto">
                <a:xfrm>
                  <a:off x="314007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Line 81"/>
                <p:cNvSpPr>
                  <a:spLocks noChangeShapeType="1"/>
                </p:cNvSpPr>
                <p:nvPr/>
              </p:nvSpPr>
              <p:spPr bwMode="auto">
                <a:xfrm>
                  <a:off x="324485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Rectangle 82"/>
                <p:cNvSpPr>
                  <a:spLocks noChangeArrowheads="1"/>
                </p:cNvSpPr>
                <p:nvPr/>
              </p:nvSpPr>
              <p:spPr bwMode="auto">
                <a:xfrm>
                  <a:off x="3136901"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5" name="Line 83"/>
                <p:cNvSpPr>
                  <a:spLocks noChangeShapeType="1"/>
                </p:cNvSpPr>
                <p:nvPr/>
              </p:nvSpPr>
              <p:spPr bwMode="auto">
                <a:xfrm>
                  <a:off x="334962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Line 84"/>
                <p:cNvSpPr>
                  <a:spLocks noChangeShapeType="1"/>
                </p:cNvSpPr>
                <p:nvPr/>
              </p:nvSpPr>
              <p:spPr bwMode="auto">
                <a:xfrm>
                  <a:off x="345440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 name="Rectangle 85"/>
                <p:cNvSpPr>
                  <a:spLocks noChangeArrowheads="1"/>
                </p:cNvSpPr>
                <p:nvPr/>
              </p:nvSpPr>
              <p:spPr bwMode="auto">
                <a:xfrm>
                  <a:off x="3346451"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8" name="Line 86"/>
                <p:cNvSpPr>
                  <a:spLocks noChangeShapeType="1"/>
                </p:cNvSpPr>
                <p:nvPr/>
              </p:nvSpPr>
              <p:spPr bwMode="auto">
                <a:xfrm>
                  <a:off x="355917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Line 87"/>
                <p:cNvSpPr>
                  <a:spLocks noChangeShapeType="1"/>
                </p:cNvSpPr>
                <p:nvPr/>
              </p:nvSpPr>
              <p:spPr bwMode="auto">
                <a:xfrm>
                  <a:off x="366395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Rectangle 88"/>
                <p:cNvSpPr>
                  <a:spLocks noChangeArrowheads="1"/>
                </p:cNvSpPr>
                <p:nvPr/>
              </p:nvSpPr>
              <p:spPr bwMode="auto">
                <a:xfrm>
                  <a:off x="3556001"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1" name="Line 89"/>
                <p:cNvSpPr>
                  <a:spLocks noChangeShapeType="1"/>
                </p:cNvSpPr>
                <p:nvPr/>
              </p:nvSpPr>
              <p:spPr bwMode="auto">
                <a:xfrm>
                  <a:off x="376872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90"/>
                <p:cNvSpPr>
                  <a:spLocks noChangeShapeType="1"/>
                </p:cNvSpPr>
                <p:nvPr/>
              </p:nvSpPr>
              <p:spPr bwMode="auto">
                <a:xfrm>
                  <a:off x="387350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Rectangle 91"/>
                <p:cNvSpPr>
                  <a:spLocks noChangeArrowheads="1"/>
                </p:cNvSpPr>
                <p:nvPr/>
              </p:nvSpPr>
              <p:spPr bwMode="auto">
                <a:xfrm>
                  <a:off x="3765551"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4" name="Line 92"/>
                <p:cNvSpPr>
                  <a:spLocks noChangeShapeType="1"/>
                </p:cNvSpPr>
                <p:nvPr/>
              </p:nvSpPr>
              <p:spPr bwMode="auto">
                <a:xfrm>
                  <a:off x="397827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Line 93"/>
                <p:cNvSpPr>
                  <a:spLocks noChangeShapeType="1"/>
                </p:cNvSpPr>
                <p:nvPr/>
              </p:nvSpPr>
              <p:spPr bwMode="auto">
                <a:xfrm>
                  <a:off x="408305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Rectangle 94"/>
                <p:cNvSpPr>
                  <a:spLocks noChangeArrowheads="1"/>
                </p:cNvSpPr>
                <p:nvPr/>
              </p:nvSpPr>
              <p:spPr bwMode="auto">
                <a:xfrm>
                  <a:off x="3975101"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32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7" name="Line 95"/>
                <p:cNvSpPr>
                  <a:spLocks noChangeShapeType="1"/>
                </p:cNvSpPr>
                <p:nvPr/>
              </p:nvSpPr>
              <p:spPr bwMode="auto">
                <a:xfrm>
                  <a:off x="418782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Line 96"/>
                <p:cNvSpPr>
                  <a:spLocks noChangeShapeType="1"/>
                </p:cNvSpPr>
                <p:nvPr/>
              </p:nvSpPr>
              <p:spPr bwMode="auto">
                <a:xfrm>
                  <a:off x="429260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 name="Rectangle 97"/>
                <p:cNvSpPr>
                  <a:spLocks noChangeArrowheads="1"/>
                </p:cNvSpPr>
                <p:nvPr/>
              </p:nvSpPr>
              <p:spPr bwMode="auto">
                <a:xfrm>
                  <a:off x="4184651"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34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0" name="Line 98"/>
                <p:cNvSpPr>
                  <a:spLocks noChangeShapeType="1"/>
                </p:cNvSpPr>
                <p:nvPr/>
              </p:nvSpPr>
              <p:spPr bwMode="auto">
                <a:xfrm>
                  <a:off x="4397376" y="5991225"/>
                  <a:ext cx="0" cy="30163"/>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Line 99"/>
                <p:cNvSpPr>
                  <a:spLocks noChangeShapeType="1"/>
                </p:cNvSpPr>
                <p:nvPr/>
              </p:nvSpPr>
              <p:spPr bwMode="auto">
                <a:xfrm>
                  <a:off x="4502151" y="5991225"/>
                  <a:ext cx="0" cy="603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Rectangle 100"/>
                <p:cNvSpPr>
                  <a:spLocks noChangeArrowheads="1"/>
                </p:cNvSpPr>
                <p:nvPr/>
              </p:nvSpPr>
              <p:spPr bwMode="auto">
                <a:xfrm>
                  <a:off x="4394201" y="6064250"/>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36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3" name="Rectangle 101"/>
                <p:cNvSpPr>
                  <a:spLocks noChangeArrowheads="1"/>
                </p:cNvSpPr>
                <p:nvPr/>
              </p:nvSpPr>
              <p:spPr bwMode="auto">
                <a:xfrm>
                  <a:off x="998115" y="6205538"/>
                  <a:ext cx="322043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rPr>
                    <a:t>36 Genotypes, ranke</a:t>
                  </a:r>
                  <a:r>
                    <a:rPr lang="en-GB" altLang="en-US" sz="1400" dirty="0">
                      <a:solidFill>
                        <a:srgbClr val="000000"/>
                      </a:solidFill>
                    </a:rPr>
                    <a:t>d after performance</a:t>
                  </a:r>
                  <a:endParaRPr kumimoji="0" lang="en-GB" altLang="en-US" sz="1800" b="0" i="0" u="none" strike="noStrike" cap="none" normalizeH="0" baseline="0" dirty="0">
                    <a:ln>
                      <a:noFill/>
                    </a:ln>
                    <a:solidFill>
                      <a:schemeClr val="tx1"/>
                    </a:solidFill>
                    <a:effectLst/>
                  </a:endParaRPr>
                </a:p>
              </p:txBody>
            </p:sp>
            <p:sp>
              <p:nvSpPr>
                <p:cNvPr id="104" name="Rectangle 102"/>
                <p:cNvSpPr>
                  <a:spLocks noChangeArrowheads="1"/>
                </p:cNvSpPr>
                <p:nvPr/>
              </p:nvSpPr>
              <p:spPr bwMode="auto">
                <a:xfrm>
                  <a:off x="804863" y="3090863"/>
                  <a:ext cx="79375" cy="290195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Rectangle 103"/>
                <p:cNvSpPr>
                  <a:spLocks noChangeArrowheads="1"/>
                </p:cNvSpPr>
                <p:nvPr/>
              </p:nvSpPr>
              <p:spPr bwMode="auto">
                <a:xfrm>
                  <a:off x="909638" y="3384550"/>
                  <a:ext cx="79375" cy="2608263"/>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Rectangle 104"/>
                <p:cNvSpPr>
                  <a:spLocks noChangeArrowheads="1"/>
                </p:cNvSpPr>
                <p:nvPr/>
              </p:nvSpPr>
              <p:spPr bwMode="auto">
                <a:xfrm>
                  <a:off x="1014413" y="3425825"/>
                  <a:ext cx="79375" cy="2566988"/>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Rectangle 105"/>
                <p:cNvSpPr>
                  <a:spLocks noChangeArrowheads="1"/>
                </p:cNvSpPr>
                <p:nvPr/>
              </p:nvSpPr>
              <p:spPr bwMode="auto">
                <a:xfrm>
                  <a:off x="1119188" y="3471863"/>
                  <a:ext cx="79375" cy="252095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Rectangle 106"/>
                <p:cNvSpPr>
                  <a:spLocks noChangeArrowheads="1"/>
                </p:cNvSpPr>
                <p:nvPr/>
              </p:nvSpPr>
              <p:spPr bwMode="auto">
                <a:xfrm>
                  <a:off x="1223963" y="3627438"/>
                  <a:ext cx="79375" cy="2365375"/>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Rectangle 107"/>
                <p:cNvSpPr>
                  <a:spLocks noChangeArrowheads="1"/>
                </p:cNvSpPr>
                <p:nvPr/>
              </p:nvSpPr>
              <p:spPr bwMode="auto">
                <a:xfrm>
                  <a:off x="1328738" y="3686175"/>
                  <a:ext cx="79375" cy="2306638"/>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Rectangle 108"/>
                <p:cNvSpPr>
                  <a:spLocks noChangeArrowheads="1"/>
                </p:cNvSpPr>
                <p:nvPr/>
              </p:nvSpPr>
              <p:spPr bwMode="auto">
                <a:xfrm>
                  <a:off x="1433513" y="3746500"/>
                  <a:ext cx="79375" cy="2246313"/>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Rectangle 109"/>
                <p:cNvSpPr>
                  <a:spLocks noChangeArrowheads="1"/>
                </p:cNvSpPr>
                <p:nvPr/>
              </p:nvSpPr>
              <p:spPr bwMode="auto">
                <a:xfrm>
                  <a:off x="1538288" y="3751263"/>
                  <a:ext cx="79375" cy="224155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Rectangle 110"/>
                <p:cNvSpPr>
                  <a:spLocks noChangeArrowheads="1"/>
                </p:cNvSpPr>
                <p:nvPr/>
              </p:nvSpPr>
              <p:spPr bwMode="auto">
                <a:xfrm>
                  <a:off x="1643063" y="3790950"/>
                  <a:ext cx="79375" cy="2201863"/>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Rectangle 111"/>
                <p:cNvSpPr>
                  <a:spLocks noChangeArrowheads="1"/>
                </p:cNvSpPr>
                <p:nvPr/>
              </p:nvSpPr>
              <p:spPr bwMode="auto">
                <a:xfrm>
                  <a:off x="1747838" y="3859213"/>
                  <a:ext cx="79375" cy="213360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Rectangle 112"/>
                <p:cNvSpPr>
                  <a:spLocks noChangeArrowheads="1"/>
                </p:cNvSpPr>
                <p:nvPr/>
              </p:nvSpPr>
              <p:spPr bwMode="auto">
                <a:xfrm>
                  <a:off x="1852613" y="3911600"/>
                  <a:ext cx="79375" cy="2081213"/>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Rectangle 113"/>
                <p:cNvSpPr>
                  <a:spLocks noChangeArrowheads="1"/>
                </p:cNvSpPr>
                <p:nvPr/>
              </p:nvSpPr>
              <p:spPr bwMode="auto">
                <a:xfrm>
                  <a:off x="1957388" y="3963988"/>
                  <a:ext cx="79375" cy="2028825"/>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Rectangle 114"/>
                <p:cNvSpPr>
                  <a:spLocks noChangeArrowheads="1"/>
                </p:cNvSpPr>
                <p:nvPr/>
              </p:nvSpPr>
              <p:spPr bwMode="auto">
                <a:xfrm>
                  <a:off x="2062163" y="4000500"/>
                  <a:ext cx="79375" cy="1992313"/>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Rectangle 115"/>
                <p:cNvSpPr>
                  <a:spLocks noChangeArrowheads="1"/>
                </p:cNvSpPr>
                <p:nvPr/>
              </p:nvSpPr>
              <p:spPr bwMode="auto">
                <a:xfrm>
                  <a:off x="2166938" y="4084638"/>
                  <a:ext cx="77788" cy="1908175"/>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Rectangle 116"/>
                <p:cNvSpPr>
                  <a:spLocks noChangeArrowheads="1"/>
                </p:cNvSpPr>
                <p:nvPr/>
              </p:nvSpPr>
              <p:spPr bwMode="auto">
                <a:xfrm>
                  <a:off x="2271713" y="4108450"/>
                  <a:ext cx="77788" cy="1884363"/>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Rectangle 117"/>
                <p:cNvSpPr>
                  <a:spLocks noChangeArrowheads="1"/>
                </p:cNvSpPr>
                <p:nvPr/>
              </p:nvSpPr>
              <p:spPr bwMode="auto">
                <a:xfrm>
                  <a:off x="2376488" y="4111625"/>
                  <a:ext cx="79375" cy="1881188"/>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Rectangle 118"/>
                <p:cNvSpPr>
                  <a:spLocks noChangeArrowheads="1"/>
                </p:cNvSpPr>
                <p:nvPr/>
              </p:nvSpPr>
              <p:spPr bwMode="auto">
                <a:xfrm>
                  <a:off x="2479676" y="4170363"/>
                  <a:ext cx="80963" cy="182245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Rectangle 119"/>
                <p:cNvSpPr>
                  <a:spLocks noChangeArrowheads="1"/>
                </p:cNvSpPr>
                <p:nvPr/>
              </p:nvSpPr>
              <p:spPr bwMode="auto">
                <a:xfrm>
                  <a:off x="2584451" y="4189413"/>
                  <a:ext cx="80963" cy="180340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Rectangle 120"/>
                <p:cNvSpPr>
                  <a:spLocks noChangeArrowheads="1"/>
                </p:cNvSpPr>
                <p:nvPr/>
              </p:nvSpPr>
              <p:spPr bwMode="auto">
                <a:xfrm>
                  <a:off x="2689226" y="4246563"/>
                  <a:ext cx="80963" cy="174625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Rectangle 121"/>
                <p:cNvSpPr>
                  <a:spLocks noChangeArrowheads="1"/>
                </p:cNvSpPr>
                <p:nvPr/>
              </p:nvSpPr>
              <p:spPr bwMode="auto">
                <a:xfrm>
                  <a:off x="2795588" y="4264025"/>
                  <a:ext cx="79375" cy="1728788"/>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Rectangle 122"/>
                <p:cNvSpPr>
                  <a:spLocks noChangeArrowheads="1"/>
                </p:cNvSpPr>
                <p:nvPr/>
              </p:nvSpPr>
              <p:spPr bwMode="auto">
                <a:xfrm>
                  <a:off x="2900363" y="4276725"/>
                  <a:ext cx="77788" cy="1716088"/>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Rectangle 123"/>
                <p:cNvSpPr>
                  <a:spLocks noChangeArrowheads="1"/>
                </p:cNvSpPr>
                <p:nvPr/>
              </p:nvSpPr>
              <p:spPr bwMode="auto">
                <a:xfrm>
                  <a:off x="3005138" y="4298950"/>
                  <a:ext cx="77788" cy="1693863"/>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Rectangle 124"/>
                <p:cNvSpPr>
                  <a:spLocks noChangeArrowheads="1"/>
                </p:cNvSpPr>
                <p:nvPr/>
              </p:nvSpPr>
              <p:spPr bwMode="auto">
                <a:xfrm>
                  <a:off x="3108326" y="4318000"/>
                  <a:ext cx="79375" cy="1674813"/>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Rectangle 125"/>
                <p:cNvSpPr>
                  <a:spLocks noChangeArrowheads="1"/>
                </p:cNvSpPr>
                <p:nvPr/>
              </p:nvSpPr>
              <p:spPr bwMode="auto">
                <a:xfrm>
                  <a:off x="3213101" y="4324350"/>
                  <a:ext cx="79375" cy="1668463"/>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Rectangle 126"/>
                <p:cNvSpPr>
                  <a:spLocks noChangeArrowheads="1"/>
                </p:cNvSpPr>
                <p:nvPr/>
              </p:nvSpPr>
              <p:spPr bwMode="auto">
                <a:xfrm>
                  <a:off x="3317876" y="4346575"/>
                  <a:ext cx="80963" cy="1646238"/>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Rectangle 127"/>
                <p:cNvSpPr>
                  <a:spLocks noChangeArrowheads="1"/>
                </p:cNvSpPr>
                <p:nvPr/>
              </p:nvSpPr>
              <p:spPr bwMode="auto">
                <a:xfrm>
                  <a:off x="3422651" y="4352925"/>
                  <a:ext cx="80963" cy="1639888"/>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Rectangle 128"/>
                <p:cNvSpPr>
                  <a:spLocks noChangeArrowheads="1"/>
                </p:cNvSpPr>
                <p:nvPr/>
              </p:nvSpPr>
              <p:spPr bwMode="auto">
                <a:xfrm>
                  <a:off x="3527426" y="4521200"/>
                  <a:ext cx="79375" cy="1471613"/>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Rectangle 129"/>
                <p:cNvSpPr>
                  <a:spLocks noChangeArrowheads="1"/>
                </p:cNvSpPr>
                <p:nvPr/>
              </p:nvSpPr>
              <p:spPr bwMode="auto">
                <a:xfrm>
                  <a:off x="3632201" y="4530725"/>
                  <a:ext cx="79375" cy="1462088"/>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Rectangle 130"/>
                <p:cNvSpPr>
                  <a:spLocks noChangeArrowheads="1"/>
                </p:cNvSpPr>
                <p:nvPr/>
              </p:nvSpPr>
              <p:spPr bwMode="auto">
                <a:xfrm>
                  <a:off x="3736976" y="4538663"/>
                  <a:ext cx="79375" cy="145415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Rectangle 131"/>
                <p:cNvSpPr>
                  <a:spLocks noChangeArrowheads="1"/>
                </p:cNvSpPr>
                <p:nvPr/>
              </p:nvSpPr>
              <p:spPr bwMode="auto">
                <a:xfrm>
                  <a:off x="3841751" y="4662488"/>
                  <a:ext cx="79375" cy="1330325"/>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Rectangle 132"/>
                <p:cNvSpPr>
                  <a:spLocks noChangeArrowheads="1"/>
                </p:cNvSpPr>
                <p:nvPr/>
              </p:nvSpPr>
              <p:spPr bwMode="auto">
                <a:xfrm>
                  <a:off x="3946526" y="4708525"/>
                  <a:ext cx="79375" cy="1284288"/>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Rectangle 133"/>
                <p:cNvSpPr>
                  <a:spLocks noChangeArrowheads="1"/>
                </p:cNvSpPr>
                <p:nvPr/>
              </p:nvSpPr>
              <p:spPr bwMode="auto">
                <a:xfrm>
                  <a:off x="4051301" y="4710113"/>
                  <a:ext cx="79375" cy="128270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Rectangle 134"/>
                <p:cNvSpPr>
                  <a:spLocks noChangeArrowheads="1"/>
                </p:cNvSpPr>
                <p:nvPr/>
              </p:nvSpPr>
              <p:spPr bwMode="auto">
                <a:xfrm>
                  <a:off x="4156076" y="4729163"/>
                  <a:ext cx="79375" cy="126365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7" name="Rectangle 135"/>
                <p:cNvSpPr>
                  <a:spLocks noChangeArrowheads="1"/>
                </p:cNvSpPr>
                <p:nvPr/>
              </p:nvSpPr>
              <p:spPr bwMode="auto">
                <a:xfrm>
                  <a:off x="4260851" y="4732338"/>
                  <a:ext cx="79375" cy="1260475"/>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Rectangle 136"/>
                <p:cNvSpPr>
                  <a:spLocks noChangeArrowheads="1"/>
                </p:cNvSpPr>
                <p:nvPr/>
              </p:nvSpPr>
              <p:spPr bwMode="auto">
                <a:xfrm>
                  <a:off x="4365626" y="5013325"/>
                  <a:ext cx="79375" cy="979488"/>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Rectangle 137"/>
                <p:cNvSpPr>
                  <a:spLocks noChangeArrowheads="1"/>
                </p:cNvSpPr>
                <p:nvPr/>
              </p:nvSpPr>
              <p:spPr bwMode="auto">
                <a:xfrm>
                  <a:off x="4470401" y="5259388"/>
                  <a:ext cx="79375" cy="733425"/>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 name="Line 138"/>
                <p:cNvSpPr>
                  <a:spLocks noChangeShapeType="1"/>
                </p:cNvSpPr>
                <p:nvPr/>
              </p:nvSpPr>
              <p:spPr bwMode="auto">
                <a:xfrm>
                  <a:off x="784226" y="4171950"/>
                  <a:ext cx="3770313" cy="0"/>
                </a:xfrm>
                <a:prstGeom prst="line">
                  <a:avLst/>
                </a:prstGeom>
                <a:noFill/>
                <a:ln w="9525">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 name="Rectangle 141"/>
                <p:cNvSpPr>
                  <a:spLocks noChangeArrowheads="1"/>
                </p:cNvSpPr>
                <p:nvPr/>
              </p:nvSpPr>
              <p:spPr bwMode="auto">
                <a:xfrm rot="5400000">
                  <a:off x="3838288" y="4673828"/>
                  <a:ext cx="20357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Arial" panose="020B0604020202020204" pitchFamily="34" charset="0"/>
                    </a:rPr>
                    <a:t>Main effects of genotypes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grpSp>
            <p:nvGrpSpPr>
              <p:cNvPr id="224" name="Group 223"/>
              <p:cNvGrpSpPr/>
              <p:nvPr/>
            </p:nvGrpSpPr>
            <p:grpSpPr>
              <a:xfrm>
                <a:off x="5272623" y="3094687"/>
                <a:ext cx="4661839" cy="3297527"/>
                <a:chOff x="6310734" y="2948830"/>
                <a:chExt cx="4661839" cy="3297527"/>
              </a:xfrm>
            </p:grpSpPr>
            <p:sp>
              <p:nvSpPr>
                <p:cNvPr id="151" name="Line 149"/>
                <p:cNvSpPr>
                  <a:spLocks noChangeShapeType="1"/>
                </p:cNvSpPr>
                <p:nvPr/>
              </p:nvSpPr>
              <p:spPr bwMode="auto">
                <a:xfrm flipV="1">
                  <a:off x="6792913" y="3094038"/>
                  <a:ext cx="0" cy="2779712"/>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150"/>
                <p:cNvSpPr>
                  <a:spLocks noChangeShapeType="1"/>
                </p:cNvSpPr>
                <p:nvPr/>
              </p:nvSpPr>
              <p:spPr bwMode="auto">
                <a:xfrm flipV="1">
                  <a:off x="10563225" y="3094038"/>
                  <a:ext cx="0" cy="2779712"/>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 name="Line 151"/>
                <p:cNvSpPr>
                  <a:spLocks noChangeShapeType="1"/>
                </p:cNvSpPr>
                <p:nvPr/>
              </p:nvSpPr>
              <p:spPr bwMode="auto">
                <a:xfrm flipH="1">
                  <a:off x="6732588" y="5873750"/>
                  <a:ext cx="603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Rectangle 152"/>
                <p:cNvSpPr>
                  <a:spLocks noChangeArrowheads="1"/>
                </p:cNvSpPr>
                <p:nvPr/>
              </p:nvSpPr>
              <p:spPr bwMode="auto">
                <a:xfrm>
                  <a:off x="6581775" y="5803900"/>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55" name="Line 153"/>
                <p:cNvSpPr>
                  <a:spLocks noChangeShapeType="1"/>
                </p:cNvSpPr>
                <p:nvPr/>
              </p:nvSpPr>
              <p:spPr bwMode="auto">
                <a:xfrm flipH="1">
                  <a:off x="6762750" y="5641975"/>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 name="Line 154"/>
                <p:cNvSpPr>
                  <a:spLocks noChangeShapeType="1"/>
                </p:cNvSpPr>
                <p:nvPr/>
              </p:nvSpPr>
              <p:spPr bwMode="auto">
                <a:xfrm flipH="1">
                  <a:off x="6762750" y="5410200"/>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 name="Line 155"/>
                <p:cNvSpPr>
                  <a:spLocks noChangeShapeType="1"/>
                </p:cNvSpPr>
                <p:nvPr/>
              </p:nvSpPr>
              <p:spPr bwMode="auto">
                <a:xfrm flipH="1">
                  <a:off x="6762750" y="5178425"/>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 name="Line 156"/>
                <p:cNvSpPr>
                  <a:spLocks noChangeShapeType="1"/>
                </p:cNvSpPr>
                <p:nvPr/>
              </p:nvSpPr>
              <p:spPr bwMode="auto">
                <a:xfrm flipH="1">
                  <a:off x="6732588" y="4948238"/>
                  <a:ext cx="603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 name="Rectangle 157"/>
                <p:cNvSpPr>
                  <a:spLocks noChangeArrowheads="1"/>
                </p:cNvSpPr>
                <p:nvPr/>
              </p:nvSpPr>
              <p:spPr bwMode="auto">
                <a:xfrm>
                  <a:off x="6581775" y="4878388"/>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0" name="Line 158"/>
                <p:cNvSpPr>
                  <a:spLocks noChangeShapeType="1"/>
                </p:cNvSpPr>
                <p:nvPr/>
              </p:nvSpPr>
              <p:spPr bwMode="auto">
                <a:xfrm flipH="1">
                  <a:off x="6762750" y="4716463"/>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159"/>
                <p:cNvSpPr>
                  <a:spLocks noChangeShapeType="1"/>
                </p:cNvSpPr>
                <p:nvPr/>
              </p:nvSpPr>
              <p:spPr bwMode="auto">
                <a:xfrm flipH="1">
                  <a:off x="6762750" y="4484688"/>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 name="Line 160"/>
                <p:cNvSpPr>
                  <a:spLocks noChangeShapeType="1"/>
                </p:cNvSpPr>
                <p:nvPr/>
              </p:nvSpPr>
              <p:spPr bwMode="auto">
                <a:xfrm flipH="1">
                  <a:off x="6762750" y="4252913"/>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Line 161"/>
                <p:cNvSpPr>
                  <a:spLocks noChangeShapeType="1"/>
                </p:cNvSpPr>
                <p:nvPr/>
              </p:nvSpPr>
              <p:spPr bwMode="auto">
                <a:xfrm flipH="1">
                  <a:off x="6732588" y="4021138"/>
                  <a:ext cx="603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 name="Rectangle 162"/>
                <p:cNvSpPr>
                  <a:spLocks noChangeArrowheads="1"/>
                </p:cNvSpPr>
                <p:nvPr/>
              </p:nvSpPr>
              <p:spPr bwMode="auto">
                <a:xfrm>
                  <a:off x="6503988" y="3951288"/>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65" name="Line 163"/>
                <p:cNvSpPr>
                  <a:spLocks noChangeShapeType="1"/>
                </p:cNvSpPr>
                <p:nvPr/>
              </p:nvSpPr>
              <p:spPr bwMode="auto">
                <a:xfrm flipH="1">
                  <a:off x="6762750" y="3789363"/>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164"/>
                <p:cNvSpPr>
                  <a:spLocks noChangeShapeType="1"/>
                </p:cNvSpPr>
                <p:nvPr/>
              </p:nvSpPr>
              <p:spPr bwMode="auto">
                <a:xfrm flipH="1">
                  <a:off x="6762750" y="3557588"/>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 name="Line 165"/>
                <p:cNvSpPr>
                  <a:spLocks noChangeShapeType="1"/>
                </p:cNvSpPr>
                <p:nvPr/>
              </p:nvSpPr>
              <p:spPr bwMode="auto">
                <a:xfrm flipH="1">
                  <a:off x="6762750" y="3325813"/>
                  <a:ext cx="301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 name="Line 166"/>
                <p:cNvSpPr>
                  <a:spLocks noChangeShapeType="1"/>
                </p:cNvSpPr>
                <p:nvPr/>
              </p:nvSpPr>
              <p:spPr bwMode="auto">
                <a:xfrm flipH="1">
                  <a:off x="6732588" y="3094038"/>
                  <a:ext cx="603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9" name="Rectangle 167"/>
                <p:cNvSpPr>
                  <a:spLocks noChangeArrowheads="1"/>
                </p:cNvSpPr>
                <p:nvPr/>
              </p:nvSpPr>
              <p:spPr bwMode="auto">
                <a:xfrm>
                  <a:off x="6503988" y="3025775"/>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70" name="Rectangle 168"/>
                <p:cNvSpPr>
                  <a:spLocks noChangeArrowheads="1"/>
                </p:cNvSpPr>
                <p:nvPr/>
              </p:nvSpPr>
              <p:spPr bwMode="auto">
                <a:xfrm rot="16200000">
                  <a:off x="4912434" y="4347130"/>
                  <a:ext cx="30120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Arial" panose="020B0604020202020204" pitchFamily="34" charset="0"/>
                    </a:rPr>
                    <a:t>Mean performance at (of) single </a:t>
                  </a:r>
                  <a:r>
                    <a:rPr kumimoji="0" lang="en-GB" altLang="en-US" sz="1400" b="0" i="0" u="none" strike="noStrike" cap="none" normalizeH="0" baseline="0" dirty="0" err="1">
                      <a:ln>
                        <a:noFill/>
                      </a:ln>
                      <a:solidFill>
                        <a:srgbClr val="000000"/>
                      </a:solidFill>
                      <a:effectLst/>
                      <a:latin typeface="Arial" panose="020B0604020202020204" pitchFamily="34" charset="0"/>
                    </a:rPr>
                    <a:t>envs</a:t>
                  </a:r>
                  <a:r>
                    <a:rPr kumimoji="0" lang="en-GB" altLang="en-US" sz="1400" b="0" i="0" u="none" strike="noStrike" cap="none" normalizeH="0" baseline="0" dirty="0">
                      <a:ln>
                        <a:noFill/>
                      </a:ln>
                      <a:solidFill>
                        <a:srgbClr val="000000"/>
                      </a:solidFill>
                      <a:effectLst/>
                      <a:latin typeface="Arial" panose="020B0604020202020204" pitchFamily="34" charset="0"/>
                    </a:rPr>
                    <a:t>.</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71" name="Line 169"/>
                <p:cNvSpPr>
                  <a:spLocks noChangeShapeType="1"/>
                </p:cNvSpPr>
                <p:nvPr/>
              </p:nvSpPr>
              <p:spPr bwMode="auto">
                <a:xfrm flipV="1">
                  <a:off x="10563225" y="3086100"/>
                  <a:ext cx="0" cy="2779712"/>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 name="Line 170"/>
                <p:cNvSpPr>
                  <a:spLocks noChangeShapeType="1"/>
                </p:cNvSpPr>
                <p:nvPr/>
              </p:nvSpPr>
              <p:spPr bwMode="auto">
                <a:xfrm>
                  <a:off x="10563225" y="5667375"/>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 name="Line 171"/>
                <p:cNvSpPr>
                  <a:spLocks noChangeShapeType="1"/>
                </p:cNvSpPr>
                <p:nvPr/>
              </p:nvSpPr>
              <p:spPr bwMode="auto">
                <a:xfrm>
                  <a:off x="10563225" y="5435600"/>
                  <a:ext cx="587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 name="Rectangle 172"/>
                <p:cNvSpPr>
                  <a:spLocks noChangeArrowheads="1"/>
                </p:cNvSpPr>
                <p:nvPr/>
              </p:nvSpPr>
              <p:spPr bwMode="auto">
                <a:xfrm>
                  <a:off x="10642600" y="5365750"/>
                  <a:ext cx="12503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75" name="Line 173"/>
                <p:cNvSpPr>
                  <a:spLocks noChangeShapeType="1"/>
                </p:cNvSpPr>
                <p:nvPr/>
              </p:nvSpPr>
              <p:spPr bwMode="auto">
                <a:xfrm>
                  <a:off x="10563225" y="5203825"/>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 name="Line 174"/>
                <p:cNvSpPr>
                  <a:spLocks noChangeShapeType="1"/>
                </p:cNvSpPr>
                <p:nvPr/>
              </p:nvSpPr>
              <p:spPr bwMode="auto">
                <a:xfrm>
                  <a:off x="10563225" y="4972050"/>
                  <a:ext cx="587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 name="Rectangle 175"/>
                <p:cNvSpPr>
                  <a:spLocks noChangeArrowheads="1"/>
                </p:cNvSpPr>
                <p:nvPr/>
              </p:nvSpPr>
              <p:spPr bwMode="auto">
                <a:xfrm>
                  <a:off x="10642600" y="4903788"/>
                  <a:ext cx="12503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78" name="Line 176"/>
                <p:cNvSpPr>
                  <a:spLocks noChangeShapeType="1"/>
                </p:cNvSpPr>
                <p:nvPr/>
              </p:nvSpPr>
              <p:spPr bwMode="auto">
                <a:xfrm>
                  <a:off x="10563225" y="4740275"/>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 name="Line 177"/>
                <p:cNvSpPr>
                  <a:spLocks noChangeShapeType="1"/>
                </p:cNvSpPr>
                <p:nvPr/>
              </p:nvSpPr>
              <p:spPr bwMode="auto">
                <a:xfrm>
                  <a:off x="10563225" y="4508500"/>
                  <a:ext cx="587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 name="Rectangle 178"/>
                <p:cNvSpPr>
                  <a:spLocks noChangeArrowheads="1"/>
                </p:cNvSpPr>
                <p:nvPr/>
              </p:nvSpPr>
              <p:spPr bwMode="auto">
                <a:xfrm>
                  <a:off x="10642600" y="4440238"/>
                  <a:ext cx="12503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81" name="Line 179"/>
                <p:cNvSpPr>
                  <a:spLocks noChangeShapeType="1"/>
                </p:cNvSpPr>
                <p:nvPr/>
              </p:nvSpPr>
              <p:spPr bwMode="auto">
                <a:xfrm>
                  <a:off x="10563225" y="4278313"/>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 name="Line 180"/>
                <p:cNvSpPr>
                  <a:spLocks noChangeShapeType="1"/>
                </p:cNvSpPr>
                <p:nvPr/>
              </p:nvSpPr>
              <p:spPr bwMode="auto">
                <a:xfrm>
                  <a:off x="10563225" y="4046538"/>
                  <a:ext cx="587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3" name="Rectangle 181"/>
                <p:cNvSpPr>
                  <a:spLocks noChangeArrowheads="1"/>
                </p:cNvSpPr>
                <p:nvPr/>
              </p:nvSpPr>
              <p:spPr bwMode="auto">
                <a:xfrm>
                  <a:off x="10642600" y="3976688"/>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84" name="Line 182"/>
                <p:cNvSpPr>
                  <a:spLocks noChangeShapeType="1"/>
                </p:cNvSpPr>
                <p:nvPr/>
              </p:nvSpPr>
              <p:spPr bwMode="auto">
                <a:xfrm>
                  <a:off x="10563225" y="3814763"/>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5" name="Line 183"/>
                <p:cNvSpPr>
                  <a:spLocks noChangeShapeType="1"/>
                </p:cNvSpPr>
                <p:nvPr/>
              </p:nvSpPr>
              <p:spPr bwMode="auto">
                <a:xfrm>
                  <a:off x="10563225" y="3582988"/>
                  <a:ext cx="587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Rectangle 184"/>
                <p:cNvSpPr>
                  <a:spLocks noChangeArrowheads="1"/>
                </p:cNvSpPr>
                <p:nvPr/>
              </p:nvSpPr>
              <p:spPr bwMode="auto">
                <a:xfrm>
                  <a:off x="10642600" y="3514725"/>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87" name="Line 185"/>
                <p:cNvSpPr>
                  <a:spLocks noChangeShapeType="1"/>
                </p:cNvSpPr>
                <p:nvPr/>
              </p:nvSpPr>
              <p:spPr bwMode="auto">
                <a:xfrm>
                  <a:off x="10563225" y="3351213"/>
                  <a:ext cx="30163"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8" name="Line 186"/>
                <p:cNvSpPr>
                  <a:spLocks noChangeShapeType="1"/>
                </p:cNvSpPr>
                <p:nvPr/>
              </p:nvSpPr>
              <p:spPr bwMode="auto">
                <a:xfrm>
                  <a:off x="10563225" y="3119438"/>
                  <a:ext cx="58738"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Rectangle 187"/>
                <p:cNvSpPr>
                  <a:spLocks noChangeArrowheads="1"/>
                </p:cNvSpPr>
                <p:nvPr/>
              </p:nvSpPr>
              <p:spPr bwMode="auto">
                <a:xfrm>
                  <a:off x="10642600" y="3049588"/>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0" name="Line 188"/>
                <p:cNvSpPr>
                  <a:spLocks noChangeShapeType="1"/>
                </p:cNvSpPr>
                <p:nvPr/>
              </p:nvSpPr>
              <p:spPr bwMode="auto">
                <a:xfrm>
                  <a:off x="6792913" y="5873750"/>
                  <a:ext cx="377031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1" name="Line 189"/>
                <p:cNvSpPr>
                  <a:spLocks noChangeShapeType="1"/>
                </p:cNvSpPr>
                <p:nvPr/>
              </p:nvSpPr>
              <p:spPr bwMode="auto">
                <a:xfrm>
                  <a:off x="6792913" y="3094038"/>
                  <a:ext cx="377031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Rectangle 190"/>
                <p:cNvSpPr>
                  <a:spLocks noChangeArrowheads="1"/>
                </p:cNvSpPr>
                <p:nvPr/>
              </p:nvSpPr>
              <p:spPr bwMode="auto">
                <a:xfrm>
                  <a:off x="6881813" y="5889625"/>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3" name="Rectangle 191"/>
                <p:cNvSpPr>
                  <a:spLocks noChangeArrowheads="1"/>
                </p:cNvSpPr>
                <p:nvPr/>
              </p:nvSpPr>
              <p:spPr bwMode="auto">
                <a:xfrm>
                  <a:off x="7196138" y="5889625"/>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4" name="Rectangle 192"/>
                <p:cNvSpPr>
                  <a:spLocks noChangeArrowheads="1"/>
                </p:cNvSpPr>
                <p:nvPr/>
              </p:nvSpPr>
              <p:spPr bwMode="auto">
                <a:xfrm>
                  <a:off x="7510463" y="5889625"/>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5" name="Rectangle 193"/>
                <p:cNvSpPr>
                  <a:spLocks noChangeArrowheads="1"/>
                </p:cNvSpPr>
                <p:nvPr/>
              </p:nvSpPr>
              <p:spPr bwMode="auto">
                <a:xfrm>
                  <a:off x="7824788" y="5889625"/>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6" name="Rectangle 194"/>
                <p:cNvSpPr>
                  <a:spLocks noChangeArrowheads="1"/>
                </p:cNvSpPr>
                <p:nvPr/>
              </p:nvSpPr>
              <p:spPr bwMode="auto">
                <a:xfrm>
                  <a:off x="8139113" y="5889625"/>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7" name="Rectangle 195"/>
                <p:cNvSpPr>
                  <a:spLocks noChangeArrowheads="1"/>
                </p:cNvSpPr>
                <p:nvPr/>
              </p:nvSpPr>
              <p:spPr bwMode="auto">
                <a:xfrm>
                  <a:off x="8451850" y="5889625"/>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8" name="Rectangle 196"/>
                <p:cNvSpPr>
                  <a:spLocks noChangeArrowheads="1"/>
                </p:cNvSpPr>
                <p:nvPr/>
              </p:nvSpPr>
              <p:spPr bwMode="auto">
                <a:xfrm>
                  <a:off x="8767763" y="5889625"/>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7</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99" name="Rectangle 197"/>
                <p:cNvSpPr>
                  <a:spLocks noChangeArrowheads="1"/>
                </p:cNvSpPr>
                <p:nvPr/>
              </p:nvSpPr>
              <p:spPr bwMode="auto">
                <a:xfrm>
                  <a:off x="9080500" y="5889625"/>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0" name="Rectangle 198"/>
                <p:cNvSpPr>
                  <a:spLocks noChangeArrowheads="1"/>
                </p:cNvSpPr>
                <p:nvPr/>
              </p:nvSpPr>
              <p:spPr bwMode="auto">
                <a:xfrm>
                  <a:off x="9394825" y="5889625"/>
                  <a:ext cx="7854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9</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1" name="Rectangle 199"/>
                <p:cNvSpPr>
                  <a:spLocks noChangeArrowheads="1"/>
                </p:cNvSpPr>
                <p:nvPr/>
              </p:nvSpPr>
              <p:spPr bwMode="auto">
                <a:xfrm>
                  <a:off x="9671050" y="5889625"/>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2" name="Rectangle 200"/>
                <p:cNvSpPr>
                  <a:spLocks noChangeArrowheads="1"/>
                </p:cNvSpPr>
                <p:nvPr/>
              </p:nvSpPr>
              <p:spPr bwMode="auto">
                <a:xfrm>
                  <a:off x="9983788" y="5889625"/>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3" name="Rectangle 201"/>
                <p:cNvSpPr>
                  <a:spLocks noChangeArrowheads="1"/>
                </p:cNvSpPr>
                <p:nvPr/>
              </p:nvSpPr>
              <p:spPr bwMode="auto">
                <a:xfrm>
                  <a:off x="10298113" y="5889625"/>
                  <a:ext cx="15709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12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4" name="Rectangle 202"/>
                <p:cNvSpPr>
                  <a:spLocks noChangeArrowheads="1"/>
                </p:cNvSpPr>
                <p:nvPr/>
              </p:nvSpPr>
              <p:spPr bwMode="auto">
                <a:xfrm>
                  <a:off x="6997556" y="6030913"/>
                  <a:ext cx="322203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Arial" panose="020B0604020202020204" pitchFamily="34" charset="0"/>
                    </a:rPr>
                    <a:t>12 Environment, ranked according mean</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05" name="Rectangle 203"/>
                <p:cNvSpPr>
                  <a:spLocks noChangeArrowheads="1"/>
                </p:cNvSpPr>
                <p:nvPr/>
              </p:nvSpPr>
              <p:spPr bwMode="auto">
                <a:xfrm>
                  <a:off x="6870700" y="3389313"/>
                  <a:ext cx="158750" cy="2484437"/>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 name="Rectangle 204"/>
                <p:cNvSpPr>
                  <a:spLocks noChangeArrowheads="1"/>
                </p:cNvSpPr>
                <p:nvPr/>
              </p:nvSpPr>
              <p:spPr bwMode="auto">
                <a:xfrm>
                  <a:off x="7185025" y="3641725"/>
                  <a:ext cx="158750" cy="2232025"/>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 name="Rectangle 205"/>
                <p:cNvSpPr>
                  <a:spLocks noChangeArrowheads="1"/>
                </p:cNvSpPr>
                <p:nvPr/>
              </p:nvSpPr>
              <p:spPr bwMode="auto">
                <a:xfrm>
                  <a:off x="7499350" y="3703638"/>
                  <a:ext cx="158750" cy="2170112"/>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 name="Rectangle 206"/>
                <p:cNvSpPr>
                  <a:spLocks noChangeArrowheads="1"/>
                </p:cNvSpPr>
                <p:nvPr/>
              </p:nvSpPr>
              <p:spPr bwMode="auto">
                <a:xfrm>
                  <a:off x="7813675" y="3765550"/>
                  <a:ext cx="158750" cy="210820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 name="Rectangle 207"/>
                <p:cNvSpPr>
                  <a:spLocks noChangeArrowheads="1"/>
                </p:cNvSpPr>
                <p:nvPr/>
              </p:nvSpPr>
              <p:spPr bwMode="auto">
                <a:xfrm>
                  <a:off x="8128000" y="3848100"/>
                  <a:ext cx="158750" cy="202565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Rectangle 208"/>
                <p:cNvSpPr>
                  <a:spLocks noChangeArrowheads="1"/>
                </p:cNvSpPr>
                <p:nvPr/>
              </p:nvSpPr>
              <p:spPr bwMode="auto">
                <a:xfrm>
                  <a:off x="8442325" y="3981450"/>
                  <a:ext cx="158750" cy="189230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Rectangle 209"/>
                <p:cNvSpPr>
                  <a:spLocks noChangeArrowheads="1"/>
                </p:cNvSpPr>
                <p:nvPr/>
              </p:nvSpPr>
              <p:spPr bwMode="auto">
                <a:xfrm>
                  <a:off x="8755063" y="4070350"/>
                  <a:ext cx="160338" cy="180340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 name="Rectangle 210"/>
                <p:cNvSpPr>
                  <a:spLocks noChangeArrowheads="1"/>
                </p:cNvSpPr>
                <p:nvPr/>
              </p:nvSpPr>
              <p:spPr bwMode="auto">
                <a:xfrm>
                  <a:off x="9070975" y="4117975"/>
                  <a:ext cx="157163" cy="1755775"/>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Rectangle 211"/>
                <p:cNvSpPr>
                  <a:spLocks noChangeArrowheads="1"/>
                </p:cNvSpPr>
                <p:nvPr/>
              </p:nvSpPr>
              <p:spPr bwMode="auto">
                <a:xfrm>
                  <a:off x="9383713" y="4318000"/>
                  <a:ext cx="160338" cy="1555750"/>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Rectangle 212"/>
                <p:cNvSpPr>
                  <a:spLocks noChangeArrowheads="1"/>
                </p:cNvSpPr>
                <p:nvPr/>
              </p:nvSpPr>
              <p:spPr bwMode="auto">
                <a:xfrm>
                  <a:off x="9698038" y="4378325"/>
                  <a:ext cx="158750" cy="1495425"/>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 name="Rectangle 213"/>
                <p:cNvSpPr>
                  <a:spLocks noChangeArrowheads="1"/>
                </p:cNvSpPr>
                <p:nvPr/>
              </p:nvSpPr>
              <p:spPr bwMode="auto">
                <a:xfrm>
                  <a:off x="10012363" y="4665663"/>
                  <a:ext cx="158750" cy="1208087"/>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Rectangle 214"/>
                <p:cNvSpPr>
                  <a:spLocks noChangeArrowheads="1"/>
                </p:cNvSpPr>
                <p:nvPr/>
              </p:nvSpPr>
              <p:spPr bwMode="auto">
                <a:xfrm>
                  <a:off x="10326688" y="4770438"/>
                  <a:ext cx="158750" cy="1103312"/>
                </a:xfrm>
                <a:prstGeom prst="rect">
                  <a:avLst/>
                </a:prstGeom>
                <a:noFill/>
                <a:ln w="19050">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Line 215"/>
                <p:cNvSpPr>
                  <a:spLocks noChangeShapeType="1"/>
                </p:cNvSpPr>
                <p:nvPr/>
              </p:nvSpPr>
              <p:spPr bwMode="auto">
                <a:xfrm>
                  <a:off x="6792913" y="4052888"/>
                  <a:ext cx="3770313" cy="0"/>
                </a:xfrm>
                <a:prstGeom prst="line">
                  <a:avLst/>
                </a:prstGeom>
                <a:noFill/>
                <a:ln w="9525">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Rectangle 218"/>
                <p:cNvSpPr>
                  <a:spLocks noChangeArrowheads="1"/>
                </p:cNvSpPr>
                <p:nvPr/>
              </p:nvSpPr>
              <p:spPr bwMode="auto">
                <a:xfrm rot="5400000">
                  <a:off x="9697896" y="4494441"/>
                  <a:ext cx="233390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Arial" panose="020B0604020202020204" pitchFamily="34" charset="0"/>
                    </a:rPr>
                    <a:t>Main effects of environments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22" name="Rectangle 220"/>
                <p:cNvSpPr>
                  <a:spLocks noChangeArrowheads="1"/>
                </p:cNvSpPr>
                <p:nvPr/>
              </p:nvSpPr>
              <p:spPr bwMode="auto">
                <a:xfrm>
                  <a:off x="9337200" y="3769408"/>
                  <a:ext cx="1226298"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Variance = 0.81853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23" name="Rectangle 221"/>
                <p:cNvSpPr>
                  <a:spLocks noChangeArrowheads="1"/>
                </p:cNvSpPr>
                <p:nvPr/>
              </p:nvSpPr>
              <p:spPr bwMode="auto">
                <a:xfrm>
                  <a:off x="9354839" y="3910013"/>
                  <a:ext cx="78867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Arial" panose="020B0604020202020204" pitchFamily="34" charset="0"/>
                    </a:rPr>
                    <a:t>SD=0.90473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grpSp>
      </p:grpSp>
      <p:sp>
        <p:nvSpPr>
          <p:cNvPr id="229" name="TextBox 228"/>
          <p:cNvSpPr txBox="1"/>
          <p:nvPr/>
        </p:nvSpPr>
        <p:spPr>
          <a:xfrm>
            <a:off x="97825" y="944042"/>
            <a:ext cx="11977911"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For the following reasoning we assume:</a:t>
            </a:r>
          </a:p>
          <a:p>
            <a:r>
              <a:rPr lang="en-GB" dirty="0">
                <a:latin typeface="Arial" panose="020B0604020202020204" pitchFamily="34" charset="0"/>
                <a:cs typeface="Arial" panose="020B0604020202020204" pitchFamily="34" charset="0"/>
              </a:rPr>
              <a:t>The 12 environments are a representative sample from our Target Population of Environments (sites, seasons,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hence, of our Target Area of Marketing (marketing the certified seed of our cultivars).</a:t>
            </a:r>
          </a:p>
          <a:p>
            <a:r>
              <a:rPr lang="en-GB" dirty="0">
                <a:latin typeface="Arial" panose="020B0604020202020204" pitchFamily="34" charset="0"/>
                <a:cs typeface="Arial" panose="020B0604020202020204" pitchFamily="34" charset="0"/>
              </a:rPr>
              <a:t>The 36 genotypes are a representative sample of our breeding germplasm, this is, of our Reference Population.</a:t>
            </a:r>
          </a:p>
          <a:p>
            <a:r>
              <a:rPr lang="en-GB" dirty="0">
                <a:latin typeface="Arial" panose="020B0604020202020204" pitchFamily="34" charset="0"/>
                <a:cs typeface="Arial" panose="020B0604020202020204" pitchFamily="34" charset="0"/>
              </a:rPr>
              <a:t>Mean values and variance that are estimated from their results are useful estimates of the  </a:t>
            </a:r>
            <a:r>
              <a:rPr lang="en-GB" dirty="0">
                <a:solidFill>
                  <a:srgbClr val="0000FF"/>
                </a:solidFill>
                <a:latin typeface="Arial" panose="020B0604020202020204" pitchFamily="34" charset="0"/>
                <a:cs typeface="Arial" panose="020B0604020202020204" pitchFamily="34" charset="0"/>
              </a:rPr>
              <a:t>true</a:t>
            </a:r>
            <a:r>
              <a:rPr lang="en-GB" dirty="0">
                <a:latin typeface="Arial" panose="020B0604020202020204" pitchFamily="34" charset="0"/>
                <a:cs typeface="Arial" panose="020B0604020202020204" pitchFamily="34" charset="0"/>
              </a:rPr>
              <a:t> means and </a:t>
            </a:r>
            <a:r>
              <a:rPr lang="en-GB" dirty="0">
                <a:solidFill>
                  <a:srgbClr val="0000FF"/>
                </a:solidFill>
                <a:latin typeface="Arial" panose="020B0604020202020204" pitchFamily="34" charset="0"/>
                <a:cs typeface="Arial" panose="020B0604020202020204" pitchFamily="34" charset="0"/>
              </a:rPr>
              <a:t>true</a:t>
            </a:r>
            <a:r>
              <a:rPr lang="en-GB" dirty="0">
                <a:latin typeface="Arial" panose="020B0604020202020204" pitchFamily="34" charset="0"/>
                <a:cs typeface="Arial" panose="020B0604020202020204" pitchFamily="34" charset="0"/>
              </a:rPr>
              <a:t> variances as exist in the Reference Population if growing in the Target Population of Environments. </a:t>
            </a:r>
          </a:p>
          <a:p>
            <a:r>
              <a:rPr lang="en-GB" dirty="0">
                <a:solidFill>
                  <a:schemeClr val="tx1">
                    <a:lumMod val="50000"/>
                    <a:lumOff val="50000"/>
                  </a:schemeClr>
                </a:solidFill>
                <a:latin typeface="Arial" panose="020B0604020202020204" pitchFamily="34" charset="0"/>
                <a:cs typeface="Arial" panose="020B0604020202020204" pitchFamily="34" charset="0"/>
              </a:rPr>
              <a:t>Yes, in parts this is more philosophy than hard reality. But it's difficult to explain the things of this ‘world’ if you only describe the rough edges and weird states of reality.</a:t>
            </a:r>
          </a:p>
        </p:txBody>
      </p:sp>
      <p:sp>
        <p:nvSpPr>
          <p:cNvPr id="218" name="Right Triangle 4">
            <a:extLst>
              <a:ext uri="{FF2B5EF4-FFF2-40B4-BE49-F238E27FC236}">
                <a16:creationId xmlns:a16="http://schemas.microsoft.com/office/drawing/2014/main" id="{3EA140E9-05AE-4810-92FC-47651EEDBF11}"/>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1" name="TextBox 220">
            <a:extLst>
              <a:ext uri="{FF2B5EF4-FFF2-40B4-BE49-F238E27FC236}">
                <a16:creationId xmlns:a16="http://schemas.microsoft.com/office/drawing/2014/main" id="{DE84229B-4CF1-46CF-B19E-78A2A03C0F6E}"/>
              </a:ext>
            </a:extLst>
          </p:cNvPr>
          <p:cNvSpPr txBox="1"/>
          <p:nvPr/>
        </p:nvSpPr>
        <p:spPr>
          <a:xfrm>
            <a:off x="97825" y="51497"/>
            <a:ext cx="11977911" cy="830997"/>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Invented (simulated) data set. There are 12 Environments and 36 Genotypes. Mean is about 10, variances due to </a:t>
            </a:r>
            <a:r>
              <a:rPr lang="en-GB" sz="2400" dirty="0" err="1">
                <a:latin typeface="Arial" panose="020B0604020202020204" pitchFamily="34" charset="0"/>
                <a:cs typeface="Arial" panose="020B0604020202020204" pitchFamily="34" charset="0"/>
              </a:rPr>
              <a:t>Envs</a:t>
            </a:r>
            <a:r>
              <a:rPr lang="en-GB" sz="2400" dirty="0">
                <a:latin typeface="Arial" panose="020B0604020202020204" pitchFamily="34" charset="0"/>
                <a:cs typeface="Arial" panose="020B0604020202020204" pitchFamily="34" charset="0"/>
              </a:rPr>
              <a:t>. or due to Genotypes or </a:t>
            </a:r>
            <a:r>
              <a:rPr lang="en-GB" sz="2400" dirty="0" err="1">
                <a:latin typeface="Arial" panose="020B0604020202020204" pitchFamily="34" charset="0"/>
                <a:cs typeface="Arial" panose="020B0604020202020204" pitchFamily="34" charset="0"/>
              </a:rPr>
              <a:t>GxE</a:t>
            </a:r>
            <a:r>
              <a:rPr lang="en-GB" sz="2400" dirty="0">
                <a:latin typeface="Arial" panose="020B0604020202020204" pitchFamily="34" charset="0"/>
                <a:cs typeface="Arial" panose="020B0604020202020204" pitchFamily="34" charset="0"/>
              </a:rPr>
              <a:t> are, each, about 1.00</a:t>
            </a:r>
          </a:p>
        </p:txBody>
      </p:sp>
      <p:sp>
        <p:nvSpPr>
          <p:cNvPr id="3" name="TextBox 2">
            <a:extLst>
              <a:ext uri="{FF2B5EF4-FFF2-40B4-BE49-F238E27FC236}">
                <a16:creationId xmlns:a16="http://schemas.microsoft.com/office/drawing/2014/main" id="{035077F1-40AB-451A-8365-13D6607FFA5D}"/>
              </a:ext>
            </a:extLst>
          </p:cNvPr>
          <p:cNvSpPr txBox="1"/>
          <p:nvPr/>
        </p:nvSpPr>
        <p:spPr>
          <a:xfrm>
            <a:off x="10535290" y="3293616"/>
            <a:ext cx="96648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 Link</a:t>
            </a:r>
          </a:p>
        </p:txBody>
      </p:sp>
    </p:spTree>
    <p:extLst>
      <p:ext uri="{BB962C8B-B14F-4D97-AF65-F5344CB8AC3E}">
        <p14:creationId xmlns:p14="http://schemas.microsoft.com/office/powerpoint/2010/main" val="9860051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bgerundete rechteckige Legende 4"/>
          <p:cNvSpPr/>
          <p:nvPr/>
        </p:nvSpPr>
        <p:spPr>
          <a:xfrm>
            <a:off x="87533" y="833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31</a:t>
            </a:fld>
            <a:endParaRPr lang="en-US" sz="2400" dirty="0">
              <a:latin typeface="Arial" panose="020B0604020202020204" pitchFamily="34" charset="0"/>
              <a:cs typeface="Arial" panose="020B0604020202020204" pitchFamily="34" charset="0"/>
            </a:endParaRPr>
          </a:p>
        </p:txBody>
      </p:sp>
      <p:sp>
        <p:nvSpPr>
          <p:cNvPr id="19" name="Right Triangle 4">
            <a:extLst>
              <a:ext uri="{FF2B5EF4-FFF2-40B4-BE49-F238E27FC236}">
                <a16:creationId xmlns:a16="http://schemas.microsoft.com/office/drawing/2014/main" id="{5DB53A9A-7628-45E4-B442-BC8D1A227381}"/>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a:extLst>
              <a:ext uri="{FF2B5EF4-FFF2-40B4-BE49-F238E27FC236}">
                <a16:creationId xmlns:a16="http://schemas.microsoft.com/office/drawing/2014/main" id="{E49F9DDF-6E95-435A-A31A-77C132277950}"/>
              </a:ext>
            </a:extLst>
          </p:cNvPr>
          <p:cNvPicPr>
            <a:picLocks noChangeAspect="1"/>
          </p:cNvPicPr>
          <p:nvPr/>
        </p:nvPicPr>
        <p:blipFill>
          <a:blip r:embed="rId2"/>
          <a:stretch>
            <a:fillRect/>
          </a:stretch>
        </p:blipFill>
        <p:spPr>
          <a:xfrm>
            <a:off x="1145587" y="1451765"/>
            <a:ext cx="4875479" cy="2649717"/>
          </a:xfrm>
          <a:prstGeom prst="rect">
            <a:avLst/>
          </a:prstGeom>
          <a:ln w="38100">
            <a:solidFill>
              <a:srgbClr val="C00000"/>
            </a:solidFill>
          </a:ln>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C838D724-596C-4734-9DB7-29D6F74B64B3}"/>
              </a:ext>
            </a:extLst>
          </p:cNvPr>
          <p:cNvPicPr>
            <a:picLocks noChangeAspect="1"/>
          </p:cNvPicPr>
          <p:nvPr/>
        </p:nvPicPr>
        <p:blipFill>
          <a:blip r:embed="rId3"/>
          <a:stretch>
            <a:fillRect/>
          </a:stretch>
        </p:blipFill>
        <p:spPr>
          <a:xfrm>
            <a:off x="6184246" y="1451765"/>
            <a:ext cx="5059590" cy="2649717"/>
          </a:xfrm>
          <a:prstGeom prst="rect">
            <a:avLst/>
          </a:prstGeom>
          <a:ln w="38100">
            <a:solidFill>
              <a:srgbClr val="C00000"/>
            </a:solidFill>
          </a:ln>
          <a:effectLst>
            <a:outerShdw blurRad="50800" dist="38100" dir="2700000" algn="tl" rotWithShape="0">
              <a:prstClr val="black">
                <a:alpha val="40000"/>
              </a:prstClr>
            </a:outerShdw>
          </a:effectLst>
        </p:spPr>
      </p:pic>
      <p:sp>
        <p:nvSpPr>
          <p:cNvPr id="23" name="TextBox 22">
            <a:extLst>
              <a:ext uri="{FF2B5EF4-FFF2-40B4-BE49-F238E27FC236}">
                <a16:creationId xmlns:a16="http://schemas.microsoft.com/office/drawing/2014/main" id="{50F155C2-2B9E-4588-92C7-09B8BA9CF997}"/>
              </a:ext>
            </a:extLst>
          </p:cNvPr>
          <p:cNvSpPr txBox="1"/>
          <p:nvPr/>
        </p:nvSpPr>
        <p:spPr>
          <a:xfrm>
            <a:off x="3362943" y="4320957"/>
            <a:ext cx="5316245"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latin typeface="Arial" panose="020B0604020202020204" pitchFamily="34" charset="0"/>
                <a:cs typeface="Arial" panose="020B0604020202020204" pitchFamily="34" charset="0"/>
              </a:rPr>
              <a:t>That's clear, isn't it? Just to reiterate.</a:t>
            </a:r>
          </a:p>
        </p:txBody>
      </p:sp>
    </p:spTree>
    <p:extLst>
      <p:ext uri="{BB962C8B-B14F-4D97-AF65-F5344CB8AC3E}">
        <p14:creationId xmlns:p14="http://schemas.microsoft.com/office/powerpoint/2010/main" val="26306229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28" name="TextBox 227"/>
              <p:cNvSpPr txBox="1"/>
              <p:nvPr/>
            </p:nvSpPr>
            <p:spPr>
              <a:xfrm>
                <a:off x="97825" y="65988"/>
                <a:ext cx="11977911" cy="1251881"/>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14:m>
                  <m:oMath xmlns:m="http://schemas.openxmlformats.org/officeDocument/2006/math">
                    <m:sSubSup>
                      <m:sSubSupPr>
                        <m:ctrlPr>
                          <a:rPr lang="en-GB" sz="2400" b="1" i="1" smtClean="0">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𝛔</m:t>
                        </m:r>
                      </m:e>
                      <m:sub>
                        <m:acc>
                          <m:accPr>
                            <m:chr m:val="̅"/>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𝐱</m:t>
                            </m:r>
                          </m:e>
                        </m:acc>
                      </m:sub>
                      <m:sup>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 </m:t>
                    </m:r>
                    <m:f>
                      <m:fPr>
                        <m:type m:val="skw"/>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𝟏</m:t>
                        </m:r>
                      </m:num>
                      <m:den>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𝐍</m:t>
                        </m:r>
                      </m:den>
                    </m:f>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 ∙ </m:t>
                    </m:r>
                    <m:sSubSup>
                      <m:sSubSupPr>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𝛔</m:t>
                        </m:r>
                      </m:e>
                      <m:sub>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𝐱</m:t>
                        </m:r>
                      </m:sub>
                      <m:sup>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r>
                      <a:rPr lang="en-GB" sz="2400" b="1" i="0">
                        <a:solidFill>
                          <a:srgbClr val="C00000"/>
                        </a:solidFill>
                        <a:latin typeface="Cambria Math" panose="02040503050406030204" pitchFamily="18" charset="0"/>
                      </a:rPr>
                      <m:t> </m:t>
                    </m:r>
                  </m:oMath>
                </a14:m>
                <a:r>
                  <a:rPr lang="en-GB" sz="2400" b="1" dirty="0">
                    <a:solidFill>
                      <a:srgbClr val="C000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Expectedly, the variance </a:t>
                </a:r>
                <a14:m>
                  <m:oMath xmlns:m="http://schemas.openxmlformats.org/officeDocument/2006/math">
                    <m:sSubSup>
                      <m:sSubSupPr>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𝛔</m:t>
                        </m:r>
                      </m:e>
                      <m:sub>
                        <m:acc>
                          <m:accPr>
                            <m:chr m:val="̅"/>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𝐱</m:t>
                            </m:r>
                          </m:e>
                        </m:acc>
                      </m:sub>
                      <m:sup>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oMath>
                </a14:m>
                <a:r>
                  <a:rPr lang="en-GB" sz="2400" dirty="0">
                    <a:latin typeface="Arial" panose="020B0604020202020204" pitchFamily="34" charset="0"/>
                    <a:cs typeface="Arial" panose="020B0604020202020204" pitchFamily="34" charset="0"/>
                  </a:rPr>
                  <a:t> between mean values </a:t>
                </a:r>
                <a14:m>
                  <m:oMath xmlns:m="http://schemas.openxmlformats.org/officeDocument/2006/math">
                    <m:acc>
                      <m:accPr>
                        <m:chr m:val="̅"/>
                        <m:ctrlPr>
                          <a:rPr lang="en-GB" sz="2400" b="1" i="1" smtClean="0">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𝐗</m:t>
                        </m:r>
                      </m:e>
                    </m:acc>
                  </m:oMath>
                </a14:m>
                <a:r>
                  <a:rPr lang="en-GB" sz="2400" dirty="0">
                    <a:latin typeface="Arial" panose="020B0604020202020204" pitchFamily="34" charset="0"/>
                    <a:cs typeface="Arial" panose="020B0604020202020204" pitchFamily="34" charset="0"/>
                  </a:rPr>
                  <a:t> - if </a:t>
                </a:r>
                <a:r>
                  <a:rPr lang="en-GB" sz="2400" dirty="0">
                    <a:solidFill>
                      <a:srgbClr val="C00000"/>
                    </a:solidFill>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randomly taken data points make one mean - is smaller than the variance </a:t>
                </a:r>
                <a14:m>
                  <m:oMath xmlns:m="http://schemas.openxmlformats.org/officeDocument/2006/math">
                    <m:sSubSup>
                      <m:sSubSupPr>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𝛔</m:t>
                        </m:r>
                      </m:e>
                      <m:sub>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𝐱</m:t>
                        </m:r>
                      </m:sub>
                      <m:sup>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oMath>
                </a14:m>
                <a:r>
                  <a:rPr lang="en-GB" sz="2400" dirty="0">
                    <a:latin typeface="Arial" panose="020B0604020202020204" pitchFamily="34" charset="0"/>
                    <a:cs typeface="Arial" panose="020B0604020202020204" pitchFamily="34" charset="0"/>
                  </a:rPr>
                  <a:t> between the original (single) data points. Smaller? Indeed! It is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1/N</a:t>
                </a:r>
                <a:r>
                  <a:rPr lang="en-GB" sz="2400" dirty="0">
                    <a:latin typeface="Arial" panose="020B0604020202020204" pitchFamily="34" charset="0"/>
                    <a:cs typeface="Arial" panose="020B0604020202020204" pitchFamily="34" charset="0"/>
                  </a:rPr>
                  <a:t> of it!  </a:t>
                </a:r>
              </a:p>
            </p:txBody>
          </p:sp>
        </mc:Choice>
        <mc:Fallback xmlns="">
          <p:sp>
            <p:nvSpPr>
              <p:cNvPr id="228" name="TextBox 227"/>
              <p:cNvSpPr txBox="1">
                <a:spLocks noRot="1" noChangeAspect="1" noMove="1" noResize="1" noEditPoints="1" noAdjustHandles="1" noChangeArrowheads="1" noChangeShapeType="1" noTextEdit="1"/>
              </p:cNvSpPr>
              <p:nvPr/>
            </p:nvSpPr>
            <p:spPr>
              <a:xfrm>
                <a:off x="97825" y="65988"/>
                <a:ext cx="11977911" cy="1251881"/>
              </a:xfrm>
              <a:prstGeom prst="rect">
                <a:avLst/>
              </a:prstGeom>
              <a:blipFill>
                <a:blip r:embed="rId2"/>
                <a:stretch>
                  <a:fillRect/>
                </a:stretch>
              </a:blipFill>
              <a:ln>
                <a:noFill/>
              </a:ln>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3" name="TextBox 2"/>
          <p:cNvSpPr txBox="1"/>
          <p:nvPr/>
        </p:nvSpPr>
        <p:spPr>
          <a:xfrm>
            <a:off x="2941164" y="1350536"/>
            <a:ext cx="9120433" cy="415498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large difference between G1 (</a:t>
            </a:r>
            <a:r>
              <a:rPr lang="en-GB" dirty="0">
                <a:highlight>
                  <a:srgbClr val="ACFB97"/>
                </a:highlight>
                <a:latin typeface="Arial" panose="020B0604020202020204" pitchFamily="34" charset="0"/>
                <a:cs typeface="Arial" panose="020B0604020202020204" pitchFamily="34" charset="0"/>
              </a:rPr>
              <a:t>12.27</a:t>
            </a:r>
            <a:r>
              <a:rPr lang="en-GB" dirty="0">
                <a:latin typeface="Arial" panose="020B0604020202020204" pitchFamily="34" charset="0"/>
                <a:cs typeface="Arial" panose="020B0604020202020204" pitchFamily="34" charset="0"/>
              </a:rPr>
              <a:t>) and G36 (</a:t>
            </a:r>
            <a:r>
              <a:rPr lang="en-GB" dirty="0">
                <a:highlight>
                  <a:srgbClr val="ACFB97"/>
                </a:highlight>
                <a:latin typeface="Arial" panose="020B0604020202020204" pitchFamily="34" charset="0"/>
                <a:cs typeface="Arial" panose="020B0604020202020204" pitchFamily="34" charset="0"/>
              </a:rPr>
              <a:t>7.58</a:t>
            </a:r>
            <a:r>
              <a:rPr lang="en-GB" dirty="0">
                <a:latin typeface="Arial" panose="020B0604020202020204" pitchFamily="34" charset="0"/>
                <a:cs typeface="Arial" panose="020B0604020202020204" pitchFamily="34" charset="0"/>
              </a:rPr>
              <a:t>) is caused by the true, genetic difference between G1 (a superior type) and the inferior G36. </a:t>
            </a:r>
            <a:r>
              <a:rPr lang="en-GB" dirty="0">
                <a:solidFill>
                  <a:schemeClr val="tx1">
                    <a:lumMod val="50000"/>
                    <a:lumOff val="50000"/>
                  </a:schemeClr>
                </a:solidFill>
                <a:latin typeface="Arial" panose="020B0604020202020204" pitchFamily="34" charset="0"/>
                <a:cs typeface="Arial" panose="020B0604020202020204" pitchFamily="34" charset="0"/>
              </a:rPr>
              <a:t>It is not impacted by E-effects, because the two means ‘include’ - both - the same and full set of 12 E-effects. G36 can not ‚complain‘ about having been grown in rather ‚bad‘ environments. </a:t>
            </a:r>
            <a:r>
              <a:rPr lang="en-GB" dirty="0">
                <a:latin typeface="Arial" panose="020B0604020202020204" pitchFamily="34" charset="0"/>
                <a:cs typeface="Arial" panose="020B0604020202020204" pitchFamily="34" charset="0"/>
              </a:rPr>
              <a:t>But. The value 12.27 includes the mean of 12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(such as G</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xE</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G</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xE</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until G</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xG</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 These are independent from the 12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that impact the result of G</a:t>
            </a:r>
            <a:r>
              <a:rPr lang="en-GB" baseline="-25000" dirty="0">
                <a:latin typeface="Arial" panose="020B0604020202020204" pitchFamily="34" charset="0"/>
                <a:cs typeface="Arial" panose="020B0604020202020204" pitchFamily="34" charset="0"/>
              </a:rPr>
              <a:t>36</a:t>
            </a:r>
            <a:r>
              <a:rPr lang="en-GB" dirty="0">
                <a:latin typeface="Arial" panose="020B0604020202020204" pitchFamily="34" charset="0"/>
                <a:cs typeface="Arial" panose="020B0604020202020204" pitchFamily="34" charset="0"/>
              </a:rPr>
              <a:t>; the mean value of G</a:t>
            </a:r>
            <a:r>
              <a:rPr lang="en-GB" baseline="-25000" dirty="0">
                <a:latin typeface="Arial" panose="020B0604020202020204" pitchFamily="34" charset="0"/>
                <a:cs typeface="Arial" panose="020B0604020202020204" pitchFamily="34" charset="0"/>
              </a:rPr>
              <a:t>36</a:t>
            </a:r>
            <a:r>
              <a:rPr lang="en-GB" dirty="0">
                <a:latin typeface="Arial" panose="020B0604020202020204" pitchFamily="34" charset="0"/>
                <a:cs typeface="Arial" panose="020B0604020202020204" pitchFamily="34" charset="0"/>
              </a:rPr>
              <a:t>, (7.58) is impacted (‚polluted‘) by the average of its ‘private’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G</a:t>
            </a:r>
            <a:r>
              <a:rPr lang="en-GB" baseline="-25000" dirty="0">
                <a:latin typeface="Arial" panose="020B0604020202020204" pitchFamily="34" charset="0"/>
                <a:cs typeface="Arial" panose="020B0604020202020204" pitchFamily="34" charset="0"/>
              </a:rPr>
              <a:t>36</a:t>
            </a:r>
            <a:r>
              <a:rPr lang="en-GB" dirty="0">
                <a:latin typeface="Arial" panose="020B0604020202020204" pitchFamily="34" charset="0"/>
                <a:cs typeface="Arial" panose="020B0604020202020204" pitchFamily="34" charset="0"/>
              </a:rPr>
              <a:t>xE</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G</a:t>
            </a:r>
            <a:r>
              <a:rPr lang="en-GB" baseline="-25000" dirty="0">
                <a:latin typeface="Arial" panose="020B0604020202020204" pitchFamily="34" charset="0"/>
                <a:cs typeface="Arial" panose="020B0604020202020204" pitchFamily="34" charset="0"/>
              </a:rPr>
              <a:t>36x</a:t>
            </a:r>
            <a:r>
              <a:rPr lang="en-GB" dirty="0">
                <a:latin typeface="Arial" panose="020B0604020202020204" pitchFamily="34" charset="0"/>
                <a:cs typeface="Arial" panose="020B0604020202020204" pitchFamily="34" charset="0"/>
              </a:rPr>
              <a:t>E</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until G</a:t>
            </a:r>
            <a:r>
              <a:rPr lang="en-GB" baseline="-25000" dirty="0">
                <a:latin typeface="Arial" panose="020B0604020202020204" pitchFamily="34" charset="0"/>
                <a:cs typeface="Arial" panose="020B0604020202020204" pitchFamily="34" charset="0"/>
              </a:rPr>
              <a:t>36</a:t>
            </a:r>
            <a:r>
              <a:rPr lang="en-GB" dirty="0">
                <a:latin typeface="Arial" panose="020B0604020202020204" pitchFamily="34" charset="0"/>
                <a:cs typeface="Arial" panose="020B0604020202020204" pitchFamily="34" charset="0"/>
              </a:rPr>
              <a:t>xE</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So! Although G</a:t>
            </a:r>
            <a:r>
              <a:rPr lang="en-GB" baseline="-25000" dirty="0">
                <a:latin typeface="Arial" panose="020B0604020202020204" pitchFamily="34" charset="0"/>
                <a:cs typeface="Arial" panose="020B0604020202020204" pitchFamily="34" charset="0"/>
              </a:rPr>
              <a:t>36</a:t>
            </a:r>
            <a:r>
              <a:rPr lang="en-GB" dirty="0">
                <a:latin typeface="Arial" panose="020B0604020202020204" pitchFamily="34" charset="0"/>
                <a:cs typeface="Arial" panose="020B0604020202020204" pitchFamily="34" charset="0"/>
              </a:rPr>
              <a:t> can't justifiably complain that it was mainly exposed to bad environ-</a:t>
            </a:r>
            <a:r>
              <a:rPr lang="en-GB" dirty="0" err="1">
                <a:latin typeface="Arial" panose="020B0604020202020204" pitchFamily="34" charset="0"/>
                <a:cs typeface="Arial" panose="020B0604020202020204" pitchFamily="34" charset="0"/>
              </a:rPr>
              <a:t>ments</a:t>
            </a:r>
            <a:r>
              <a:rPr lang="en-GB" dirty="0">
                <a:latin typeface="Arial" panose="020B0604020202020204" pitchFamily="34" charset="0"/>
                <a:cs typeface="Arial" panose="020B0604020202020204" pitchFamily="34" charset="0"/>
              </a:rPr>
              <a:t>, it may be true that the 12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which impacted its result happened to be less fortunate than the 12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which impacted the result of G</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Of course, its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could have been positive on average … ;-) </a:t>
            </a:r>
          </a:p>
          <a:p>
            <a:r>
              <a:rPr lang="en-GB" dirty="0">
                <a:solidFill>
                  <a:schemeClr val="tx1">
                    <a:lumMod val="50000"/>
                    <a:lumOff val="50000"/>
                  </a:schemeClr>
                </a:solidFill>
                <a:latin typeface="Arial" panose="020B0604020202020204" pitchFamily="34" charset="0"/>
                <a:cs typeface="Arial" panose="020B0604020202020204" pitchFamily="34" charset="0"/>
              </a:rPr>
              <a:t>Did I talk about the ‚true‘ </a:t>
            </a:r>
            <a:r>
              <a:rPr lang="en-GB" dirty="0" err="1">
                <a:solidFill>
                  <a:schemeClr val="tx1">
                    <a:lumMod val="50000"/>
                    <a:lumOff val="50000"/>
                  </a:schemeClr>
                </a:solidFill>
                <a:latin typeface="Arial" panose="020B0604020202020204" pitchFamily="34" charset="0"/>
                <a:cs typeface="Arial" panose="020B0604020202020204" pitchFamily="34" charset="0"/>
              </a:rPr>
              <a:t>GxE</a:t>
            </a:r>
            <a:r>
              <a:rPr lang="en-GB" dirty="0">
                <a:solidFill>
                  <a:schemeClr val="tx1">
                    <a:lumMod val="50000"/>
                    <a:lumOff val="50000"/>
                  </a:schemeClr>
                </a:solidFill>
                <a:latin typeface="Arial" panose="020B0604020202020204" pitchFamily="34" charset="0"/>
                <a:cs typeface="Arial" panose="020B0604020202020204" pitchFamily="34" charset="0"/>
              </a:rPr>
              <a:t> effects in the Target Population of Environments? We: we </a:t>
            </a:r>
            <a:r>
              <a:rPr lang="en-GB" dirty="0">
                <a:solidFill>
                  <a:srgbClr val="0000FF"/>
                </a:solidFill>
                <a:latin typeface="Arial" panose="020B0604020202020204" pitchFamily="34" charset="0"/>
                <a:cs typeface="Arial" panose="020B0604020202020204" pitchFamily="34" charset="0"/>
              </a:rPr>
              <a:t>estimate</a:t>
            </a:r>
            <a:r>
              <a:rPr lang="en-GB" dirty="0">
                <a:solidFill>
                  <a:schemeClr val="tx1">
                    <a:lumMod val="50000"/>
                    <a:lumOff val="50000"/>
                  </a:schemeClr>
                </a:solidFill>
                <a:latin typeface="Arial" panose="020B0604020202020204" pitchFamily="34" charset="0"/>
                <a:cs typeface="Arial" panose="020B0604020202020204" pitchFamily="34" charset="0"/>
              </a:rPr>
              <a:t> the </a:t>
            </a:r>
            <a:r>
              <a:rPr lang="en-GB" dirty="0" err="1">
                <a:solidFill>
                  <a:schemeClr val="tx1">
                    <a:lumMod val="50000"/>
                    <a:lumOff val="50000"/>
                  </a:schemeClr>
                </a:solidFill>
                <a:latin typeface="Arial" panose="020B0604020202020204" pitchFamily="34" charset="0"/>
                <a:cs typeface="Arial" panose="020B0604020202020204" pitchFamily="34" charset="0"/>
              </a:rPr>
              <a:t>GxE</a:t>
            </a:r>
            <a:r>
              <a:rPr lang="en-GB" dirty="0">
                <a:solidFill>
                  <a:schemeClr val="tx1">
                    <a:lumMod val="50000"/>
                    <a:lumOff val="50000"/>
                  </a:schemeClr>
                </a:solidFill>
                <a:latin typeface="Arial" panose="020B0604020202020204" pitchFamily="34" charset="0"/>
                <a:cs typeface="Arial" panose="020B0604020202020204" pitchFamily="34" charset="0"/>
              </a:rPr>
              <a:t>-effects (E=12 &lt;∞) with means of zero-’by-force’. Well, </a:t>
            </a:r>
            <a:r>
              <a:rPr lang="en-GB" dirty="0">
                <a:solidFill>
                  <a:srgbClr val="0000FF"/>
                </a:solidFill>
                <a:latin typeface="Arial" panose="020B0604020202020204" pitchFamily="34" charset="0"/>
                <a:cs typeface="Arial" panose="020B0604020202020204" pitchFamily="34" charset="0"/>
              </a:rPr>
              <a:t>just estimates</a:t>
            </a:r>
            <a:r>
              <a:rPr lang="en-GB" dirty="0">
                <a:solidFill>
                  <a:schemeClr val="tx1">
                    <a:lumMod val="50000"/>
                    <a:lumOff val="50000"/>
                  </a:schemeClr>
                </a:solidFill>
                <a:latin typeface="Arial" panose="020B0604020202020204" pitchFamily="34" charset="0"/>
                <a:cs typeface="Arial" panose="020B0604020202020204" pitchFamily="34" charset="0"/>
              </a:rPr>
              <a:t>.</a:t>
            </a:r>
          </a:p>
        </p:txBody>
      </p:sp>
      <p:pic>
        <p:nvPicPr>
          <p:cNvPr id="17" name="Picture 16"/>
          <p:cNvPicPr>
            <a:picLocks noChangeAspect="1"/>
          </p:cNvPicPr>
          <p:nvPr/>
        </p:nvPicPr>
        <p:blipFill>
          <a:blip r:embed="rId3"/>
          <a:stretch>
            <a:fillRect/>
          </a:stretch>
        </p:blipFill>
        <p:spPr>
          <a:xfrm>
            <a:off x="97825" y="1377598"/>
            <a:ext cx="1033391" cy="4151612"/>
          </a:xfrm>
          <a:prstGeom prst="rect">
            <a:avLst/>
          </a:prstGeom>
        </p:spPr>
      </p:pic>
      <p:pic>
        <p:nvPicPr>
          <p:cNvPr id="18" name="Picture 17"/>
          <p:cNvPicPr>
            <a:picLocks noChangeAspect="1"/>
          </p:cNvPicPr>
          <p:nvPr/>
        </p:nvPicPr>
        <p:blipFill>
          <a:blip r:embed="rId4"/>
          <a:stretch>
            <a:fillRect/>
          </a:stretch>
        </p:blipFill>
        <p:spPr>
          <a:xfrm>
            <a:off x="1115481" y="1377598"/>
            <a:ext cx="1778548" cy="4154470"/>
          </a:xfrm>
          <a:prstGeom prst="rect">
            <a:avLst/>
          </a:prstGeom>
        </p:spPr>
      </p:pic>
      <mc:AlternateContent xmlns:mc="http://schemas.openxmlformats.org/markup-compatibility/2006" xmlns:a14="http://schemas.microsoft.com/office/drawing/2010/main">
        <mc:Choice Requires="a14">
          <p:sp>
            <p:nvSpPr>
              <p:cNvPr id="19" name="TextBox 18"/>
              <p:cNvSpPr txBox="1"/>
              <p:nvPr/>
            </p:nvSpPr>
            <p:spPr>
              <a:xfrm>
                <a:off x="131975" y="5665509"/>
                <a:ext cx="11943761" cy="9376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linear model philosophy says: The variance between these 36 Means contains the Variance between the (unknown) true G-values and, in addition, 1/12 of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interaction variance. </a:t>
                </a:r>
              </a:p>
              <a:p>
                <a:r>
                  <a:rPr lang="en-GB" dirty="0">
                    <a:latin typeface="Arial" panose="020B0604020202020204" pitchFamily="34" charset="0"/>
                    <a:cs typeface="Arial" panose="020B0604020202020204" pitchFamily="34" charset="0"/>
                  </a:rPr>
                  <a:t>Why? Well, as said above, with N=12, …. </a:t>
                </a:r>
                <a14:m>
                  <m:oMath xmlns:m="http://schemas.openxmlformats.org/officeDocument/2006/math">
                    <m:sSubSup>
                      <m:sSubSupPr>
                        <m:ctrlPr>
                          <a:rPr lang="en-GB"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b="1">
                            <a:solidFill>
                              <a:srgbClr val="C00000"/>
                            </a:solidFill>
                            <a:effectLst>
                              <a:outerShdw blurRad="38100" dist="38100" dir="2700000" algn="tl">
                                <a:srgbClr val="000000">
                                  <a:alpha val="43137"/>
                                </a:srgbClr>
                              </a:outerShdw>
                            </a:effectLst>
                            <a:latin typeface="Cambria Math" panose="02040503050406030204" pitchFamily="18" charset="0"/>
                          </a:rPr>
                          <m:t>𝛔</m:t>
                        </m:r>
                      </m:e>
                      <m:sub>
                        <m:acc>
                          <m:accPr>
                            <m:chr m:val="̅"/>
                            <m:ctrlPr>
                              <a:rPr lang="en-GB" b="1" i="1">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b="1">
                                <a:solidFill>
                                  <a:srgbClr val="C00000"/>
                                </a:solidFill>
                                <a:effectLst>
                                  <a:outerShdw blurRad="38100" dist="38100" dir="2700000" algn="tl">
                                    <a:srgbClr val="000000">
                                      <a:alpha val="43137"/>
                                    </a:srgbClr>
                                  </a:outerShdw>
                                </a:effectLst>
                                <a:latin typeface="Cambria Math" panose="02040503050406030204" pitchFamily="18" charset="0"/>
                              </a:rPr>
                              <m:t>𝐱</m:t>
                            </m:r>
                          </m:e>
                        </m:acc>
                      </m:sub>
                      <m:sup>
                        <m:r>
                          <a:rPr lang="en-GB" b="1">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r>
                      <a:rPr lang="en-GB" b="1">
                        <a:solidFill>
                          <a:srgbClr val="C00000"/>
                        </a:solidFill>
                        <a:effectLst>
                          <a:outerShdw blurRad="38100" dist="38100" dir="2700000" algn="tl">
                            <a:srgbClr val="000000">
                              <a:alpha val="43137"/>
                            </a:srgbClr>
                          </a:outerShdw>
                        </a:effectLst>
                        <a:latin typeface="Cambria Math" panose="02040503050406030204" pitchFamily="18" charset="0"/>
                      </a:rPr>
                      <m:t>= </m:t>
                    </m:r>
                    <m:f>
                      <m:fPr>
                        <m:type m:val="skw"/>
                        <m:ctrlPr>
                          <a:rPr lang="en-GB"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en-GB" b="1">
                            <a:solidFill>
                              <a:srgbClr val="C00000"/>
                            </a:solidFill>
                            <a:effectLst>
                              <a:outerShdw blurRad="38100" dist="38100" dir="2700000" algn="tl">
                                <a:srgbClr val="000000">
                                  <a:alpha val="43137"/>
                                </a:srgbClr>
                              </a:outerShdw>
                            </a:effectLst>
                            <a:latin typeface="Cambria Math" panose="02040503050406030204" pitchFamily="18" charset="0"/>
                          </a:rPr>
                          <m:t>𝟏</m:t>
                        </m:r>
                      </m:num>
                      <m:den>
                        <m:r>
                          <a:rPr lang="en-GB" b="1">
                            <a:solidFill>
                              <a:srgbClr val="C00000"/>
                            </a:solidFill>
                            <a:effectLst>
                              <a:outerShdw blurRad="38100" dist="38100" dir="2700000" algn="tl">
                                <a:srgbClr val="000000">
                                  <a:alpha val="43137"/>
                                </a:srgbClr>
                              </a:outerShdw>
                            </a:effectLst>
                            <a:latin typeface="Cambria Math" panose="02040503050406030204" pitchFamily="18" charset="0"/>
                          </a:rPr>
                          <m:t>𝐍</m:t>
                        </m:r>
                      </m:den>
                    </m:f>
                    <m:r>
                      <a:rPr lang="en-GB" b="1">
                        <a:solidFill>
                          <a:srgbClr val="C00000"/>
                        </a:solidFill>
                        <a:effectLst>
                          <a:outerShdw blurRad="38100" dist="38100" dir="2700000" algn="tl">
                            <a:srgbClr val="000000">
                              <a:alpha val="43137"/>
                            </a:srgbClr>
                          </a:outerShdw>
                        </a:effectLst>
                        <a:latin typeface="Cambria Math" panose="02040503050406030204" pitchFamily="18" charset="0"/>
                      </a:rPr>
                      <m:t> ∙ </m:t>
                    </m:r>
                    <m:sSubSup>
                      <m:sSubSupPr>
                        <m:ctrlPr>
                          <a:rPr lang="en-GB"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b="1">
                            <a:solidFill>
                              <a:srgbClr val="C00000"/>
                            </a:solidFill>
                            <a:effectLst>
                              <a:outerShdw blurRad="38100" dist="38100" dir="2700000" algn="tl">
                                <a:srgbClr val="000000">
                                  <a:alpha val="43137"/>
                                </a:srgbClr>
                              </a:outerShdw>
                            </a:effectLst>
                            <a:latin typeface="Cambria Math" panose="02040503050406030204" pitchFamily="18" charset="0"/>
                          </a:rPr>
                          <m:t>𝛔</m:t>
                        </m:r>
                      </m:e>
                      <m:sub>
                        <m:r>
                          <a:rPr lang="en-GB" b="1">
                            <a:solidFill>
                              <a:srgbClr val="C00000"/>
                            </a:solidFill>
                            <a:effectLst>
                              <a:outerShdw blurRad="38100" dist="38100" dir="2700000" algn="tl">
                                <a:srgbClr val="000000">
                                  <a:alpha val="43137"/>
                                </a:srgbClr>
                              </a:outerShdw>
                            </a:effectLst>
                            <a:latin typeface="Cambria Math" panose="02040503050406030204" pitchFamily="18" charset="0"/>
                          </a:rPr>
                          <m:t>𝐱</m:t>
                        </m:r>
                      </m:sub>
                      <m:sup>
                        <m:r>
                          <a:rPr lang="en-GB" b="1">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r>
                      <a:rPr lang="en-GB" b="1">
                        <a:solidFill>
                          <a:srgbClr val="C00000"/>
                        </a:solidFill>
                        <a:latin typeface="Cambria Math" panose="02040503050406030204" pitchFamily="18" charset="0"/>
                      </a:rPr>
                      <m:t> </m:t>
                    </m:r>
                  </m:oMath>
                </a14:m>
                <a:r>
                  <a:rPr lang="en-GB" b="1" dirty="0">
                    <a:solidFill>
                      <a:srgbClr val="C0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With N=∞, that ‚pollution‘ would 1/∞ = 0   ;-).</a:t>
                </a:r>
              </a:p>
            </p:txBody>
          </p:sp>
        </mc:Choice>
        <mc:Fallback xmlns="">
          <p:sp>
            <p:nvSpPr>
              <p:cNvPr id="19" name="TextBox 18"/>
              <p:cNvSpPr txBox="1">
                <a:spLocks noRot="1" noChangeAspect="1" noMove="1" noResize="1" noEditPoints="1" noAdjustHandles="1" noChangeArrowheads="1" noChangeShapeType="1" noTextEdit="1"/>
              </p:cNvSpPr>
              <p:nvPr/>
            </p:nvSpPr>
            <p:spPr>
              <a:xfrm>
                <a:off x="131975" y="5665509"/>
                <a:ext cx="11943761" cy="937629"/>
              </a:xfrm>
              <a:prstGeom prst="rect">
                <a:avLst/>
              </a:prstGeom>
              <a:blipFill>
                <a:blip r:embed="rId5"/>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32</a:t>
            </a:fld>
            <a:endParaRPr lang="en-GB" sz="2400" dirty="0">
              <a:latin typeface="Arial" panose="020B0604020202020204" pitchFamily="34" charset="0"/>
              <a:cs typeface="Arial" panose="020B0604020202020204" pitchFamily="34" charset="0"/>
            </a:endParaRPr>
          </a:p>
        </p:txBody>
      </p:sp>
      <p:sp>
        <p:nvSpPr>
          <p:cNvPr id="8" name="Right Triangle 4">
            <a:extLst>
              <a:ext uri="{FF2B5EF4-FFF2-40B4-BE49-F238E27FC236}">
                <a16:creationId xmlns:a16="http://schemas.microsoft.com/office/drawing/2014/main" id="{5413C0BF-ABE6-4BFA-86DE-F6EAF7218D3C}"/>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177324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28" name="TextBox 227"/>
              <p:cNvSpPr txBox="1"/>
              <p:nvPr/>
            </p:nvSpPr>
            <p:spPr>
              <a:xfrm>
                <a:off x="97825" y="65988"/>
                <a:ext cx="11977911" cy="1251881"/>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14:m>
                  <m:oMath xmlns:m="http://schemas.openxmlformats.org/officeDocument/2006/math">
                    <m:sSubSup>
                      <m:sSubSupPr>
                        <m:ctrlPr>
                          <a:rPr lang="en-GB" sz="2400" b="1" i="1" smtClean="0">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𝛔</m:t>
                        </m:r>
                      </m:e>
                      <m:sub>
                        <m:acc>
                          <m:accPr>
                            <m:chr m:val="̅"/>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𝐱</m:t>
                            </m:r>
                          </m:e>
                        </m:acc>
                      </m:sub>
                      <m:sup>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 </m:t>
                    </m:r>
                    <m:f>
                      <m:fPr>
                        <m:type m:val="skw"/>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𝟏</m:t>
                        </m:r>
                      </m:num>
                      <m:den>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𝐍</m:t>
                        </m:r>
                      </m:den>
                    </m:f>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 ∙ </m:t>
                    </m:r>
                    <m:sSubSup>
                      <m:sSubSupPr>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𝛔</m:t>
                        </m:r>
                      </m:e>
                      <m:sub>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𝐱</m:t>
                        </m:r>
                      </m:sub>
                      <m:sup>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r>
                      <a:rPr lang="en-GB" sz="2400" b="1" i="0">
                        <a:solidFill>
                          <a:srgbClr val="C00000"/>
                        </a:solidFill>
                        <a:latin typeface="Cambria Math" panose="02040503050406030204" pitchFamily="18" charset="0"/>
                      </a:rPr>
                      <m:t> </m:t>
                    </m:r>
                  </m:oMath>
                </a14:m>
                <a:r>
                  <a:rPr lang="en-GB" sz="2400" b="1" dirty="0">
                    <a:solidFill>
                      <a:srgbClr val="C000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Expectedly, the variance </a:t>
                </a:r>
                <a14:m>
                  <m:oMath xmlns:m="http://schemas.openxmlformats.org/officeDocument/2006/math">
                    <m:sSubSup>
                      <m:sSubSupPr>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𝛔</m:t>
                        </m:r>
                      </m:e>
                      <m:sub>
                        <m:acc>
                          <m:accPr>
                            <m:chr m:val="̅"/>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𝐱</m:t>
                            </m:r>
                          </m:e>
                        </m:acc>
                      </m:sub>
                      <m:sup>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oMath>
                </a14:m>
                <a:r>
                  <a:rPr lang="en-GB" sz="2400" dirty="0">
                    <a:latin typeface="Arial" panose="020B0604020202020204" pitchFamily="34" charset="0"/>
                    <a:cs typeface="Arial" panose="020B0604020202020204" pitchFamily="34" charset="0"/>
                  </a:rPr>
                  <a:t> between mean values </a:t>
                </a:r>
                <a14:m>
                  <m:oMath xmlns:m="http://schemas.openxmlformats.org/officeDocument/2006/math">
                    <m:acc>
                      <m:accPr>
                        <m:chr m:val="̅"/>
                        <m:ctrlPr>
                          <a:rPr lang="en-GB" sz="2400" b="1" i="1" smtClean="0">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𝐗</m:t>
                        </m:r>
                      </m:e>
                    </m:acc>
                  </m:oMath>
                </a14:m>
                <a:r>
                  <a:rPr lang="en-GB" sz="2400" dirty="0">
                    <a:latin typeface="Arial" panose="020B0604020202020204" pitchFamily="34" charset="0"/>
                    <a:cs typeface="Arial" panose="020B0604020202020204" pitchFamily="34" charset="0"/>
                  </a:rPr>
                  <a:t> - if </a:t>
                </a:r>
                <a:r>
                  <a:rPr lang="en-GB" sz="2400" dirty="0">
                    <a:solidFill>
                      <a:srgbClr val="C00000"/>
                    </a:solidFill>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randomly taken data points make one mean - is smaller than the variance </a:t>
                </a:r>
                <a14:m>
                  <m:oMath xmlns:m="http://schemas.openxmlformats.org/officeDocument/2006/math">
                    <m:sSubSup>
                      <m:sSubSupPr>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𝛔</m:t>
                        </m:r>
                      </m:e>
                      <m:sub>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𝐱</m:t>
                        </m:r>
                      </m:sub>
                      <m:sup>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oMath>
                </a14:m>
                <a:r>
                  <a:rPr lang="en-GB" sz="2400" dirty="0">
                    <a:latin typeface="Arial" panose="020B0604020202020204" pitchFamily="34" charset="0"/>
                    <a:cs typeface="Arial" panose="020B0604020202020204" pitchFamily="34" charset="0"/>
                  </a:rPr>
                  <a:t> between the original (single) data points. Smaller? Indeed! It is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1/N</a:t>
                </a:r>
                <a:r>
                  <a:rPr lang="en-GB" sz="2400" dirty="0">
                    <a:latin typeface="Arial" panose="020B0604020202020204" pitchFamily="34" charset="0"/>
                    <a:cs typeface="Arial" panose="020B0604020202020204" pitchFamily="34" charset="0"/>
                  </a:rPr>
                  <a:t> of it!  </a:t>
                </a:r>
              </a:p>
            </p:txBody>
          </p:sp>
        </mc:Choice>
        <mc:Fallback xmlns="">
          <p:sp>
            <p:nvSpPr>
              <p:cNvPr id="228" name="TextBox 227"/>
              <p:cNvSpPr txBox="1">
                <a:spLocks noRot="1" noChangeAspect="1" noMove="1" noResize="1" noEditPoints="1" noAdjustHandles="1" noChangeArrowheads="1" noChangeShapeType="1" noTextEdit="1"/>
              </p:cNvSpPr>
              <p:nvPr/>
            </p:nvSpPr>
            <p:spPr>
              <a:xfrm>
                <a:off x="97825" y="65988"/>
                <a:ext cx="11977911" cy="1251881"/>
              </a:xfrm>
              <a:prstGeom prst="rect">
                <a:avLst/>
              </a:prstGeom>
              <a:blipFill>
                <a:blip r:embed="rId2"/>
                <a:stretch>
                  <a:fillRect/>
                </a:stretch>
              </a:blipFill>
              <a:ln>
                <a:noFill/>
              </a:ln>
              <a:effectLst>
                <a:outerShdw blurRad="50800" dist="38100" dir="2700000" algn="tl" rotWithShape="0">
                  <a:prstClr val="black">
                    <a:alpha val="40000"/>
                  </a:prstClr>
                </a:outerShdw>
              </a:effectLst>
            </p:spPr>
            <p:txBody>
              <a:bodyPr/>
              <a:lstStyle/>
              <a:p>
                <a:r>
                  <a:rPr lang="en-GB">
                    <a:noFill/>
                  </a:rPr>
                  <a:t> </a:t>
                </a:r>
              </a:p>
            </p:txBody>
          </p:sp>
        </mc:Fallback>
      </mc:AlternateContent>
      <p:pic>
        <p:nvPicPr>
          <p:cNvPr id="17" name="Picture 16"/>
          <p:cNvPicPr>
            <a:picLocks noChangeAspect="1"/>
          </p:cNvPicPr>
          <p:nvPr/>
        </p:nvPicPr>
        <p:blipFill>
          <a:blip r:embed="rId3"/>
          <a:stretch>
            <a:fillRect/>
          </a:stretch>
        </p:blipFill>
        <p:spPr>
          <a:xfrm>
            <a:off x="97825" y="1377598"/>
            <a:ext cx="1033391" cy="4151612"/>
          </a:xfrm>
          <a:prstGeom prst="rect">
            <a:avLst/>
          </a:prstGeom>
        </p:spPr>
      </p:pic>
      <p:pic>
        <p:nvPicPr>
          <p:cNvPr id="18" name="Picture 17"/>
          <p:cNvPicPr>
            <a:picLocks noChangeAspect="1"/>
          </p:cNvPicPr>
          <p:nvPr/>
        </p:nvPicPr>
        <p:blipFill>
          <a:blip r:embed="rId4"/>
          <a:stretch>
            <a:fillRect/>
          </a:stretch>
        </p:blipFill>
        <p:spPr>
          <a:xfrm>
            <a:off x="1115481" y="1377598"/>
            <a:ext cx="1778548" cy="4154470"/>
          </a:xfrm>
          <a:prstGeom prst="rect">
            <a:avLst/>
          </a:prstGeom>
        </p:spPr>
      </p:pic>
      <mc:AlternateContent xmlns:mc="http://schemas.openxmlformats.org/markup-compatibility/2006" xmlns:a14="http://schemas.microsoft.com/office/drawing/2010/main">
        <mc:Choice Requires="a14">
          <p:sp>
            <p:nvSpPr>
              <p:cNvPr id="19" name="TextBox 18"/>
              <p:cNvSpPr txBox="1"/>
              <p:nvPr/>
            </p:nvSpPr>
            <p:spPr>
              <a:xfrm>
                <a:off x="131975" y="5665509"/>
                <a:ext cx="11943761" cy="9376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linear model philosophy says: The variance between these 36 Means contains the Variance between the (unknown) true G-values and, in addition, 1/12 of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interaction variance. </a:t>
                </a:r>
              </a:p>
              <a:p>
                <a:r>
                  <a:rPr lang="en-GB" dirty="0">
                    <a:latin typeface="Arial" panose="020B0604020202020204" pitchFamily="34" charset="0"/>
                    <a:cs typeface="Arial" panose="020B0604020202020204" pitchFamily="34" charset="0"/>
                  </a:rPr>
                  <a:t>Why? Well, as said above, with N=12, …. </a:t>
                </a:r>
                <a14:m>
                  <m:oMath xmlns:m="http://schemas.openxmlformats.org/officeDocument/2006/math">
                    <m:sSubSup>
                      <m:sSubSupPr>
                        <m:ctrlPr>
                          <a:rPr lang="en-GB"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b="1">
                            <a:solidFill>
                              <a:srgbClr val="C00000"/>
                            </a:solidFill>
                            <a:effectLst>
                              <a:outerShdw blurRad="38100" dist="38100" dir="2700000" algn="tl">
                                <a:srgbClr val="000000">
                                  <a:alpha val="43137"/>
                                </a:srgbClr>
                              </a:outerShdw>
                            </a:effectLst>
                            <a:latin typeface="Cambria Math" panose="02040503050406030204" pitchFamily="18" charset="0"/>
                          </a:rPr>
                          <m:t>𝛔</m:t>
                        </m:r>
                      </m:e>
                      <m:sub>
                        <m:acc>
                          <m:accPr>
                            <m:chr m:val="̅"/>
                            <m:ctrlPr>
                              <a:rPr lang="en-GB" b="1" i="1">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b="1">
                                <a:solidFill>
                                  <a:srgbClr val="C00000"/>
                                </a:solidFill>
                                <a:effectLst>
                                  <a:outerShdw blurRad="38100" dist="38100" dir="2700000" algn="tl">
                                    <a:srgbClr val="000000">
                                      <a:alpha val="43137"/>
                                    </a:srgbClr>
                                  </a:outerShdw>
                                </a:effectLst>
                                <a:latin typeface="Cambria Math" panose="02040503050406030204" pitchFamily="18" charset="0"/>
                              </a:rPr>
                              <m:t>𝐱</m:t>
                            </m:r>
                          </m:e>
                        </m:acc>
                      </m:sub>
                      <m:sup>
                        <m:r>
                          <a:rPr lang="en-GB" b="1">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r>
                      <a:rPr lang="en-GB" b="1">
                        <a:solidFill>
                          <a:srgbClr val="C00000"/>
                        </a:solidFill>
                        <a:effectLst>
                          <a:outerShdw blurRad="38100" dist="38100" dir="2700000" algn="tl">
                            <a:srgbClr val="000000">
                              <a:alpha val="43137"/>
                            </a:srgbClr>
                          </a:outerShdw>
                        </a:effectLst>
                        <a:latin typeface="Cambria Math" panose="02040503050406030204" pitchFamily="18" charset="0"/>
                      </a:rPr>
                      <m:t>= </m:t>
                    </m:r>
                    <m:f>
                      <m:fPr>
                        <m:type m:val="skw"/>
                        <m:ctrlPr>
                          <a:rPr lang="en-GB"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en-GB" b="1">
                            <a:solidFill>
                              <a:srgbClr val="C00000"/>
                            </a:solidFill>
                            <a:effectLst>
                              <a:outerShdw blurRad="38100" dist="38100" dir="2700000" algn="tl">
                                <a:srgbClr val="000000">
                                  <a:alpha val="43137"/>
                                </a:srgbClr>
                              </a:outerShdw>
                            </a:effectLst>
                            <a:latin typeface="Cambria Math" panose="02040503050406030204" pitchFamily="18" charset="0"/>
                          </a:rPr>
                          <m:t>𝟏</m:t>
                        </m:r>
                      </m:num>
                      <m:den>
                        <m:r>
                          <a:rPr lang="en-GB" b="1">
                            <a:solidFill>
                              <a:srgbClr val="C00000"/>
                            </a:solidFill>
                            <a:effectLst>
                              <a:outerShdw blurRad="38100" dist="38100" dir="2700000" algn="tl">
                                <a:srgbClr val="000000">
                                  <a:alpha val="43137"/>
                                </a:srgbClr>
                              </a:outerShdw>
                            </a:effectLst>
                            <a:latin typeface="Cambria Math" panose="02040503050406030204" pitchFamily="18" charset="0"/>
                          </a:rPr>
                          <m:t>𝐍</m:t>
                        </m:r>
                      </m:den>
                    </m:f>
                    <m:r>
                      <a:rPr lang="en-GB" b="1">
                        <a:solidFill>
                          <a:srgbClr val="C00000"/>
                        </a:solidFill>
                        <a:effectLst>
                          <a:outerShdw blurRad="38100" dist="38100" dir="2700000" algn="tl">
                            <a:srgbClr val="000000">
                              <a:alpha val="43137"/>
                            </a:srgbClr>
                          </a:outerShdw>
                        </a:effectLst>
                        <a:latin typeface="Cambria Math" panose="02040503050406030204" pitchFamily="18" charset="0"/>
                      </a:rPr>
                      <m:t> ∙ </m:t>
                    </m:r>
                    <m:sSubSup>
                      <m:sSubSupPr>
                        <m:ctrlPr>
                          <a:rPr lang="en-GB"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b="1">
                            <a:solidFill>
                              <a:srgbClr val="C00000"/>
                            </a:solidFill>
                            <a:effectLst>
                              <a:outerShdw blurRad="38100" dist="38100" dir="2700000" algn="tl">
                                <a:srgbClr val="000000">
                                  <a:alpha val="43137"/>
                                </a:srgbClr>
                              </a:outerShdw>
                            </a:effectLst>
                            <a:latin typeface="Cambria Math" panose="02040503050406030204" pitchFamily="18" charset="0"/>
                          </a:rPr>
                          <m:t>𝛔</m:t>
                        </m:r>
                      </m:e>
                      <m:sub>
                        <m:r>
                          <a:rPr lang="en-GB" b="1">
                            <a:solidFill>
                              <a:srgbClr val="C00000"/>
                            </a:solidFill>
                            <a:effectLst>
                              <a:outerShdw blurRad="38100" dist="38100" dir="2700000" algn="tl">
                                <a:srgbClr val="000000">
                                  <a:alpha val="43137"/>
                                </a:srgbClr>
                              </a:outerShdw>
                            </a:effectLst>
                            <a:latin typeface="Cambria Math" panose="02040503050406030204" pitchFamily="18" charset="0"/>
                          </a:rPr>
                          <m:t>𝐱</m:t>
                        </m:r>
                      </m:sub>
                      <m:sup>
                        <m:r>
                          <a:rPr lang="en-GB" b="1">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r>
                      <a:rPr lang="en-GB" b="1">
                        <a:solidFill>
                          <a:srgbClr val="C00000"/>
                        </a:solidFill>
                        <a:latin typeface="Cambria Math" panose="02040503050406030204" pitchFamily="18" charset="0"/>
                      </a:rPr>
                      <m:t> </m:t>
                    </m:r>
                  </m:oMath>
                </a14:m>
                <a:r>
                  <a:rPr lang="en-GB" b="1" dirty="0">
                    <a:solidFill>
                      <a:srgbClr val="C0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With N=∞, that ‚pollution‘ would 1/∞ = 0   ;-).</a:t>
                </a:r>
              </a:p>
            </p:txBody>
          </p:sp>
        </mc:Choice>
        <mc:Fallback xmlns="">
          <p:sp>
            <p:nvSpPr>
              <p:cNvPr id="19" name="TextBox 18"/>
              <p:cNvSpPr txBox="1">
                <a:spLocks noRot="1" noChangeAspect="1" noMove="1" noResize="1" noEditPoints="1" noAdjustHandles="1" noChangeArrowheads="1" noChangeShapeType="1" noTextEdit="1"/>
              </p:cNvSpPr>
              <p:nvPr/>
            </p:nvSpPr>
            <p:spPr>
              <a:xfrm>
                <a:off x="131975" y="5665509"/>
                <a:ext cx="11943761" cy="937629"/>
              </a:xfrm>
              <a:prstGeom prst="rect">
                <a:avLst/>
              </a:prstGeom>
              <a:blipFill>
                <a:blip r:embed="rId5"/>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8" name="TextBox 18">
            <a:extLst>
              <a:ext uri="{FF2B5EF4-FFF2-40B4-BE49-F238E27FC236}">
                <a16:creationId xmlns:a16="http://schemas.microsoft.com/office/drawing/2014/main" id="{34899187-EDCA-43E4-A13E-B7613962C000}"/>
              </a:ext>
            </a:extLst>
          </p:cNvPr>
          <p:cNvSpPr txBox="1"/>
          <p:nvPr/>
        </p:nvSpPr>
        <p:spPr>
          <a:xfrm>
            <a:off x="131975" y="5568150"/>
            <a:ext cx="11943761" cy="1200329"/>
          </a:xfrm>
          <a:prstGeom prst="rect">
            <a:avLst/>
          </a:prstGeom>
          <a:solidFill>
            <a:srgbClr val="FFFFCC"/>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We are here at an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overly</a:t>
            </a:r>
            <a:r>
              <a:rPr lang="en-GB" dirty="0">
                <a:solidFill>
                  <a:srgbClr val="0000FF"/>
                </a:solidFill>
                <a:latin typeface="Arial" panose="020B0604020202020204" pitchFamily="34" charset="0"/>
                <a:cs typeface="Arial" panose="020B0604020202020204" pitchFamily="34" charset="0"/>
              </a:rPr>
              <a:t> enlightening point. Although we can </a:t>
            </a:r>
            <a:r>
              <a:rPr lang="en-GB" dirty="0">
                <a:latin typeface="Arial" panose="020B0604020202020204" pitchFamily="34" charset="0"/>
                <a:cs typeface="Arial" panose="020B0604020202020204" pitchFamily="34" charset="0"/>
              </a:rPr>
              <a:t>more or less </a:t>
            </a:r>
            <a:r>
              <a:rPr lang="en-GB" dirty="0">
                <a:solidFill>
                  <a:srgbClr val="0000FF"/>
                </a:solidFill>
                <a:latin typeface="Arial" panose="020B0604020202020204" pitchFamily="34" charset="0"/>
                <a:cs typeface="Arial" panose="020B0604020202020204" pitchFamily="34" charset="0"/>
              </a:rPr>
              <a:t>quantify the </a:t>
            </a:r>
            <a:r>
              <a:rPr lang="en-GB" dirty="0" err="1">
                <a:solidFill>
                  <a:srgbClr val="0000FF"/>
                </a:solidFill>
                <a:latin typeface="Arial" panose="020B0604020202020204" pitchFamily="34" charset="0"/>
                <a:cs typeface="Arial" panose="020B0604020202020204" pitchFamily="34" charset="0"/>
              </a:rPr>
              <a:t>GxE</a:t>
            </a:r>
            <a:r>
              <a:rPr lang="en-GB" dirty="0">
                <a:solidFill>
                  <a:srgbClr val="0000FF"/>
                </a:solidFill>
                <a:latin typeface="Arial" panose="020B0604020202020204" pitchFamily="34" charset="0"/>
                <a:cs typeface="Arial" panose="020B0604020202020204" pitchFamily="34" charset="0"/>
              </a:rPr>
              <a: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variance</a:t>
            </a:r>
            <a:r>
              <a:rPr lang="en-GB" dirty="0">
                <a:solidFill>
                  <a:srgbClr val="0000FF"/>
                </a:solidFill>
                <a:latin typeface="Arial" panose="020B0604020202020204" pitchFamily="34" charset="0"/>
                <a:cs typeface="Arial" panose="020B0604020202020204" pitchFamily="34" charset="0"/>
              </a:rPr>
              <a:t> that still ‚pol-lutes‘ our results‘ variance: Even after calculating means across some environments, we can not tell whether any of the genotypes‘ mean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values</a:t>
            </a:r>
            <a:r>
              <a:rPr lang="en-GB" dirty="0">
                <a:solidFill>
                  <a:srgbClr val="0000FF"/>
                </a:solidFill>
                <a:latin typeface="Arial" panose="020B0604020202020204" pitchFamily="34" charset="0"/>
                <a:cs typeface="Arial" panose="020B0604020202020204" pitchFamily="34" charset="0"/>
              </a:rPr>
              <a:t> was actually lifted up or pushed down by its </a:t>
            </a:r>
            <a:r>
              <a:rPr lang="en-GB" dirty="0" err="1">
                <a:solidFill>
                  <a:srgbClr val="0000FF"/>
                </a:solidFill>
                <a:latin typeface="Arial" panose="020B0604020202020204" pitchFamily="34" charset="0"/>
                <a:cs typeface="Arial" panose="020B0604020202020204" pitchFamily="34" charset="0"/>
              </a:rPr>
              <a:t>GxE</a:t>
            </a:r>
            <a:r>
              <a:rPr lang="en-GB" dirty="0">
                <a:solidFill>
                  <a:srgbClr val="0000FF"/>
                </a:solidFill>
                <a:latin typeface="Arial" panose="020B0604020202020204" pitchFamily="34" charset="0"/>
                <a:cs typeface="Arial" panose="020B0604020202020204" pitchFamily="34" charset="0"/>
              </a:rPr>
              <a:t> interaction effects.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High</a:t>
            </a:r>
            <a:r>
              <a:rPr lang="en-GB" dirty="0">
                <a:solidFill>
                  <a:srgbClr val="0000FF"/>
                </a:solidFill>
                <a:latin typeface="Arial" panose="020B0604020202020204" pitchFamily="34" charset="0"/>
                <a:cs typeface="Arial" panose="020B0604020202020204" pitchFamily="34" charset="0"/>
              </a:rPr>
              <a: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phenotypic</a:t>
            </a:r>
            <a:r>
              <a:rPr lang="en-GB" dirty="0">
                <a:solidFill>
                  <a:srgbClr val="0000FF"/>
                </a:solidFill>
                <a:latin typeface="Arial" panose="020B0604020202020204" pitchFamily="34" charset="0"/>
                <a:cs typeface="Arial" panose="020B0604020202020204" pitchFamily="34" charset="0"/>
              </a:rPr>
              <a:t> values probably were lifted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up</a:t>
            </a:r>
            <a:r>
              <a:rPr lang="en-GB" dirty="0">
                <a:solidFill>
                  <a:srgbClr val="0000FF"/>
                </a:solidFill>
                <a:latin typeface="Arial" panose="020B0604020202020204" pitchFamily="34" charset="0"/>
                <a:cs typeface="Arial" panose="020B0604020202020204" pitchFamily="34" charset="0"/>
              </a:rPr>
              <a:t>; but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high</a:t>
            </a:r>
            <a:r>
              <a:rPr lang="en-GB" dirty="0">
                <a:solidFill>
                  <a:srgbClr val="0000FF"/>
                </a:solidFill>
                <a:latin typeface="Arial" panose="020B0604020202020204" pitchFamily="34" charset="0"/>
                <a:cs typeface="Arial" panose="020B0604020202020204" pitchFamily="34" charset="0"/>
              </a:rPr>
              <a:t> or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low</a:t>
            </a:r>
            <a:r>
              <a:rPr lang="en-GB" dirty="0">
                <a:solidFill>
                  <a:srgbClr val="0000FF"/>
                </a:solidFill>
                <a:latin typeface="Arial" panose="020B0604020202020204" pitchFamily="34" charset="0"/>
                <a:cs typeface="Arial" panose="020B0604020202020204" pitchFamily="34" charset="0"/>
              </a:rPr>
              <a:t>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genotypic</a:t>
            </a:r>
            <a:r>
              <a:rPr lang="en-GB" dirty="0">
                <a:solidFill>
                  <a:srgbClr val="0000FF"/>
                </a:solidFill>
                <a:latin typeface="Arial" panose="020B0604020202020204" pitchFamily="34" charset="0"/>
                <a:cs typeface="Arial" panose="020B0604020202020204" pitchFamily="34" charset="0"/>
              </a:rPr>
              <a:t> values are polluted up- or down with </a:t>
            </a:r>
            <a:r>
              <a:rPr lang="en-GB" dirty="0">
                <a:latin typeface="Arial" panose="020B0604020202020204" pitchFamily="34" charset="0"/>
                <a:cs typeface="Arial" panose="020B0604020202020204" pitchFamily="34" charset="0"/>
              </a:rPr>
              <a:t>same</a:t>
            </a:r>
            <a:r>
              <a:rPr lang="en-GB" dirty="0">
                <a:solidFill>
                  <a:srgbClr val="0000FF"/>
                </a:solidFill>
                <a:latin typeface="Arial" panose="020B0604020202020204" pitchFamily="34" charset="0"/>
                <a:cs typeface="Arial" panose="020B0604020202020204" pitchFamily="34" charset="0"/>
              </a:rPr>
              <a:t> probability!</a:t>
            </a:r>
          </a:p>
        </p:txBody>
      </p:sp>
      <p:sp>
        <p:nvSpPr>
          <p:cNvPr id="9" name="Right Triangle 4">
            <a:extLst>
              <a:ext uri="{FF2B5EF4-FFF2-40B4-BE49-F238E27FC236}">
                <a16:creationId xmlns:a16="http://schemas.microsoft.com/office/drawing/2014/main" id="{72765682-329C-4791-88EE-F6B351C72856}"/>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BDDD0BC4-898C-4CFF-8988-3F0171ECF4DC}"/>
              </a:ext>
            </a:extLst>
          </p:cNvPr>
          <p:cNvSpPr txBox="1"/>
          <p:nvPr/>
        </p:nvSpPr>
        <p:spPr>
          <a:xfrm>
            <a:off x="2941164" y="1350536"/>
            <a:ext cx="9120433" cy="415498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large difference between G1 (</a:t>
            </a:r>
            <a:r>
              <a:rPr lang="en-GB" dirty="0">
                <a:highlight>
                  <a:srgbClr val="ACFB97"/>
                </a:highlight>
                <a:latin typeface="Arial" panose="020B0604020202020204" pitchFamily="34" charset="0"/>
                <a:cs typeface="Arial" panose="020B0604020202020204" pitchFamily="34" charset="0"/>
              </a:rPr>
              <a:t>12.27</a:t>
            </a:r>
            <a:r>
              <a:rPr lang="en-GB" dirty="0">
                <a:latin typeface="Arial" panose="020B0604020202020204" pitchFamily="34" charset="0"/>
                <a:cs typeface="Arial" panose="020B0604020202020204" pitchFamily="34" charset="0"/>
              </a:rPr>
              <a:t>) and G36 (</a:t>
            </a:r>
            <a:r>
              <a:rPr lang="en-GB" dirty="0">
                <a:highlight>
                  <a:srgbClr val="ACFB97"/>
                </a:highlight>
                <a:latin typeface="Arial" panose="020B0604020202020204" pitchFamily="34" charset="0"/>
                <a:cs typeface="Arial" panose="020B0604020202020204" pitchFamily="34" charset="0"/>
              </a:rPr>
              <a:t>7.58</a:t>
            </a:r>
            <a:r>
              <a:rPr lang="en-GB" dirty="0">
                <a:latin typeface="Arial" panose="020B0604020202020204" pitchFamily="34" charset="0"/>
                <a:cs typeface="Arial" panose="020B0604020202020204" pitchFamily="34" charset="0"/>
              </a:rPr>
              <a:t>) is caused by the true, genetic difference between G1 (a superior type) and the inferior G36. </a:t>
            </a:r>
            <a:r>
              <a:rPr lang="en-GB" dirty="0">
                <a:solidFill>
                  <a:schemeClr val="tx1">
                    <a:lumMod val="50000"/>
                    <a:lumOff val="50000"/>
                  </a:schemeClr>
                </a:solidFill>
                <a:latin typeface="Arial" panose="020B0604020202020204" pitchFamily="34" charset="0"/>
                <a:cs typeface="Arial" panose="020B0604020202020204" pitchFamily="34" charset="0"/>
              </a:rPr>
              <a:t>It is not impacted by E-effects, because the two means ‘include’ - both - the same and full set of 12 E-effects. G36 can not ‚complain‘ about having been grown in rather ‚bad‘ environments. </a:t>
            </a:r>
            <a:r>
              <a:rPr lang="en-GB" dirty="0">
                <a:latin typeface="Arial" panose="020B0604020202020204" pitchFamily="34" charset="0"/>
                <a:cs typeface="Arial" panose="020B0604020202020204" pitchFamily="34" charset="0"/>
              </a:rPr>
              <a:t>But. The value 12.27 includes the mean of 12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(such as G</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xE</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G</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xE</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until G</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xG</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 These are independent from the 12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that impact the result of G</a:t>
            </a:r>
            <a:r>
              <a:rPr lang="en-GB" baseline="-25000" dirty="0">
                <a:latin typeface="Arial" panose="020B0604020202020204" pitchFamily="34" charset="0"/>
                <a:cs typeface="Arial" panose="020B0604020202020204" pitchFamily="34" charset="0"/>
              </a:rPr>
              <a:t>36</a:t>
            </a:r>
            <a:r>
              <a:rPr lang="en-GB" dirty="0">
                <a:latin typeface="Arial" panose="020B0604020202020204" pitchFamily="34" charset="0"/>
                <a:cs typeface="Arial" panose="020B0604020202020204" pitchFamily="34" charset="0"/>
              </a:rPr>
              <a:t>; the mean value of G</a:t>
            </a:r>
            <a:r>
              <a:rPr lang="en-GB" baseline="-25000" dirty="0">
                <a:latin typeface="Arial" panose="020B0604020202020204" pitchFamily="34" charset="0"/>
                <a:cs typeface="Arial" panose="020B0604020202020204" pitchFamily="34" charset="0"/>
              </a:rPr>
              <a:t>36</a:t>
            </a:r>
            <a:r>
              <a:rPr lang="en-GB" dirty="0">
                <a:latin typeface="Arial" panose="020B0604020202020204" pitchFamily="34" charset="0"/>
                <a:cs typeface="Arial" panose="020B0604020202020204" pitchFamily="34" charset="0"/>
              </a:rPr>
              <a:t>, (7.58) is impacted (‚polluted‘) by the average of its ‘private’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G</a:t>
            </a:r>
            <a:r>
              <a:rPr lang="en-GB" baseline="-25000" dirty="0">
                <a:latin typeface="Arial" panose="020B0604020202020204" pitchFamily="34" charset="0"/>
                <a:cs typeface="Arial" panose="020B0604020202020204" pitchFamily="34" charset="0"/>
              </a:rPr>
              <a:t>36</a:t>
            </a:r>
            <a:r>
              <a:rPr lang="en-GB" dirty="0">
                <a:latin typeface="Arial" panose="020B0604020202020204" pitchFamily="34" charset="0"/>
                <a:cs typeface="Arial" panose="020B0604020202020204" pitchFamily="34" charset="0"/>
              </a:rPr>
              <a:t>xE</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G</a:t>
            </a:r>
            <a:r>
              <a:rPr lang="en-GB" baseline="-25000" dirty="0">
                <a:latin typeface="Arial" panose="020B0604020202020204" pitchFamily="34" charset="0"/>
                <a:cs typeface="Arial" panose="020B0604020202020204" pitchFamily="34" charset="0"/>
              </a:rPr>
              <a:t>36x</a:t>
            </a:r>
            <a:r>
              <a:rPr lang="en-GB" dirty="0">
                <a:latin typeface="Arial" panose="020B0604020202020204" pitchFamily="34" charset="0"/>
                <a:cs typeface="Arial" panose="020B0604020202020204" pitchFamily="34" charset="0"/>
              </a:rPr>
              <a:t>E</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 until G</a:t>
            </a:r>
            <a:r>
              <a:rPr lang="en-GB" baseline="-25000" dirty="0">
                <a:latin typeface="Arial" panose="020B0604020202020204" pitchFamily="34" charset="0"/>
                <a:cs typeface="Arial" panose="020B0604020202020204" pitchFamily="34" charset="0"/>
              </a:rPr>
              <a:t>36</a:t>
            </a:r>
            <a:r>
              <a:rPr lang="en-GB" dirty="0">
                <a:latin typeface="Arial" panose="020B0604020202020204" pitchFamily="34" charset="0"/>
                <a:cs typeface="Arial" panose="020B0604020202020204" pitchFamily="34" charset="0"/>
              </a:rPr>
              <a:t>xE</a:t>
            </a:r>
            <a:r>
              <a:rPr lang="en-GB" baseline="-25000" dirty="0">
                <a:latin typeface="Arial" panose="020B0604020202020204" pitchFamily="34" charset="0"/>
                <a:cs typeface="Arial" panose="020B0604020202020204" pitchFamily="34" charset="0"/>
              </a:rPr>
              <a:t>12</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So! Although G</a:t>
            </a:r>
            <a:r>
              <a:rPr lang="en-GB" baseline="-25000" dirty="0">
                <a:latin typeface="Arial" panose="020B0604020202020204" pitchFamily="34" charset="0"/>
                <a:cs typeface="Arial" panose="020B0604020202020204" pitchFamily="34" charset="0"/>
              </a:rPr>
              <a:t>36</a:t>
            </a:r>
            <a:r>
              <a:rPr lang="en-GB" dirty="0">
                <a:latin typeface="Arial" panose="020B0604020202020204" pitchFamily="34" charset="0"/>
                <a:cs typeface="Arial" panose="020B0604020202020204" pitchFamily="34" charset="0"/>
              </a:rPr>
              <a:t> can't justifiably complain that it was mainly exposed to bad environ-</a:t>
            </a:r>
            <a:r>
              <a:rPr lang="en-GB" dirty="0" err="1">
                <a:latin typeface="Arial" panose="020B0604020202020204" pitchFamily="34" charset="0"/>
                <a:cs typeface="Arial" panose="020B0604020202020204" pitchFamily="34" charset="0"/>
              </a:rPr>
              <a:t>ments</a:t>
            </a:r>
            <a:r>
              <a:rPr lang="en-GB" dirty="0">
                <a:latin typeface="Arial" panose="020B0604020202020204" pitchFamily="34" charset="0"/>
                <a:cs typeface="Arial" panose="020B0604020202020204" pitchFamily="34" charset="0"/>
              </a:rPr>
              <a:t>, it may be true that the 12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which impacted its result happened to be less fortunate than the 12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which impacted the result of G</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Of course, its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could have been positive on average … ;-) </a:t>
            </a:r>
          </a:p>
          <a:p>
            <a:r>
              <a:rPr lang="en-GB" dirty="0">
                <a:solidFill>
                  <a:schemeClr val="tx1">
                    <a:lumMod val="50000"/>
                    <a:lumOff val="50000"/>
                  </a:schemeClr>
                </a:solidFill>
                <a:latin typeface="Arial" panose="020B0604020202020204" pitchFamily="34" charset="0"/>
                <a:cs typeface="Arial" panose="020B0604020202020204" pitchFamily="34" charset="0"/>
              </a:rPr>
              <a:t>Did I talk about the ‚true‘ </a:t>
            </a:r>
            <a:r>
              <a:rPr lang="en-GB" dirty="0" err="1">
                <a:solidFill>
                  <a:schemeClr val="tx1">
                    <a:lumMod val="50000"/>
                    <a:lumOff val="50000"/>
                  </a:schemeClr>
                </a:solidFill>
                <a:latin typeface="Arial" panose="020B0604020202020204" pitchFamily="34" charset="0"/>
                <a:cs typeface="Arial" panose="020B0604020202020204" pitchFamily="34" charset="0"/>
              </a:rPr>
              <a:t>GxE</a:t>
            </a:r>
            <a:r>
              <a:rPr lang="en-GB" dirty="0">
                <a:solidFill>
                  <a:schemeClr val="tx1">
                    <a:lumMod val="50000"/>
                    <a:lumOff val="50000"/>
                  </a:schemeClr>
                </a:solidFill>
                <a:latin typeface="Arial" panose="020B0604020202020204" pitchFamily="34" charset="0"/>
                <a:cs typeface="Arial" panose="020B0604020202020204" pitchFamily="34" charset="0"/>
              </a:rPr>
              <a:t> effects in the Target Population of Environments? We: we </a:t>
            </a:r>
            <a:r>
              <a:rPr lang="en-GB" dirty="0">
                <a:solidFill>
                  <a:srgbClr val="0000FF"/>
                </a:solidFill>
                <a:latin typeface="Arial" panose="020B0604020202020204" pitchFamily="34" charset="0"/>
                <a:cs typeface="Arial" panose="020B0604020202020204" pitchFamily="34" charset="0"/>
              </a:rPr>
              <a:t>estimate</a:t>
            </a:r>
            <a:r>
              <a:rPr lang="en-GB" dirty="0">
                <a:solidFill>
                  <a:schemeClr val="tx1">
                    <a:lumMod val="50000"/>
                    <a:lumOff val="50000"/>
                  </a:schemeClr>
                </a:solidFill>
                <a:latin typeface="Arial" panose="020B0604020202020204" pitchFamily="34" charset="0"/>
                <a:cs typeface="Arial" panose="020B0604020202020204" pitchFamily="34" charset="0"/>
              </a:rPr>
              <a:t> the </a:t>
            </a:r>
            <a:r>
              <a:rPr lang="en-GB" dirty="0" err="1">
                <a:solidFill>
                  <a:schemeClr val="tx1">
                    <a:lumMod val="50000"/>
                    <a:lumOff val="50000"/>
                  </a:schemeClr>
                </a:solidFill>
                <a:latin typeface="Arial" panose="020B0604020202020204" pitchFamily="34" charset="0"/>
                <a:cs typeface="Arial" panose="020B0604020202020204" pitchFamily="34" charset="0"/>
              </a:rPr>
              <a:t>GxE</a:t>
            </a:r>
            <a:r>
              <a:rPr lang="en-GB" dirty="0">
                <a:solidFill>
                  <a:schemeClr val="tx1">
                    <a:lumMod val="50000"/>
                    <a:lumOff val="50000"/>
                  </a:schemeClr>
                </a:solidFill>
                <a:latin typeface="Arial" panose="020B0604020202020204" pitchFamily="34" charset="0"/>
                <a:cs typeface="Arial" panose="020B0604020202020204" pitchFamily="34" charset="0"/>
              </a:rPr>
              <a:t>-effects (E=12 &lt;∞) with means of zero-’by-force’. Well, </a:t>
            </a:r>
            <a:r>
              <a:rPr lang="en-GB" dirty="0">
                <a:solidFill>
                  <a:srgbClr val="0000FF"/>
                </a:solidFill>
                <a:latin typeface="Arial" panose="020B0604020202020204" pitchFamily="34" charset="0"/>
                <a:cs typeface="Arial" panose="020B0604020202020204" pitchFamily="34" charset="0"/>
              </a:rPr>
              <a:t>just estimates</a:t>
            </a:r>
            <a:r>
              <a:rPr lang="en-GB"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2" name="Textfeld 1"/>
          <p:cNvSpPr txBox="1"/>
          <p:nvPr/>
        </p:nvSpPr>
        <p:spPr>
          <a:xfrm>
            <a:off x="11641313" y="3341452"/>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325237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28" name="TextBox 227"/>
              <p:cNvSpPr txBox="1"/>
              <p:nvPr/>
            </p:nvSpPr>
            <p:spPr>
              <a:xfrm>
                <a:off x="97825" y="65988"/>
                <a:ext cx="11977911" cy="1251881"/>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14:m>
                  <m:oMath xmlns:m="http://schemas.openxmlformats.org/officeDocument/2006/math">
                    <m:sSubSup>
                      <m:sSubSupPr>
                        <m:ctrlPr>
                          <a:rPr lang="en-GB" sz="2400" b="1" i="1" smtClean="0">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𝛔</m:t>
                        </m:r>
                      </m:e>
                      <m:sub>
                        <m:acc>
                          <m:accPr>
                            <m:chr m:val="̅"/>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𝐱</m:t>
                            </m:r>
                          </m:e>
                        </m:acc>
                      </m:sub>
                      <m:sup>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 </m:t>
                    </m:r>
                    <m:f>
                      <m:fPr>
                        <m:type m:val="skw"/>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𝟏</m:t>
                        </m:r>
                      </m:num>
                      <m:den>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𝐍</m:t>
                        </m:r>
                      </m:den>
                    </m:f>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 ∙ </m:t>
                    </m:r>
                    <m:sSubSup>
                      <m:sSubSupPr>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𝛔</m:t>
                        </m:r>
                      </m:e>
                      <m:sub>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𝐱</m:t>
                        </m:r>
                      </m:sub>
                      <m:sup>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r>
                      <a:rPr lang="en-GB" sz="2400" b="1" i="0">
                        <a:solidFill>
                          <a:srgbClr val="C00000"/>
                        </a:solidFill>
                        <a:latin typeface="Cambria Math" panose="02040503050406030204" pitchFamily="18" charset="0"/>
                      </a:rPr>
                      <m:t> </m:t>
                    </m:r>
                  </m:oMath>
                </a14:m>
                <a:r>
                  <a:rPr lang="en-GB" sz="2400" b="1" dirty="0">
                    <a:solidFill>
                      <a:srgbClr val="C00000"/>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Expectedly, the variance </a:t>
                </a:r>
                <a14:m>
                  <m:oMath xmlns:m="http://schemas.openxmlformats.org/officeDocument/2006/math">
                    <m:sSubSup>
                      <m:sSubSupPr>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𝛔</m:t>
                        </m:r>
                      </m:e>
                      <m:sub>
                        <m:acc>
                          <m:accPr>
                            <m:chr m:val="̅"/>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𝐱</m:t>
                            </m:r>
                          </m:e>
                        </m:acc>
                      </m:sub>
                      <m:sup>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oMath>
                </a14:m>
                <a:r>
                  <a:rPr lang="en-GB" sz="2400" dirty="0">
                    <a:latin typeface="Arial" panose="020B0604020202020204" pitchFamily="34" charset="0"/>
                    <a:cs typeface="Arial" panose="020B0604020202020204" pitchFamily="34" charset="0"/>
                  </a:rPr>
                  <a:t> between mean values </a:t>
                </a:r>
                <a14:m>
                  <m:oMath xmlns:m="http://schemas.openxmlformats.org/officeDocument/2006/math">
                    <m:acc>
                      <m:accPr>
                        <m:chr m:val="̅"/>
                        <m:ctrlPr>
                          <a:rPr lang="en-GB" sz="2400" b="1" i="1" smtClean="0">
                            <a:solidFill>
                              <a:srgbClr val="C00000"/>
                            </a:solidFill>
                            <a:effectLst>
                              <a:outerShdw blurRad="38100" dist="38100" dir="2700000" algn="tl">
                                <a:srgbClr val="000000">
                                  <a:alpha val="43137"/>
                                </a:srgbClr>
                              </a:outerShdw>
                            </a:effectLst>
                            <a:latin typeface="Cambria Math" panose="02040503050406030204" pitchFamily="18" charset="0"/>
                          </a:rPr>
                        </m:ctrlPr>
                      </m:accPr>
                      <m:e>
                        <m:r>
                          <a:rPr lang="en-GB" sz="2400" b="1" i="0">
                            <a:solidFill>
                              <a:srgbClr val="C00000"/>
                            </a:solidFill>
                            <a:effectLst>
                              <a:outerShdw blurRad="38100" dist="38100" dir="2700000" algn="tl">
                                <a:srgbClr val="000000">
                                  <a:alpha val="43137"/>
                                </a:srgbClr>
                              </a:outerShdw>
                            </a:effectLst>
                            <a:latin typeface="Cambria Math" panose="02040503050406030204" pitchFamily="18" charset="0"/>
                          </a:rPr>
                          <m:t>𝐗</m:t>
                        </m:r>
                      </m:e>
                    </m:acc>
                  </m:oMath>
                </a14:m>
                <a:r>
                  <a:rPr lang="en-GB" sz="2400" dirty="0">
                    <a:latin typeface="Arial" panose="020B0604020202020204" pitchFamily="34" charset="0"/>
                    <a:cs typeface="Arial" panose="020B0604020202020204" pitchFamily="34" charset="0"/>
                  </a:rPr>
                  <a:t>   - if </a:t>
                </a:r>
                <a:r>
                  <a:rPr lang="en-GB" sz="2400" dirty="0">
                    <a:solidFill>
                      <a:srgbClr val="C00000"/>
                    </a:solidFill>
                    <a:latin typeface="Arial" panose="020B0604020202020204" pitchFamily="34" charset="0"/>
                    <a:cs typeface="Arial" panose="020B0604020202020204" pitchFamily="34" charset="0"/>
                  </a:rPr>
                  <a:t>N</a:t>
                </a:r>
                <a:r>
                  <a:rPr lang="en-GB" sz="2400" dirty="0">
                    <a:latin typeface="Arial" panose="020B0604020202020204" pitchFamily="34" charset="0"/>
                    <a:cs typeface="Arial" panose="020B0604020202020204" pitchFamily="34" charset="0"/>
                  </a:rPr>
                  <a:t> randomly taken data points make one such mean - is smaller than the variance </a:t>
                </a:r>
                <a14:m>
                  <m:oMath xmlns:m="http://schemas.openxmlformats.org/officeDocument/2006/math">
                    <m:sSubSup>
                      <m:sSubSupPr>
                        <m:ctrlPr>
                          <a:rPr lang="en-GB"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SupPr>
                      <m:e>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𝛔</m:t>
                        </m:r>
                      </m:e>
                      <m:sub>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𝐱</m:t>
                        </m:r>
                      </m:sub>
                      <m:sup>
                        <m:r>
                          <a:rPr lang="en-GB" sz="2400" b="1">
                            <a:solidFill>
                              <a:srgbClr val="C00000"/>
                            </a:solidFill>
                            <a:effectLst>
                              <a:outerShdw blurRad="38100" dist="38100" dir="2700000" algn="tl">
                                <a:srgbClr val="000000">
                                  <a:alpha val="43137"/>
                                </a:srgbClr>
                              </a:outerShdw>
                            </a:effectLst>
                            <a:latin typeface="Cambria Math" panose="02040503050406030204" pitchFamily="18" charset="0"/>
                          </a:rPr>
                          <m:t>𝟐</m:t>
                        </m:r>
                      </m:sup>
                    </m:sSubSup>
                  </m:oMath>
                </a14:m>
                <a:r>
                  <a:rPr lang="en-GB" sz="2400" dirty="0">
                    <a:latin typeface="Arial" panose="020B0604020202020204" pitchFamily="34" charset="0"/>
                    <a:cs typeface="Arial" panose="020B0604020202020204" pitchFamily="34" charset="0"/>
                  </a:rPr>
                  <a:t> between the original single data. Smaller! How much smaller? It is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1/N</a:t>
                </a:r>
                <a:r>
                  <a:rPr lang="en-GB" sz="2400" dirty="0">
                    <a:latin typeface="Arial" panose="020B0604020202020204" pitchFamily="34" charset="0"/>
                    <a:cs typeface="Arial" panose="020B0604020202020204" pitchFamily="34" charset="0"/>
                  </a:rPr>
                  <a:t> of it!  </a:t>
                </a:r>
              </a:p>
            </p:txBody>
          </p:sp>
        </mc:Choice>
        <mc:Fallback xmlns="">
          <p:sp>
            <p:nvSpPr>
              <p:cNvPr id="228" name="TextBox 227"/>
              <p:cNvSpPr txBox="1">
                <a:spLocks noRot="1" noChangeAspect="1" noMove="1" noResize="1" noEditPoints="1" noAdjustHandles="1" noChangeArrowheads="1" noChangeShapeType="1" noTextEdit="1"/>
              </p:cNvSpPr>
              <p:nvPr/>
            </p:nvSpPr>
            <p:spPr>
              <a:xfrm>
                <a:off x="97825" y="65988"/>
                <a:ext cx="11977911" cy="1251881"/>
              </a:xfrm>
              <a:prstGeom prst="rect">
                <a:avLst/>
              </a:prstGeom>
              <a:blipFill>
                <a:blip r:embed="rId2"/>
                <a:stretch>
                  <a:fillRect/>
                </a:stretch>
              </a:blipFill>
              <a:ln>
                <a:noFill/>
              </a:ln>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3" name="TextBox 2"/>
          <p:cNvSpPr txBox="1"/>
          <p:nvPr/>
        </p:nvSpPr>
        <p:spPr>
          <a:xfrm>
            <a:off x="2941164" y="1414031"/>
            <a:ext cx="9120433" cy="212365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b="1" dirty="0">
                <a:latin typeface="Courier New" panose="02070309020205020404" pitchFamily="49" charset="0"/>
                <a:cs typeface="Courier New" panose="02070309020205020404" pitchFamily="49" charset="0"/>
              </a:rPr>
              <a:t>P</a:t>
            </a:r>
            <a:r>
              <a:rPr lang="en-GB" sz="2400" b="1" baseline="-25000" dirty="0">
                <a:latin typeface="Courier New" panose="02070309020205020404" pitchFamily="49" charset="0"/>
                <a:cs typeface="Courier New" panose="02070309020205020404" pitchFamily="49" charset="0"/>
              </a:rPr>
              <a:t>i</a:t>
            </a:r>
            <a:r>
              <a:rPr lang="en-GB" sz="2400" b="1" dirty="0">
                <a:latin typeface="Courier New" panose="02070309020205020404" pitchFamily="49" charset="0"/>
                <a:cs typeface="Courier New" panose="02070309020205020404" pitchFamily="49" charset="0"/>
              </a:rPr>
              <a:t>  </a:t>
            </a:r>
            <a:r>
              <a:rPr lang="en-GB" sz="800" b="1" dirty="0">
                <a:latin typeface="Courier New" panose="02070309020205020404" pitchFamily="49" charset="0"/>
                <a:cs typeface="Courier New" panose="02070309020205020404" pitchFamily="49" charset="0"/>
              </a:rPr>
              <a:t> </a:t>
            </a:r>
            <a:r>
              <a:rPr lang="en-GB" sz="2400" b="1" dirty="0">
                <a:latin typeface="Courier New" panose="02070309020205020404" pitchFamily="49" charset="0"/>
                <a:cs typeface="Courier New" panose="02070309020205020404" pitchFamily="49" charset="0"/>
              </a:rPr>
              <a:t>= µ + </a:t>
            </a:r>
            <a:r>
              <a:rPr lang="en-GB" sz="2400" b="1" dirty="0">
                <a:solidFill>
                  <a:srgbClr val="0000FF"/>
                </a:solidFill>
                <a:latin typeface="Courier New" panose="02070309020205020404" pitchFamily="49" charset="0"/>
                <a:cs typeface="Courier New" panose="02070309020205020404" pitchFamily="49" charset="0"/>
              </a:rPr>
              <a:t>G</a:t>
            </a:r>
            <a:r>
              <a:rPr lang="en-GB" sz="2400" b="1" baseline="-25000" dirty="0">
                <a:solidFill>
                  <a:srgbClr val="0000FF"/>
                </a:solidFill>
                <a:latin typeface="Courier New" panose="02070309020205020404" pitchFamily="49" charset="0"/>
                <a:cs typeface="Courier New" panose="02070309020205020404" pitchFamily="49" charset="0"/>
              </a:rPr>
              <a:t>i</a:t>
            </a:r>
            <a:r>
              <a:rPr lang="en-GB" sz="2400" b="1" dirty="0">
                <a:latin typeface="Courier New" panose="02070309020205020404" pitchFamily="49" charset="0"/>
                <a:cs typeface="Courier New" panose="02070309020205020404" pitchFamily="49" charset="0"/>
              </a:rPr>
              <a:t>  + </a:t>
            </a:r>
            <a:r>
              <a:rPr lang="en-GB" sz="2400" b="1" dirty="0" err="1">
                <a:latin typeface="Courier New" panose="02070309020205020404" pitchFamily="49" charset="0"/>
                <a:cs typeface="Courier New" panose="02070309020205020404" pitchFamily="49" charset="0"/>
              </a:rPr>
              <a:t>E</a:t>
            </a:r>
            <a:r>
              <a:rPr lang="en-GB" sz="2400" b="1" baseline="-25000" dirty="0" err="1">
                <a:latin typeface="Courier New" panose="02070309020205020404" pitchFamily="49" charset="0"/>
                <a:cs typeface="Courier New" panose="02070309020205020404" pitchFamily="49" charset="0"/>
              </a:rPr>
              <a:t>j</a:t>
            </a:r>
            <a:r>
              <a:rPr lang="en-GB" sz="2400" b="1" dirty="0">
                <a:latin typeface="Courier New" panose="02070309020205020404" pitchFamily="49" charset="0"/>
                <a:cs typeface="Courier New" panose="02070309020205020404" pitchFamily="49" charset="0"/>
              </a:rPr>
              <a:t> + </a:t>
            </a:r>
            <a:r>
              <a:rPr lang="en-GB" sz="2400" b="1" spc="-120" dirty="0">
                <a:latin typeface="Courier New" panose="02070309020205020404" pitchFamily="49" charset="0"/>
                <a:cs typeface="Courier New" panose="02070309020205020404" pitchFamily="49" charset="0"/>
              </a:rPr>
              <a:t>mean-of-12 </a:t>
            </a:r>
            <a:r>
              <a:rPr lang="en-GB" sz="2400" b="1" spc="-120" dirty="0">
                <a:solidFill>
                  <a:srgbClr val="588824"/>
                </a:solidFill>
                <a:latin typeface="Courier New" panose="02070309020205020404" pitchFamily="49" charset="0"/>
                <a:cs typeface="Courier New" panose="02070309020205020404" pitchFamily="49" charset="0"/>
              </a:rPr>
              <a:t>GE-values</a:t>
            </a:r>
            <a:r>
              <a:rPr lang="en-GB" sz="2400" b="1" spc="-120" baseline="-25000" dirty="0">
                <a:latin typeface="Courier New" panose="02070309020205020404" pitchFamily="49" charset="0"/>
                <a:cs typeface="Courier New" panose="02070309020205020404" pitchFamily="49" charset="0"/>
              </a:rPr>
              <a:t> </a:t>
            </a:r>
            <a:r>
              <a:rPr lang="en-GB" sz="2400" b="1" spc="-120" dirty="0">
                <a:latin typeface="Courier New" panose="02070309020205020404" pitchFamily="49" charset="0"/>
                <a:cs typeface="Courier New" panose="02070309020205020404" pitchFamily="49" charset="0"/>
              </a:rPr>
              <a:t> </a:t>
            </a:r>
            <a:r>
              <a:rPr lang="en-GB" sz="2400" b="1" dirty="0">
                <a:latin typeface="Courier New" panose="02070309020205020404" pitchFamily="49" charset="0"/>
                <a:cs typeface="Courier New" panose="02070309020205020404" pitchFamily="49" charset="0"/>
              </a:rPr>
              <a:t>	</a:t>
            </a:r>
            <a:br>
              <a:rPr lang="en-GB" sz="2400" b="1" baseline="-25000" dirty="0">
                <a:latin typeface="Courier New" panose="02070309020205020404" pitchFamily="49" charset="0"/>
                <a:cs typeface="Courier New" panose="02070309020205020404" pitchFamily="49" charset="0"/>
              </a:rPr>
            </a:br>
            <a:r>
              <a:rPr lang="en-GB" sz="2400" b="1" dirty="0">
                <a:latin typeface="Courier New" panose="02070309020205020404" pitchFamily="49" charset="0"/>
                <a:cs typeface="Courier New" panose="02070309020205020404" pitchFamily="49" charset="0"/>
              </a:rPr>
              <a:t>σ²</a:t>
            </a:r>
            <a:r>
              <a:rPr lang="en-GB" sz="2400" b="1" baseline="-25000" dirty="0">
                <a:latin typeface="Courier New" panose="02070309020205020404" pitchFamily="49" charset="0"/>
                <a:cs typeface="Courier New" panose="02070309020205020404" pitchFamily="49" charset="0"/>
              </a:rPr>
              <a:t>P</a:t>
            </a:r>
            <a:r>
              <a:rPr lang="en-GB" sz="2400" b="1" baseline="-38000" dirty="0">
                <a:latin typeface="Courier New" panose="02070309020205020404" pitchFamily="49" charset="0"/>
                <a:cs typeface="Courier New" panose="02070309020205020404" pitchFamily="49" charset="0"/>
              </a:rPr>
              <a:t>i</a:t>
            </a:r>
            <a:r>
              <a:rPr lang="en-GB" sz="2400" b="1" baseline="-25000" dirty="0">
                <a:latin typeface="Courier New" panose="02070309020205020404" pitchFamily="49" charset="0"/>
                <a:cs typeface="Courier New" panose="02070309020205020404" pitchFamily="49" charset="0"/>
              </a:rPr>
              <a:t>  </a:t>
            </a:r>
            <a:r>
              <a:rPr lang="en-GB" sz="2400" b="1" dirty="0">
                <a:latin typeface="Courier New" panose="02070309020205020404" pitchFamily="49" charset="0"/>
                <a:cs typeface="Courier New" panose="02070309020205020404" pitchFamily="49" charset="0"/>
              </a:rPr>
              <a:t>=     </a:t>
            </a:r>
            <a:r>
              <a:rPr lang="en-GB" sz="2400" b="1" dirty="0">
                <a:solidFill>
                  <a:srgbClr val="0000FF"/>
                </a:solidFill>
                <a:latin typeface="Courier New" panose="02070309020205020404" pitchFamily="49" charset="0"/>
                <a:cs typeface="Courier New" panose="02070309020205020404" pitchFamily="49" charset="0"/>
              </a:rPr>
              <a:t>σ²</a:t>
            </a:r>
            <a:r>
              <a:rPr lang="en-GB" sz="2400" b="1" baseline="-25000" dirty="0">
                <a:solidFill>
                  <a:srgbClr val="0000FF"/>
                </a:solidFill>
                <a:latin typeface="Courier New" panose="02070309020205020404" pitchFamily="49" charset="0"/>
                <a:cs typeface="Courier New" panose="02070309020205020404" pitchFamily="49" charset="0"/>
              </a:rPr>
              <a:t>G</a:t>
            </a:r>
            <a:r>
              <a:rPr lang="en-GB" sz="2400" b="1" dirty="0">
                <a:solidFill>
                  <a:srgbClr val="0000FF"/>
                </a:solidFill>
                <a:latin typeface="Courier New" panose="02070309020205020404" pitchFamily="49" charset="0"/>
                <a:cs typeface="Courier New" panose="02070309020205020404" pitchFamily="49" charset="0"/>
              </a:rPr>
              <a:t> </a:t>
            </a:r>
            <a:r>
              <a:rPr lang="en-GB" sz="2400" b="1" dirty="0">
                <a:latin typeface="Courier New" panose="02070309020205020404" pitchFamily="49" charset="0"/>
                <a:cs typeface="Courier New" panose="02070309020205020404" pitchFamily="49" charset="0"/>
              </a:rPr>
              <a:t>+ 0  + (1/12)</a:t>
            </a:r>
            <a:r>
              <a:rPr lang="en-GB" sz="2400" b="1" dirty="0">
                <a:solidFill>
                  <a:srgbClr val="588824"/>
                </a:solidFill>
                <a:latin typeface="Courier New" panose="02070309020205020404" pitchFamily="49" charset="0"/>
                <a:cs typeface="Courier New" panose="02070309020205020404" pitchFamily="49" charset="0"/>
              </a:rPr>
              <a:t>σ²</a:t>
            </a:r>
            <a:r>
              <a:rPr lang="en-GB" sz="2400" b="1" baseline="-25000" dirty="0">
                <a:solidFill>
                  <a:srgbClr val="588824"/>
                </a:solidFill>
                <a:latin typeface="Courier New" panose="02070309020205020404" pitchFamily="49" charset="0"/>
                <a:cs typeface="Courier New" panose="02070309020205020404" pitchFamily="49" charset="0"/>
              </a:rPr>
              <a:t>GE </a:t>
            </a:r>
            <a:r>
              <a:rPr lang="en-GB" sz="2400" b="1" baseline="-25000" dirty="0">
                <a:latin typeface="Courier New" panose="02070309020205020404" pitchFamily="49" charset="0"/>
                <a:cs typeface="Courier New" panose="02070309020205020404" pitchFamily="49" charset="0"/>
              </a:rPr>
              <a:t>           </a:t>
            </a:r>
            <a:r>
              <a:rPr lang="en-GB" sz="2400" b="1" dirty="0">
                <a:latin typeface="Courier New" panose="02070309020205020404" pitchFamily="49" charset="0"/>
                <a:cs typeface="Courier New" panose="02070309020205020404" pitchFamily="49" charset="0"/>
              </a:rPr>
              <a:t>= 1.06449</a:t>
            </a:r>
            <a:endParaRPr lang="en-GB" sz="1200" b="1" baseline="-25000" dirty="0">
              <a:solidFill>
                <a:srgbClr val="588824"/>
              </a:solidFill>
              <a:latin typeface="Courier New" panose="02070309020205020404" pitchFamily="49" charset="0"/>
              <a:cs typeface="Courier New" panose="02070309020205020404" pitchFamily="49" charset="0"/>
            </a:endParaRPr>
          </a:p>
          <a:p>
            <a:endParaRPr lang="en-GB" sz="1200" b="1" dirty="0">
              <a:solidFill>
                <a:srgbClr val="C0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general mean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µ</a:t>
            </a:r>
            <a:r>
              <a:rPr lang="en-GB" dirty="0">
                <a:latin typeface="Arial" panose="020B0604020202020204" pitchFamily="34" charset="0"/>
                <a:cs typeface="Arial" panose="020B0604020202020204" pitchFamily="34" charset="0"/>
              </a:rPr>
              <a:t> does not impact the phenotypic variance between the genotypes since it is a constant. The E-effects do not impact it, since they are a constant for all genotypes.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-interaction effects impact </a:t>
            </a:r>
            <a:r>
              <a:rPr lang="en-GB" dirty="0">
                <a:solidFill>
                  <a:srgbClr val="0000FF"/>
                </a:solidFill>
                <a:latin typeface="Arial" panose="020B0604020202020204" pitchFamily="34" charset="0"/>
                <a:cs typeface="Arial" panose="020B0604020202020204" pitchFamily="34" charset="0"/>
              </a:rPr>
              <a:t>little</a:t>
            </a:r>
            <a:r>
              <a:rPr lang="en-GB" dirty="0">
                <a:latin typeface="Arial" panose="020B0604020202020204" pitchFamily="34" charset="0"/>
                <a:cs typeface="Arial" panose="020B0604020202020204" pitchFamily="34" charset="0"/>
              </a:rPr>
              <a:t>, since only the mean of 12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goes into one phenotypic result (mean across E=12) of one genotype.</a:t>
            </a:r>
            <a:endParaRPr lang="en-GB" b="1" baseline="-25000" dirty="0">
              <a:latin typeface="Courier New" panose="02070309020205020404" pitchFamily="49" charset="0"/>
              <a:cs typeface="Courier New" panose="02070309020205020404" pitchFamily="49" charset="0"/>
            </a:endParaRPr>
          </a:p>
        </p:txBody>
      </p:sp>
      <p:pic>
        <p:nvPicPr>
          <p:cNvPr id="17" name="Picture 16"/>
          <p:cNvPicPr>
            <a:picLocks noChangeAspect="1"/>
          </p:cNvPicPr>
          <p:nvPr/>
        </p:nvPicPr>
        <p:blipFill>
          <a:blip r:embed="rId3"/>
          <a:stretch>
            <a:fillRect/>
          </a:stretch>
        </p:blipFill>
        <p:spPr>
          <a:xfrm>
            <a:off x="97825" y="1377598"/>
            <a:ext cx="1033391" cy="4151612"/>
          </a:xfrm>
          <a:prstGeom prst="rect">
            <a:avLst/>
          </a:prstGeom>
        </p:spPr>
      </p:pic>
      <p:pic>
        <p:nvPicPr>
          <p:cNvPr id="18" name="Picture 17"/>
          <p:cNvPicPr>
            <a:picLocks noChangeAspect="1"/>
          </p:cNvPicPr>
          <p:nvPr/>
        </p:nvPicPr>
        <p:blipFill>
          <a:blip r:embed="rId4"/>
          <a:stretch>
            <a:fillRect/>
          </a:stretch>
        </p:blipFill>
        <p:spPr>
          <a:xfrm>
            <a:off x="1115481" y="1377598"/>
            <a:ext cx="1778548" cy="4154470"/>
          </a:xfrm>
          <a:prstGeom prst="rect">
            <a:avLst/>
          </a:prstGeom>
        </p:spPr>
      </p:pic>
      <p:sp>
        <p:nvSpPr>
          <p:cNvPr id="4" name="TextBox 3"/>
          <p:cNvSpPr txBox="1"/>
          <p:nvPr/>
        </p:nvSpPr>
        <p:spPr>
          <a:xfrm>
            <a:off x="2941164" y="3823573"/>
            <a:ext cx="9134572" cy="166199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saw earlier the  G</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xE</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interaction effect as  -0.4686.</a:t>
            </a:r>
          </a:p>
          <a:p>
            <a:r>
              <a:rPr lang="en-GB" dirty="0">
                <a:latin typeface="Arial" panose="020B0604020202020204" pitchFamily="34" charset="0"/>
                <a:cs typeface="Arial" panose="020B0604020202020204" pitchFamily="34" charset="0"/>
              </a:rPr>
              <a:t>We saw earlier the G</a:t>
            </a:r>
            <a:r>
              <a:rPr lang="en-GB" baseline="-25000" dirty="0">
                <a:latin typeface="Arial" panose="020B0604020202020204" pitchFamily="34" charset="0"/>
                <a:cs typeface="Arial" panose="020B0604020202020204" pitchFamily="34" charset="0"/>
              </a:rPr>
              <a:t>35</a:t>
            </a:r>
            <a:r>
              <a:rPr lang="en-GB" dirty="0">
                <a:latin typeface="Arial" panose="020B0604020202020204" pitchFamily="34" charset="0"/>
                <a:cs typeface="Arial" panose="020B0604020202020204" pitchFamily="34" charset="0"/>
              </a:rPr>
              <a:t>xE</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interaction effect as  -1.7356. </a:t>
            </a:r>
          </a:p>
          <a:p>
            <a:r>
              <a:rPr lang="en-GB" dirty="0">
                <a:latin typeface="Arial" panose="020B0604020202020204" pitchFamily="34" charset="0"/>
                <a:cs typeface="Arial" panose="020B0604020202020204" pitchFamily="34" charset="0"/>
              </a:rPr>
              <a:t>The pooled variance among all the 432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is, see above, </a:t>
            </a:r>
            <a:r>
              <a:rPr lang="en-GB" dirty="0">
                <a:solidFill>
                  <a:srgbClr val="006600"/>
                </a:solidFill>
                <a:latin typeface="Arial" panose="020B0604020202020204" pitchFamily="34" charset="0"/>
                <a:cs typeface="Arial" panose="020B0604020202020204" pitchFamily="34" charset="0"/>
              </a:rPr>
              <a:t>σ²</a:t>
            </a:r>
            <a:r>
              <a:rPr lang="en-GB" baseline="-25000" dirty="0">
                <a:solidFill>
                  <a:srgbClr val="006600"/>
                </a:solidFill>
                <a:latin typeface="Arial" panose="020B0604020202020204" pitchFamily="34" charset="0"/>
                <a:cs typeface="Arial" panose="020B0604020202020204" pitchFamily="34" charset="0"/>
              </a:rPr>
              <a:t>GE </a:t>
            </a:r>
            <a:r>
              <a:rPr lang="en-GB" dirty="0">
                <a:solidFill>
                  <a:srgbClr val="006600"/>
                </a:solidFill>
                <a:latin typeface="Arial" panose="020B0604020202020204" pitchFamily="34" charset="0"/>
                <a:cs typeface="Arial" panose="020B0604020202020204" pitchFamily="34" charset="0"/>
              </a:rPr>
              <a:t>=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1.0498</a:t>
            </a:r>
            <a:r>
              <a:rPr lang="en-GB" dirty="0">
                <a:solidFill>
                  <a:srgbClr val="006600"/>
                </a:solidFill>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The variance among the 36 P</a:t>
            </a:r>
            <a:r>
              <a:rPr lang="en-GB" baseline="-25000" dirty="0">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values is </a:t>
            </a:r>
            <a:r>
              <a:rPr lang="en-GB" sz="1800" dirty="0">
                <a:latin typeface="Arial" panose="020B0604020202020204" pitchFamily="34" charset="0"/>
                <a:cs typeface="Arial" panose="020B0604020202020204" pitchFamily="34" charset="0"/>
              </a:rPr>
              <a:t>σ²</a:t>
            </a:r>
            <a:r>
              <a:rPr lang="en-GB" sz="1800" baseline="-25000" dirty="0">
                <a:latin typeface="Arial" panose="020B0604020202020204" pitchFamily="34" charset="0"/>
                <a:cs typeface="Arial" panose="020B0604020202020204" pitchFamily="34" charset="0"/>
              </a:rPr>
              <a:t>P</a:t>
            </a:r>
            <a:r>
              <a:rPr lang="en-GB" sz="1800" baseline="-38000" dirty="0">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 </a:t>
            </a:r>
            <a:r>
              <a:rPr lang="en-GB" b="1" dirty="0">
                <a:latin typeface="Courier New" panose="02070309020205020404" pitchFamily="49" charset="0"/>
                <a:cs typeface="Courier New" panose="02070309020205020404" pitchFamily="49" charset="0"/>
              </a:rPr>
              <a:t>1.06449</a:t>
            </a:r>
            <a:r>
              <a:rPr lang="en-GB" dirty="0">
                <a:latin typeface="Arial" panose="020B0604020202020204" pitchFamily="34" charset="0"/>
                <a:cs typeface="Arial" panose="020B0604020202020204" pitchFamily="34" charset="0"/>
              </a:rPr>
              <a:t>.  Knit these insights together! </a:t>
            </a:r>
            <a:br>
              <a:rPr lang="en-GB" sz="1200" dirty="0">
                <a:latin typeface="Arial" panose="020B0604020202020204" pitchFamily="34" charset="0"/>
                <a:cs typeface="Arial" panose="020B0604020202020204" pitchFamily="34" charset="0"/>
              </a:rPr>
            </a:br>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Subtract 1/12 of </a:t>
            </a:r>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1.0498</a:t>
            </a:r>
            <a:r>
              <a:rPr lang="en-GB" dirty="0">
                <a:solidFill>
                  <a:srgbClr val="0066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from the </a:t>
            </a:r>
            <a:r>
              <a:rPr lang="en-GB" dirty="0" err="1">
                <a:latin typeface="Arial" panose="020B0604020202020204" pitchFamily="34" charset="0"/>
                <a:cs typeface="Arial" panose="020B0604020202020204" pitchFamily="34" charset="0"/>
              </a:rPr>
              <a:t>phenot</a:t>
            </a:r>
            <a:r>
              <a:rPr lang="en-GB" dirty="0">
                <a:latin typeface="Arial" panose="020B0604020202020204" pitchFamily="34" charset="0"/>
                <a:cs typeface="Arial" panose="020B0604020202020204" pitchFamily="34" charset="0"/>
              </a:rPr>
              <a:t>. variance (</a:t>
            </a:r>
            <a:r>
              <a:rPr lang="en-GB" sz="1800" dirty="0">
                <a:latin typeface="Arial" panose="020B0604020202020204" pitchFamily="34" charset="0"/>
                <a:cs typeface="Arial" panose="020B0604020202020204" pitchFamily="34" charset="0"/>
              </a:rPr>
              <a:t>σ²</a:t>
            </a:r>
            <a:r>
              <a:rPr lang="en-GB" sz="1800" baseline="-25000" dirty="0">
                <a:latin typeface="Arial" panose="020B0604020202020204" pitchFamily="34" charset="0"/>
                <a:cs typeface="Arial" panose="020B0604020202020204" pitchFamily="34" charset="0"/>
              </a:rPr>
              <a:t>P</a:t>
            </a:r>
            <a:r>
              <a:rPr lang="en-GB" sz="1800" baseline="-38000" dirty="0">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 </a:t>
            </a:r>
            <a:r>
              <a:rPr lang="en-GB" b="1" dirty="0">
                <a:latin typeface="Courier New" panose="02070309020205020404" pitchFamily="49" charset="0"/>
                <a:cs typeface="Courier New" panose="02070309020205020404" pitchFamily="49" charset="0"/>
              </a:rPr>
              <a:t>1.06449</a:t>
            </a:r>
            <a:r>
              <a:rPr lang="en-GB" dirty="0">
                <a:latin typeface="Arial" panose="020B0604020202020204" pitchFamily="34" charset="0"/>
                <a:cs typeface="Arial" panose="020B0604020202020204" pitchFamily="34" charset="0"/>
              </a:rPr>
              <a:t>) of the genotypes. </a:t>
            </a:r>
          </a:p>
        </p:txBody>
      </p:sp>
      <p:sp>
        <p:nvSpPr>
          <p:cNvPr id="5" name="TextBox 4"/>
          <p:cNvSpPr txBox="1"/>
          <p:nvPr/>
        </p:nvSpPr>
        <p:spPr>
          <a:xfrm>
            <a:off x="130821" y="5588939"/>
            <a:ext cx="1194491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result then should be that very phenotypic variance that would be expected if testing these genotypes across N=∞ environments. Indeed, a very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bold extrapolation</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Hopefully your environments and genotypes are well representative for the target area of marketing, especially for the future season (weather, climate).</a:t>
            </a:r>
            <a:endParaRPr lang="en-GB" dirty="0">
              <a:solidFill>
                <a:srgbClr val="0000FF"/>
              </a:solidFill>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Yet, that’s done! This is the way to </a:t>
            </a:r>
            <a:r>
              <a:rPr lang="en-GB" dirty="0">
                <a:solidFill>
                  <a:srgbClr val="C00000"/>
                </a:solidFill>
                <a:latin typeface="Arial" panose="020B0604020202020204" pitchFamily="34" charset="0"/>
                <a:cs typeface="Arial" panose="020B0604020202020204" pitchFamily="34" charset="0"/>
              </a:rPr>
              <a:t>estimate</a:t>
            </a:r>
            <a:r>
              <a:rPr lang="en-GB" dirty="0">
                <a:solidFill>
                  <a:srgbClr val="0000FF"/>
                </a:solidFill>
                <a:latin typeface="Arial" panose="020B0604020202020204" pitchFamily="34" charset="0"/>
                <a:cs typeface="Arial" panose="020B0604020202020204" pitchFamily="34" charset="0"/>
              </a:rPr>
              <a:t> the ‚true‘ genetic variance from our error-polluted experimental data.</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34</a:t>
            </a:fld>
            <a:endParaRPr lang="en-GB" sz="2400" dirty="0">
              <a:latin typeface="Arial" panose="020B0604020202020204" pitchFamily="34" charset="0"/>
              <a:cs typeface="Arial" panose="020B0604020202020204" pitchFamily="34" charset="0"/>
            </a:endParaRPr>
          </a:p>
        </p:txBody>
      </p:sp>
      <p:grpSp>
        <p:nvGrpSpPr>
          <p:cNvPr id="10" name="Group 9"/>
          <p:cNvGrpSpPr/>
          <p:nvPr/>
        </p:nvGrpSpPr>
        <p:grpSpPr>
          <a:xfrm>
            <a:off x="876300" y="65988"/>
            <a:ext cx="8819168" cy="1195546"/>
            <a:chOff x="876300" y="65988"/>
            <a:chExt cx="8819168" cy="1195546"/>
          </a:xfrm>
        </p:grpSpPr>
        <p:sp>
          <p:nvSpPr>
            <p:cNvPr id="6" name="Rounded Rectangle 5"/>
            <p:cNvSpPr/>
            <p:nvPr/>
          </p:nvSpPr>
          <p:spPr>
            <a:xfrm>
              <a:off x="876300" y="65988"/>
              <a:ext cx="639233" cy="488579"/>
            </a:xfrm>
            <a:prstGeom prst="roundRect">
              <a:avLst/>
            </a:prstGeom>
            <a:noFill/>
            <a:ln w="190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p:cNvCxnSpPr>
              <a:stCxn id="6" idx="3"/>
              <a:endCxn id="12" idx="1"/>
            </p:cNvCxnSpPr>
            <p:nvPr/>
          </p:nvCxnSpPr>
          <p:spPr>
            <a:xfrm>
              <a:off x="1515533" y="310278"/>
              <a:ext cx="7624174" cy="762001"/>
            </a:xfrm>
            <a:prstGeom prst="line">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9139707" y="883024"/>
              <a:ext cx="555761" cy="378510"/>
            </a:xfrm>
            <a:prstGeom prst="roundRect">
              <a:avLst/>
            </a:prstGeom>
            <a:noFill/>
            <a:ln w="190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Right Triangle 4">
            <a:extLst>
              <a:ext uri="{FF2B5EF4-FFF2-40B4-BE49-F238E27FC236}">
                <a16:creationId xmlns:a16="http://schemas.microsoft.com/office/drawing/2014/main" id="{9C9012FF-00DE-48B5-A5C9-EA6B0761DC59}"/>
              </a:ext>
            </a:extLst>
          </p:cNvPr>
          <p:cNvSpPr/>
          <p:nvPr/>
        </p:nvSpPr>
        <p:spPr>
          <a:xfrm>
            <a:off x="2405" y="659409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Picture 13">
            <a:extLst>
              <a:ext uri="{FF2B5EF4-FFF2-40B4-BE49-F238E27FC236}">
                <a16:creationId xmlns:a16="http://schemas.microsoft.com/office/drawing/2014/main" id="{689C571C-8272-466F-B05E-512610B737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56596" y="3448219"/>
            <a:ext cx="1737579" cy="74339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6437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extBox 227"/>
          <p:cNvSpPr txBox="1"/>
          <p:nvPr/>
        </p:nvSpPr>
        <p:spPr>
          <a:xfrm>
            <a:off x="97826" y="65988"/>
            <a:ext cx="7711410" cy="830997"/>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See the ‘magical’ </a:t>
            </a:r>
            <a:r>
              <a:rPr lang="en-GB" sz="2400" dirty="0">
                <a:solidFill>
                  <a:srgbClr val="0000FF"/>
                </a:solidFill>
                <a:latin typeface="Arial" panose="020B0604020202020204" pitchFamily="34" charset="0"/>
                <a:cs typeface="Arial" panose="020B0604020202020204" pitchFamily="34" charset="0"/>
              </a:rPr>
              <a:t>ANOVA</a:t>
            </a:r>
            <a:r>
              <a:rPr lang="en-GB" sz="2400" dirty="0">
                <a:latin typeface="Arial" panose="020B0604020202020204" pitchFamily="34" charset="0"/>
                <a:cs typeface="Arial" panose="020B0604020202020204" pitchFamily="34" charset="0"/>
              </a:rPr>
              <a:t>-table: </a:t>
            </a:r>
            <a:r>
              <a:rPr lang="en-GB"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a:t>
            </a:r>
            <a:r>
              <a:rPr lang="en-GB" sz="24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alysis</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 </a:t>
            </a:r>
            <a:r>
              <a:rPr lang="en-GB"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a:t>
            </a:r>
            <a:r>
              <a:rPr lang="en-GB" sz="24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riance</a:t>
            </a:r>
            <a:r>
              <a:rPr lang="en-GB" sz="2400" dirty="0">
                <a:latin typeface="Arial" panose="020B0604020202020204" pitchFamily="34" charset="0"/>
                <a:cs typeface="Arial" panose="020B0604020202020204" pitchFamily="34" charset="0"/>
              </a:rPr>
              <a:t>. </a:t>
            </a:r>
            <a:br>
              <a:rPr lang="en-GB" sz="2400" dirty="0">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You can make your live without. But will you want to? </a:t>
            </a:r>
          </a:p>
        </p:txBody>
      </p:sp>
      <mc:AlternateContent xmlns:mc="http://schemas.openxmlformats.org/markup-compatibility/2006">
        <mc:Choice xmlns:a14="http://schemas.microsoft.com/office/drawing/2010/main" Requires="a14">
          <p:sp>
            <p:nvSpPr>
              <p:cNvPr id="7" name="TextBox 6"/>
              <p:cNvSpPr txBox="1"/>
              <p:nvPr/>
            </p:nvSpPr>
            <p:spPr>
              <a:xfrm>
                <a:off x="7889652" y="65988"/>
                <a:ext cx="4210409" cy="547707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 reported this earlier. </a:t>
                </a:r>
              </a:p>
              <a:p>
                <a:r>
                  <a:rPr lang="en-GB" dirty="0">
                    <a:latin typeface="Arial" panose="020B0604020202020204" pitchFamily="34" charset="0"/>
                    <a:cs typeface="Arial" panose="020B0604020202020204" pitchFamily="34" charset="0"/>
                  </a:rPr>
                  <a:t>Among Environments:  σ²=0.81853</a:t>
                </a:r>
              </a:p>
              <a:p>
                <a:r>
                  <a:rPr lang="en-GB" dirty="0">
                    <a:latin typeface="Arial" panose="020B0604020202020204" pitchFamily="34" charset="0"/>
                    <a:cs typeface="Arial" panose="020B0604020202020204" pitchFamily="34" charset="0"/>
                  </a:rPr>
                  <a:t>Among Genotypes:      σ²=1.06449</a:t>
                </a:r>
              </a:p>
              <a:p>
                <a:r>
                  <a:rPr lang="en-GB" dirty="0">
                    <a:solidFill>
                      <a:srgbClr val="588824"/>
                    </a:solidFill>
                    <a:latin typeface="Arial" panose="020B0604020202020204" pitchFamily="34" charset="0"/>
                    <a:cs typeface="Arial" panose="020B0604020202020204" pitchFamily="34" charset="0"/>
                  </a:rPr>
                  <a:t>Due to </a:t>
                </a:r>
                <a:r>
                  <a:rPr lang="en-GB" dirty="0" err="1">
                    <a:solidFill>
                      <a:srgbClr val="588824"/>
                    </a:solidFill>
                    <a:latin typeface="Arial" panose="020B0604020202020204" pitchFamily="34" charset="0"/>
                    <a:cs typeface="Arial" panose="020B0604020202020204" pitchFamily="34" charset="0"/>
                  </a:rPr>
                  <a:t>GxE</a:t>
                </a:r>
                <a:r>
                  <a:rPr lang="en-GB" dirty="0">
                    <a:solidFill>
                      <a:srgbClr val="588824"/>
                    </a:solidFill>
                    <a:latin typeface="Arial" panose="020B0604020202020204" pitchFamily="34" charset="0"/>
                    <a:cs typeface="Arial" panose="020B0604020202020204" pitchFamily="34" charset="0"/>
                  </a:rPr>
                  <a:t>:              σ²</a:t>
                </a:r>
                <a:r>
                  <a:rPr lang="en-GB" baseline="-25000" dirty="0">
                    <a:solidFill>
                      <a:srgbClr val="588824"/>
                    </a:solidFill>
                    <a:latin typeface="Arial" panose="020B0604020202020204" pitchFamily="34" charset="0"/>
                    <a:cs typeface="Arial" panose="020B0604020202020204" pitchFamily="34" charset="0"/>
                  </a:rPr>
                  <a:t>GxE</a:t>
                </a:r>
                <a:r>
                  <a:rPr lang="en-GB" dirty="0">
                    <a:solidFill>
                      <a:srgbClr val="588824"/>
                    </a:solidFill>
                    <a:latin typeface="Arial" panose="020B0604020202020204" pitchFamily="34" charset="0"/>
                    <a:cs typeface="Arial" panose="020B0604020202020204" pitchFamily="34" charset="0"/>
                  </a:rPr>
                  <a:t>=</a:t>
                </a:r>
                <a:r>
                  <a:rPr lang="en-GB" dirty="0">
                    <a:solidFill>
                      <a:srgbClr val="58882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1.0498</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Calculate: 1.06449 – </a:t>
                </a:r>
                <a14:m>
                  <m:oMath xmlns:m="http://schemas.openxmlformats.org/officeDocument/2006/math">
                    <m:f>
                      <m:fPr>
                        <m:ctrlPr>
                          <a:rPr lang="en-GB" b="1" i="1" smtClean="0">
                            <a:solidFill>
                              <a:srgbClr val="588824"/>
                            </a:solidFill>
                            <a:latin typeface="Cambria Math" panose="02040503050406030204" pitchFamily="18" charset="0"/>
                          </a:rPr>
                        </m:ctrlPr>
                      </m:fPr>
                      <m:num>
                        <m:r>
                          <a:rPr lang="en-GB" b="1" i="1">
                            <a:solidFill>
                              <a:srgbClr val="588824"/>
                            </a:solidFill>
                            <a:latin typeface="Cambria Math" panose="02040503050406030204" pitchFamily="18" charset="0"/>
                          </a:rPr>
                          <m:t>𝟏</m:t>
                        </m:r>
                        <m:r>
                          <a:rPr lang="en-GB" b="1">
                            <a:solidFill>
                              <a:srgbClr val="588824"/>
                            </a:solidFill>
                            <a:latin typeface="Cambria Math" panose="02040503050406030204" pitchFamily="18" charset="0"/>
                          </a:rPr>
                          <m:t>.</m:t>
                        </m:r>
                        <m:r>
                          <a:rPr lang="en-GB" b="1" i="1">
                            <a:solidFill>
                              <a:srgbClr val="588824"/>
                            </a:solidFill>
                            <a:latin typeface="Cambria Math" panose="02040503050406030204" pitchFamily="18" charset="0"/>
                          </a:rPr>
                          <m:t>𝟎𝟒𝟗𝟖</m:t>
                        </m:r>
                      </m:num>
                      <m:den>
                        <m:r>
                          <a:rPr lang="en-GB" b="1" i="1" smtClean="0">
                            <a:solidFill>
                              <a:schemeClr val="tx1"/>
                            </a:solidFill>
                            <a:latin typeface="Cambria Math" panose="02040503050406030204" pitchFamily="18" charset="0"/>
                          </a:rPr>
                          <m:t>𝟏𝟐</m:t>
                        </m:r>
                      </m:den>
                    </m:f>
                    <m:r>
                      <a:rPr lang="en-GB" b="0" i="0" smtClean="0">
                        <a:latin typeface="Cambria Math" panose="02040503050406030204" pitchFamily="18" charset="0"/>
                      </a:rPr>
                      <m:t> </m:t>
                    </m:r>
                  </m:oMath>
                </a14:m>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0.9770</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Inspect the ANOVA table!</a:t>
                </a:r>
              </a:p>
              <a:p>
                <a:r>
                  <a:rPr lang="en-GB" dirty="0">
                    <a:solidFill>
                      <a:schemeClr val="tx1">
                        <a:lumMod val="50000"/>
                        <a:lumOff val="50000"/>
                      </a:schemeClr>
                    </a:solidFill>
                    <a:latin typeface="Arial" panose="020B0604020202020204" pitchFamily="34" charset="0"/>
                    <a:cs typeface="Arial" panose="020B0604020202020204" pitchFamily="34" charset="0"/>
                  </a:rPr>
                  <a:t>29.4672 is the 36-fold of 0.81853</a:t>
                </a:r>
              </a:p>
              <a:p>
                <a:r>
                  <a:rPr lang="en-GB" dirty="0">
                    <a:solidFill>
                      <a:schemeClr val="tx1">
                        <a:lumMod val="50000"/>
                        <a:lumOff val="50000"/>
                      </a:schemeClr>
                    </a:solidFill>
                    <a:latin typeface="Arial" panose="020B0604020202020204" pitchFamily="34" charset="0"/>
                    <a:cs typeface="Arial" panose="020B0604020202020204" pitchFamily="34" charset="0"/>
                  </a:rPr>
                  <a:t>12.7738 is the 12-fold of 1.06449</a:t>
                </a:r>
              </a:p>
              <a:p>
                <a:r>
                  <a:rPr lang="en-GB" dirty="0">
                    <a:solidFill>
                      <a:schemeClr val="tx1">
                        <a:lumMod val="50000"/>
                        <a:lumOff val="50000"/>
                      </a:schemeClr>
                    </a:solidFill>
                    <a:latin typeface="Arial" panose="020B0604020202020204" pitchFamily="34" charset="0"/>
                    <a:cs typeface="Arial" panose="020B0604020202020204" pitchFamily="34" charset="0"/>
                  </a:rPr>
                  <a:t>Why 36-fold, 12-fold? Well, due to the way the MS (‚Mean Squares‘) are calculated. Of course, 12 and 36 are just the numbers of Environments and Genotypes.</a:t>
                </a:r>
              </a:p>
              <a:p>
                <a:r>
                  <a:rPr lang="en-GB" dirty="0">
                    <a:latin typeface="Arial" panose="020B0604020202020204" pitchFamily="34" charset="0"/>
                    <a:cs typeface="Arial" panose="020B0604020202020204" pitchFamily="34" charset="0"/>
                  </a:rPr>
                  <a:t>The </a:t>
                </a:r>
                <a:r>
                  <a:rPr lang="en-GB" dirty="0" err="1">
                    <a:solidFill>
                      <a:srgbClr val="588824"/>
                    </a:solidFill>
                    <a:latin typeface="Arial" panose="020B0604020202020204" pitchFamily="34" charset="0"/>
                    <a:cs typeface="Arial" panose="020B0604020202020204" pitchFamily="34" charset="0"/>
                  </a:rPr>
                  <a:t>GxE</a:t>
                </a:r>
                <a:r>
                  <a:rPr lang="en-GB" dirty="0">
                    <a:solidFill>
                      <a:srgbClr val="588824"/>
                    </a:solidFill>
                    <a:latin typeface="Arial" panose="020B0604020202020204" pitchFamily="34" charset="0"/>
                    <a:cs typeface="Arial" panose="020B0604020202020204" pitchFamily="34" charset="0"/>
                  </a:rPr>
                  <a:t> variance </a:t>
                </a:r>
                <a:r>
                  <a:rPr lang="en-GB" dirty="0">
                    <a:latin typeface="Arial" panose="020B0604020202020204" pitchFamily="34" charset="0"/>
                    <a:cs typeface="Arial" panose="020B0604020202020204" pitchFamily="34" charset="0"/>
                  </a:rPr>
                  <a:t>of </a:t>
                </a:r>
                <a:r>
                  <a:rPr lang="en-GB" dirty="0">
                    <a:solidFill>
                      <a:srgbClr val="006600"/>
                    </a:solidFill>
                    <a:latin typeface="Arial" panose="020B0604020202020204" pitchFamily="34" charset="0"/>
                    <a:cs typeface="Arial" panose="020B0604020202020204" pitchFamily="34" charset="0"/>
                  </a:rPr>
                  <a:t>1.0498</a:t>
                </a:r>
                <a:r>
                  <a:rPr lang="en-GB" dirty="0">
                    <a:solidFill>
                      <a:srgbClr val="588824"/>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is directly visible as MS. Since our case is so simple, the </a:t>
                </a:r>
                <a:r>
                  <a:rPr lang="en-GB" dirty="0">
                    <a:solidFill>
                      <a:srgbClr val="456A1C"/>
                    </a:solidFill>
                    <a:latin typeface="Arial" panose="020B0604020202020204" pitchFamily="34" charset="0"/>
                    <a:cs typeface="Arial" panose="020B0604020202020204" pitchFamily="34" charset="0"/>
                  </a:rPr>
                  <a:t>MS of </a:t>
                </a:r>
                <a:r>
                  <a:rPr lang="en-GB" dirty="0" err="1">
                    <a:solidFill>
                      <a:srgbClr val="456A1C"/>
                    </a:solidFill>
                    <a:latin typeface="Arial" panose="020B0604020202020204" pitchFamily="34" charset="0"/>
                    <a:cs typeface="Arial" panose="020B0604020202020204" pitchFamily="34" charset="0"/>
                  </a:rPr>
                  <a:t>GxE</a:t>
                </a:r>
                <a:r>
                  <a:rPr lang="en-GB" dirty="0">
                    <a:solidFill>
                      <a:srgbClr val="456A1C"/>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a:t>
                </a:r>
                <a:r>
                  <a:rPr lang="en-GB" dirty="0">
                    <a:solidFill>
                      <a:srgbClr val="588824"/>
                    </a:solidFill>
                    <a:latin typeface="Arial" panose="020B0604020202020204" pitchFamily="34" charset="0"/>
                    <a:cs typeface="Arial" panose="020B0604020202020204" pitchFamily="34" charset="0"/>
                  </a:rPr>
                  <a:t>σ²</a:t>
                </a:r>
                <a:r>
                  <a:rPr lang="en-GB" baseline="-25000" dirty="0">
                    <a:solidFill>
                      <a:srgbClr val="588824"/>
                    </a:solidFill>
                    <a:latin typeface="Arial" panose="020B0604020202020204" pitchFamily="34" charset="0"/>
                    <a:cs typeface="Arial" panose="020B0604020202020204" pitchFamily="34" charset="0"/>
                  </a:rPr>
                  <a:t>GxE</a:t>
                </a:r>
                <a:r>
                  <a:rPr lang="en-GB" dirty="0">
                    <a:solidFill>
                      <a:srgbClr val="588824"/>
                    </a:solidFill>
                    <a:latin typeface="Arial" panose="020B0604020202020204" pitchFamily="34" charset="0"/>
                    <a:cs typeface="Arial" panose="020B0604020202020204" pitchFamily="34" charset="0"/>
                  </a:rPr>
                  <a:t>=1.0498</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without any further ado  ;-)</a:t>
                </a:r>
              </a:p>
            </p:txBody>
          </p:sp>
        </mc:Choice>
        <mc:Fallback>
          <p:sp>
            <p:nvSpPr>
              <p:cNvPr id="7" name="TextBox 6"/>
              <p:cNvSpPr txBox="1">
                <a:spLocks noRot="1" noChangeAspect="1" noMove="1" noResize="1" noEditPoints="1" noAdjustHandles="1" noChangeArrowheads="1" noChangeShapeType="1" noTextEdit="1"/>
              </p:cNvSpPr>
              <p:nvPr/>
            </p:nvSpPr>
            <p:spPr>
              <a:xfrm>
                <a:off x="7889652" y="65988"/>
                <a:ext cx="4210409" cy="5477077"/>
              </a:xfrm>
              <a:prstGeom prst="rect">
                <a:avLst/>
              </a:prstGeom>
              <a:blipFill>
                <a:blip r:embed="rId3"/>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TextBox 7"/>
              <p:cNvSpPr txBox="1"/>
              <p:nvPr/>
            </p:nvSpPr>
            <p:spPr>
              <a:xfrm>
                <a:off x="131678" y="5698067"/>
                <a:ext cx="12003325" cy="104509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b="1" dirty="0">
                    <a:latin typeface="Courier New" panose="02070309020205020404" pitchFamily="49" charset="0"/>
                    <a:cs typeface="Courier New" panose="02070309020205020404" pitchFamily="49" charset="0"/>
                  </a:rPr>
                  <a:t>σ²</a:t>
                </a:r>
                <a:r>
                  <a:rPr lang="en-GB" b="1" baseline="-25000" dirty="0">
                    <a:latin typeface="Courier New" panose="02070309020205020404" pitchFamily="49" charset="0"/>
                    <a:cs typeface="Courier New" panose="02070309020205020404" pitchFamily="49" charset="0"/>
                  </a:rPr>
                  <a:t>P  </a:t>
                </a:r>
                <a:r>
                  <a:rPr lang="en-GB" b="1" dirty="0">
                    <a:latin typeface="Courier New" panose="02070309020205020404" pitchFamily="49" charset="0"/>
                    <a:cs typeface="Courier New" panose="02070309020205020404" pitchFamily="49" charset="0"/>
                  </a:rPr>
                  <a:t>= </a:t>
                </a:r>
                <a:r>
                  <a:rPr lang="en-GB" b="1" dirty="0">
                    <a:solidFill>
                      <a:srgbClr val="0000FF"/>
                    </a:solidFill>
                    <a:latin typeface="Courier New" panose="02070309020205020404" pitchFamily="49" charset="0"/>
                    <a:cs typeface="Courier New" panose="02070309020205020404" pitchFamily="49" charset="0"/>
                  </a:rPr>
                  <a:t>σ²</a:t>
                </a:r>
                <a:r>
                  <a:rPr lang="en-GB" b="1" baseline="-25000" dirty="0">
                    <a:solidFill>
                      <a:srgbClr val="0000FF"/>
                    </a:solidFill>
                    <a:latin typeface="Courier New" panose="02070309020205020404" pitchFamily="49" charset="0"/>
                    <a:cs typeface="Courier New" panose="02070309020205020404" pitchFamily="49" charset="0"/>
                  </a:rPr>
                  <a:t>G</a:t>
                </a:r>
                <a:r>
                  <a:rPr lang="en-GB" b="1" dirty="0">
                    <a:solidFill>
                      <a:srgbClr val="0000FF"/>
                    </a:solidFill>
                    <a:latin typeface="Courier New" panose="02070309020205020404" pitchFamily="49" charset="0"/>
                    <a:cs typeface="Courier New" panose="02070309020205020404" pitchFamily="49" charset="0"/>
                  </a:rPr>
                  <a:t> </a:t>
                </a:r>
                <a:r>
                  <a:rPr lang="en-GB" b="1" dirty="0">
                    <a:latin typeface="Courier New" panose="02070309020205020404" pitchFamily="49" charset="0"/>
                    <a:cs typeface="Courier New" panose="02070309020205020404" pitchFamily="49" charset="0"/>
                  </a:rPr>
                  <a:t>+ (1/12)</a:t>
                </a:r>
                <a:r>
                  <a:rPr lang="en-GB" b="1" dirty="0">
                    <a:solidFill>
                      <a:srgbClr val="006600"/>
                    </a:solidFill>
                    <a:latin typeface="Courier New" panose="02070309020205020404" pitchFamily="49" charset="0"/>
                    <a:cs typeface="Courier New" panose="02070309020205020404" pitchFamily="49" charset="0"/>
                  </a:rPr>
                  <a:t>σ²</a:t>
                </a:r>
                <a:r>
                  <a:rPr lang="en-GB" b="1" baseline="-25000" dirty="0">
                    <a:solidFill>
                      <a:srgbClr val="006600"/>
                    </a:solidFill>
                    <a:latin typeface="Courier New" panose="02070309020205020404" pitchFamily="49" charset="0"/>
                    <a:cs typeface="Courier New" panose="02070309020205020404" pitchFamily="49" charset="0"/>
                  </a:rPr>
                  <a:t>GE</a:t>
                </a:r>
                <a:br>
                  <a:rPr lang="en-GB" b="1" baseline="-25000" dirty="0">
                    <a:latin typeface="Courier New" panose="02070309020205020404" pitchFamily="49" charset="0"/>
                    <a:cs typeface="Courier New" panose="02070309020205020404" pitchFamily="49" charset="0"/>
                  </a:rPr>
                </a:br>
                <a:r>
                  <a:rPr lang="en-GB" dirty="0">
                    <a:latin typeface="Arial" panose="020B0604020202020204" pitchFamily="34" charset="0"/>
                    <a:cs typeface="Arial" panose="020B0604020202020204" pitchFamily="34" charset="0"/>
                  </a:rPr>
                  <a:t>Subtract 1/12 of the </a:t>
                </a:r>
                <a:r>
                  <a:rPr lang="en-GB" dirty="0">
                    <a:solidFill>
                      <a:srgbClr val="588824"/>
                    </a:solidFill>
                    <a:latin typeface="Arial" panose="020B0604020202020204" pitchFamily="34" charset="0"/>
                    <a:cs typeface="Arial" panose="020B0604020202020204" pitchFamily="34" charset="0"/>
                  </a:rPr>
                  <a:t>σ²</a:t>
                </a:r>
                <a:r>
                  <a:rPr lang="en-GB" baseline="-25000" dirty="0">
                    <a:solidFill>
                      <a:srgbClr val="588824"/>
                    </a:solidFill>
                    <a:latin typeface="Arial" panose="020B0604020202020204" pitchFamily="34" charset="0"/>
                    <a:cs typeface="Arial" panose="020B0604020202020204" pitchFamily="34" charset="0"/>
                  </a:rPr>
                  <a:t>GE </a:t>
                </a:r>
                <a:r>
                  <a:rPr lang="en-GB" dirty="0">
                    <a:solidFill>
                      <a:srgbClr val="588824"/>
                    </a:solidFill>
                    <a:latin typeface="Arial" panose="020B0604020202020204" pitchFamily="34" charset="0"/>
                    <a:cs typeface="Arial" panose="020B0604020202020204" pitchFamily="34" charset="0"/>
                  </a:rPr>
                  <a:t>= 1.0498 </a:t>
                </a:r>
                <a:r>
                  <a:rPr lang="en-GB" dirty="0">
                    <a:latin typeface="Arial" panose="020B0604020202020204" pitchFamily="34" charset="0"/>
                    <a:cs typeface="Arial" panose="020B0604020202020204" pitchFamily="34" charset="0"/>
                  </a:rPr>
                  <a:t>from the phenotypic variance between the genotypes which is σ²</a:t>
                </a:r>
                <a:r>
                  <a:rPr lang="en-GB" baseline="-25000" dirty="0">
                    <a:latin typeface="Arial" panose="020B0604020202020204" pitchFamily="34" charset="0"/>
                    <a:cs typeface="Arial" panose="020B0604020202020204" pitchFamily="34" charset="0"/>
                  </a:rPr>
                  <a:t>P</a:t>
                </a:r>
                <a:r>
                  <a:rPr lang="en-GB" dirty="0">
                    <a:latin typeface="Arial" panose="020B0604020202020204" pitchFamily="34" charset="0"/>
                    <a:cs typeface="Arial" panose="020B0604020202020204" pitchFamily="34" charset="0"/>
                  </a:rPr>
                  <a:t> = 1.06449</a:t>
                </a:r>
              </a:p>
              <a:p>
                <a:r>
                  <a:rPr lang="en-GB" dirty="0">
                    <a:latin typeface="Arial" panose="020B0604020202020204" pitchFamily="34" charset="0"/>
                    <a:cs typeface="Arial" panose="020B0604020202020204" pitchFamily="34" charset="0"/>
                  </a:rPr>
                  <a:t>Thus, estimate </a:t>
                </a:r>
                <a:r>
                  <a:rPr lang="en-GB" sz="2000" b="1" dirty="0">
                    <a:solidFill>
                      <a:srgbClr val="0000FF"/>
                    </a:solidFill>
                    <a:latin typeface="Courier New" panose="02070309020205020404" pitchFamily="49" charset="0"/>
                    <a:cs typeface="Courier New" panose="02070309020205020404" pitchFamily="49" charset="0"/>
                  </a:rPr>
                  <a:t>σ²</a:t>
                </a:r>
                <a:r>
                  <a:rPr lang="en-GB" sz="2000" b="1" baseline="-25000" dirty="0">
                    <a:solidFill>
                      <a:srgbClr val="0000FF"/>
                    </a:solidFill>
                    <a:latin typeface="Courier New" panose="02070309020205020404" pitchFamily="49" charset="0"/>
                    <a:cs typeface="Courier New" panose="02070309020205020404" pitchFamily="49" charset="0"/>
                  </a:rPr>
                  <a:t>G</a:t>
                </a:r>
                <a:r>
                  <a:rPr lang="en-GB" sz="2000" b="1" dirty="0">
                    <a:solidFill>
                      <a:srgbClr val="0000FF"/>
                    </a:solidFill>
                    <a:latin typeface="Courier New" panose="02070309020205020404" pitchFamily="49" charset="0"/>
                    <a:cs typeface="Courier New" panose="02070309020205020404" pitchFamily="49" charset="0"/>
                  </a:rPr>
                  <a:t> </a:t>
                </a:r>
                <a:r>
                  <a:rPr lang="en-GB" dirty="0">
                    <a:latin typeface="Arial" panose="020B0604020202020204" pitchFamily="34" charset="0"/>
                    <a:cs typeface="Arial" panose="020B0604020202020204" pitchFamily="34" charset="0"/>
                  </a:rPr>
                  <a:t>as </a:t>
                </a:r>
                <a:r>
                  <a:rPr lang="en-GB" dirty="0">
                    <a:solidFill>
                      <a:srgbClr val="0000FF"/>
                    </a:solidFill>
                    <a:latin typeface="Arial" panose="020B0604020202020204" pitchFamily="34" charset="0"/>
                    <a:cs typeface="Arial" panose="020B0604020202020204" pitchFamily="34" charset="0"/>
                  </a:rPr>
                  <a:t>0.9770   = </a:t>
                </a:r>
                <a:r>
                  <a:rPr lang="en-GB" dirty="0">
                    <a:latin typeface="Arial" panose="020B0604020202020204" pitchFamily="34" charset="0"/>
                    <a:cs typeface="Arial" panose="020B0604020202020204" pitchFamily="34" charset="0"/>
                  </a:rPr>
                  <a:t>1.06449 – </a:t>
                </a:r>
                <a14:m>
                  <m:oMath xmlns:m="http://schemas.openxmlformats.org/officeDocument/2006/math">
                    <m:f>
                      <m:fPr>
                        <m:ctrlPr>
                          <a:rPr lang="en-GB" b="1" i="1" smtClean="0">
                            <a:solidFill>
                              <a:srgbClr val="588824"/>
                            </a:solidFill>
                            <a:latin typeface="Cambria Math" panose="02040503050406030204" pitchFamily="18" charset="0"/>
                          </a:rPr>
                        </m:ctrlPr>
                      </m:fPr>
                      <m:num>
                        <m:r>
                          <a:rPr lang="en-GB" b="1" i="1">
                            <a:solidFill>
                              <a:srgbClr val="588824"/>
                            </a:solidFill>
                            <a:latin typeface="Cambria Math" panose="02040503050406030204" pitchFamily="18" charset="0"/>
                          </a:rPr>
                          <m:t>𝟏</m:t>
                        </m:r>
                        <m:r>
                          <a:rPr lang="en-GB" b="1">
                            <a:solidFill>
                              <a:srgbClr val="588824"/>
                            </a:solidFill>
                            <a:latin typeface="Cambria Math" panose="02040503050406030204" pitchFamily="18" charset="0"/>
                          </a:rPr>
                          <m:t>.</m:t>
                        </m:r>
                        <m:r>
                          <a:rPr lang="en-GB" b="1" i="1">
                            <a:solidFill>
                              <a:srgbClr val="588824"/>
                            </a:solidFill>
                            <a:latin typeface="Cambria Math" panose="02040503050406030204" pitchFamily="18" charset="0"/>
                          </a:rPr>
                          <m:t>𝟎𝟒𝟗𝟖</m:t>
                        </m:r>
                      </m:num>
                      <m:den>
                        <m:r>
                          <a:rPr lang="en-GB" b="1" i="1" smtClean="0">
                            <a:solidFill>
                              <a:schemeClr val="tx1"/>
                            </a:solidFill>
                            <a:latin typeface="Cambria Math" panose="02040503050406030204" pitchFamily="18" charset="0"/>
                          </a:rPr>
                          <m:t>𝟏𝟐</m:t>
                        </m:r>
                      </m:den>
                    </m:f>
                  </m:oMath>
                </a14:m>
                <a:r>
                  <a:rPr lang="en-GB" dirty="0">
                    <a:solidFill>
                      <a:srgbClr val="0000FF"/>
                    </a:solidFill>
                    <a:latin typeface="Arial" panose="020B0604020202020204" pitchFamily="34" charset="0"/>
                    <a:cs typeface="Arial" panose="020B0604020202020204" pitchFamily="34" charset="0"/>
                  </a:rPr>
                  <a:t> .</a:t>
                </a:r>
              </a:p>
            </p:txBody>
          </p:sp>
        </mc:Choice>
        <mc:Fallback>
          <p:sp>
            <p:nvSpPr>
              <p:cNvPr id="8" name="TextBox 7"/>
              <p:cNvSpPr txBox="1">
                <a:spLocks noRot="1" noChangeAspect="1" noMove="1" noResize="1" noEditPoints="1" noAdjustHandles="1" noChangeArrowheads="1" noChangeShapeType="1" noTextEdit="1"/>
              </p:cNvSpPr>
              <p:nvPr/>
            </p:nvSpPr>
            <p:spPr>
              <a:xfrm>
                <a:off x="131678" y="5698067"/>
                <a:ext cx="12003325" cy="1045094"/>
              </a:xfrm>
              <a:prstGeom prst="rect">
                <a:avLst/>
              </a:prstGeom>
              <a:blipFill>
                <a:blip r:embed="rId4"/>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pSp>
        <p:nvGrpSpPr>
          <p:cNvPr id="10" name="Group 9"/>
          <p:cNvGrpSpPr/>
          <p:nvPr/>
        </p:nvGrpSpPr>
        <p:grpSpPr>
          <a:xfrm>
            <a:off x="131690" y="999067"/>
            <a:ext cx="7677545" cy="4743980"/>
            <a:chOff x="131690" y="999067"/>
            <a:chExt cx="7677545" cy="4743980"/>
          </a:xfrm>
        </p:grpSpPr>
        <p:sp>
          <p:nvSpPr>
            <p:cNvPr id="4" name="Rectangle 3"/>
            <p:cNvSpPr/>
            <p:nvPr/>
          </p:nvSpPr>
          <p:spPr>
            <a:xfrm>
              <a:off x="131690" y="999067"/>
              <a:ext cx="7677545" cy="454800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Object 8"/>
            <p:cNvGraphicFramePr>
              <a:graphicFrameLocks noChangeAspect="1"/>
            </p:cNvGraphicFramePr>
            <p:nvPr>
              <p:extLst>
                <p:ext uri="{D42A27DB-BD31-4B8C-83A1-F6EECF244321}">
                  <p14:modId xmlns:p14="http://schemas.microsoft.com/office/powerpoint/2010/main" val="3376369996"/>
                </p:ext>
              </p:extLst>
            </p:nvPr>
          </p:nvGraphicFramePr>
          <p:xfrm>
            <a:off x="212107" y="1022463"/>
            <a:ext cx="7496789" cy="4720584"/>
          </p:xfrm>
          <a:graphic>
            <a:graphicData uri="http://schemas.openxmlformats.org/presentationml/2006/ole">
              <mc:AlternateContent xmlns:mc="http://schemas.openxmlformats.org/markup-compatibility/2006">
                <mc:Choice xmlns:v="urn:schemas-microsoft-com:vml" Requires="v">
                  <p:oleObj spid="_x0000_s2240" name="Document" r:id="rId5" imgW="5766311" imgH="3630796" progId="Word.Document.12">
                    <p:link updateAutomatic="1"/>
                  </p:oleObj>
                </mc:Choice>
                <mc:Fallback>
                  <p:oleObj name="Document" r:id="rId5" imgW="5766311" imgH="3630796" progId="Word.Document.12">
                    <p:link updateAutomatic="1"/>
                    <p:pic>
                      <p:nvPicPr>
                        <p:cNvPr id="9" name="Object 8"/>
                        <p:cNvPicPr/>
                        <p:nvPr/>
                      </p:nvPicPr>
                      <p:blipFill>
                        <a:blip r:embed="rId6"/>
                        <a:stretch>
                          <a:fillRect/>
                        </a:stretch>
                      </p:blipFill>
                      <p:spPr>
                        <a:xfrm>
                          <a:off x="212107" y="1022463"/>
                          <a:ext cx="7496789" cy="4720584"/>
                        </a:xfrm>
                        <a:prstGeom prst="rect">
                          <a:avLst/>
                        </a:prstGeom>
                      </p:spPr>
                    </p:pic>
                  </p:oleObj>
                </mc:Fallback>
              </mc:AlternateContent>
            </a:graphicData>
          </a:graphic>
        </p:graphicFrame>
      </p:gr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35</a:t>
            </a:fld>
            <a:endParaRPr lang="en-GB" sz="2400" dirty="0">
              <a:latin typeface="Arial" panose="020B0604020202020204" pitchFamily="34" charset="0"/>
              <a:cs typeface="Arial" panose="020B0604020202020204" pitchFamily="34" charset="0"/>
            </a:endParaRPr>
          </a:p>
        </p:txBody>
      </p:sp>
      <p:sp>
        <p:nvSpPr>
          <p:cNvPr id="11" name="Right Triangle 4">
            <a:extLst>
              <a:ext uri="{FF2B5EF4-FFF2-40B4-BE49-F238E27FC236}">
                <a16:creationId xmlns:a16="http://schemas.microsoft.com/office/drawing/2014/main" id="{05BBD962-C852-4E24-ABE8-9CA2B7E1A1C2}"/>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8493160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348178" y="1663995"/>
            <a:ext cx="5162106" cy="513552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36</a:t>
            </a:fld>
            <a:endParaRPr lang="en-GB" sz="2400" dirty="0">
              <a:latin typeface="Arial" panose="020B0604020202020204" pitchFamily="34" charset="0"/>
              <a:cs typeface="Arial" panose="020B0604020202020204" pitchFamily="34" charset="0"/>
            </a:endParaRPr>
          </a:p>
        </p:txBody>
      </p:sp>
      <p:grpSp>
        <p:nvGrpSpPr>
          <p:cNvPr id="5" name="Group 4"/>
          <p:cNvGrpSpPr/>
          <p:nvPr/>
        </p:nvGrpSpPr>
        <p:grpSpPr>
          <a:xfrm>
            <a:off x="72000" y="36000"/>
            <a:ext cx="5100704" cy="6991863"/>
            <a:chOff x="72000" y="36000"/>
            <a:chExt cx="5100704" cy="6991863"/>
          </a:xfrm>
        </p:grpSpPr>
        <p:sp>
          <p:nvSpPr>
            <p:cNvPr id="4" name="Rectangle 3"/>
            <p:cNvSpPr/>
            <p:nvPr/>
          </p:nvSpPr>
          <p:spPr>
            <a:xfrm>
              <a:off x="72000" y="36000"/>
              <a:ext cx="5100704" cy="677349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3" name="Object 2"/>
            <p:cNvGraphicFramePr>
              <a:graphicFrameLocks noChangeAspect="1"/>
            </p:cNvGraphicFramePr>
            <p:nvPr>
              <p:extLst>
                <p:ext uri="{D42A27DB-BD31-4B8C-83A1-F6EECF244321}">
                  <p14:modId xmlns:p14="http://schemas.microsoft.com/office/powerpoint/2010/main" val="1904675432"/>
                </p:ext>
              </p:extLst>
            </p:nvPr>
          </p:nvGraphicFramePr>
          <p:xfrm>
            <a:off x="149225" y="60325"/>
            <a:ext cx="4946650" cy="6967538"/>
          </p:xfrm>
          <a:graphic>
            <a:graphicData uri="http://schemas.openxmlformats.org/presentationml/2006/ole">
              <mc:AlternateContent xmlns:mc="http://schemas.openxmlformats.org/markup-compatibility/2006">
                <mc:Choice xmlns:v="urn:schemas-microsoft-com:vml" Requires="v">
                  <p:oleObj spid="_x0000_s3260" name="Document" r:id="rId3" imgW="5960676" imgH="8396125" progId="Word.Document.12">
                    <p:link updateAutomatic="1"/>
                  </p:oleObj>
                </mc:Choice>
                <mc:Fallback>
                  <p:oleObj name="Document" r:id="rId3" imgW="5960676" imgH="8396125" progId="Word.Document.12">
                    <p:link updateAutomatic="1"/>
                    <p:pic>
                      <p:nvPicPr>
                        <p:cNvPr id="0" name=""/>
                        <p:cNvPicPr/>
                        <p:nvPr/>
                      </p:nvPicPr>
                      <p:blipFill>
                        <a:blip r:embed="rId4"/>
                        <a:stretch>
                          <a:fillRect/>
                        </a:stretch>
                      </p:blipFill>
                      <p:spPr>
                        <a:xfrm>
                          <a:off x="149225" y="60325"/>
                          <a:ext cx="4946650" cy="6967538"/>
                        </a:xfrm>
                        <a:prstGeom prst="rect">
                          <a:avLst/>
                        </a:prstGeom>
                      </p:spPr>
                    </p:pic>
                  </p:oleObj>
                </mc:Fallback>
              </mc:AlternateContent>
            </a:graphicData>
          </a:graphic>
        </p:graphicFrame>
      </p:grpSp>
      <p:grpSp>
        <p:nvGrpSpPr>
          <p:cNvPr id="172" name="Group 171"/>
          <p:cNvGrpSpPr>
            <a:grpSpLocks noChangeAspect="1"/>
          </p:cNvGrpSpPr>
          <p:nvPr/>
        </p:nvGrpSpPr>
        <p:grpSpPr>
          <a:xfrm>
            <a:off x="5341396" y="1760317"/>
            <a:ext cx="4982272" cy="4989345"/>
            <a:chOff x="144762" y="893763"/>
            <a:chExt cx="5971876" cy="5980355"/>
          </a:xfrm>
        </p:grpSpPr>
        <p:sp>
          <p:nvSpPr>
            <p:cNvPr id="173" name="Line 169"/>
            <p:cNvSpPr>
              <a:spLocks noChangeShapeType="1"/>
            </p:cNvSpPr>
            <p:nvPr/>
          </p:nvSpPr>
          <p:spPr bwMode="auto">
            <a:xfrm flipV="1">
              <a:off x="989013" y="987425"/>
              <a:ext cx="1588" cy="50355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4" name="Line 170"/>
            <p:cNvSpPr>
              <a:spLocks noChangeAspect="1" noChangeShapeType="1"/>
            </p:cNvSpPr>
            <p:nvPr/>
          </p:nvSpPr>
          <p:spPr bwMode="auto">
            <a:xfrm flipV="1">
              <a:off x="6024563" y="987425"/>
              <a:ext cx="1588" cy="50355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5" name="Line 171"/>
            <p:cNvSpPr>
              <a:spLocks noChangeShapeType="1"/>
            </p:cNvSpPr>
            <p:nvPr/>
          </p:nvSpPr>
          <p:spPr bwMode="auto">
            <a:xfrm flipH="1">
              <a:off x="893763" y="5732463"/>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6" name="Line 172"/>
            <p:cNvSpPr>
              <a:spLocks noChangeShapeType="1"/>
            </p:cNvSpPr>
            <p:nvPr/>
          </p:nvSpPr>
          <p:spPr bwMode="auto">
            <a:xfrm>
              <a:off x="6024563" y="5732463"/>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7" name="Rectangle 173"/>
            <p:cNvSpPr>
              <a:spLocks noChangeArrowheads="1"/>
            </p:cNvSpPr>
            <p:nvPr/>
          </p:nvSpPr>
          <p:spPr bwMode="auto">
            <a:xfrm>
              <a:off x="655638" y="5622925"/>
              <a:ext cx="153712"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7</a:t>
              </a:r>
              <a:endParaRPr lang="en-GB" altLang="en-US" dirty="0">
                <a:latin typeface="Arial" panose="020B0604020202020204" pitchFamily="34" charset="0"/>
                <a:cs typeface="Arial" panose="020B0604020202020204" pitchFamily="34" charset="0"/>
              </a:endParaRPr>
            </a:p>
          </p:txBody>
        </p:sp>
        <p:sp>
          <p:nvSpPr>
            <p:cNvPr id="178" name="Line 174"/>
            <p:cNvSpPr>
              <a:spLocks noChangeShapeType="1"/>
            </p:cNvSpPr>
            <p:nvPr/>
          </p:nvSpPr>
          <p:spPr bwMode="auto">
            <a:xfrm flipH="1">
              <a:off x="941388" y="5367338"/>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79" name="Line 175"/>
            <p:cNvSpPr>
              <a:spLocks noChangeShapeType="1"/>
            </p:cNvSpPr>
            <p:nvPr/>
          </p:nvSpPr>
          <p:spPr bwMode="auto">
            <a:xfrm>
              <a:off x="6024563" y="5367338"/>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0" name="Line 176"/>
            <p:cNvSpPr>
              <a:spLocks noChangeShapeType="1"/>
            </p:cNvSpPr>
            <p:nvPr/>
          </p:nvSpPr>
          <p:spPr bwMode="auto">
            <a:xfrm flipH="1">
              <a:off x="893763" y="5002213"/>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1" name="Line 177"/>
            <p:cNvSpPr>
              <a:spLocks noChangeShapeType="1"/>
            </p:cNvSpPr>
            <p:nvPr/>
          </p:nvSpPr>
          <p:spPr bwMode="auto">
            <a:xfrm>
              <a:off x="6024563" y="5002213"/>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2" name="Rectangle 178"/>
            <p:cNvSpPr>
              <a:spLocks noChangeArrowheads="1"/>
            </p:cNvSpPr>
            <p:nvPr/>
          </p:nvSpPr>
          <p:spPr bwMode="auto">
            <a:xfrm>
              <a:off x="655638" y="4892675"/>
              <a:ext cx="153712"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8</a:t>
              </a:r>
              <a:endParaRPr lang="en-GB" altLang="en-US" dirty="0">
                <a:latin typeface="Arial" panose="020B0604020202020204" pitchFamily="34" charset="0"/>
                <a:cs typeface="Arial" panose="020B0604020202020204" pitchFamily="34" charset="0"/>
              </a:endParaRPr>
            </a:p>
          </p:txBody>
        </p:sp>
        <p:sp>
          <p:nvSpPr>
            <p:cNvPr id="183" name="Line 179"/>
            <p:cNvSpPr>
              <a:spLocks noChangeShapeType="1"/>
            </p:cNvSpPr>
            <p:nvPr/>
          </p:nvSpPr>
          <p:spPr bwMode="auto">
            <a:xfrm flipH="1">
              <a:off x="941388" y="4637088"/>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4" name="Line 180"/>
            <p:cNvSpPr>
              <a:spLocks noChangeShapeType="1"/>
            </p:cNvSpPr>
            <p:nvPr/>
          </p:nvSpPr>
          <p:spPr bwMode="auto">
            <a:xfrm>
              <a:off x="6024563" y="4637088"/>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5" name="Line 181"/>
            <p:cNvSpPr>
              <a:spLocks noChangeShapeType="1"/>
            </p:cNvSpPr>
            <p:nvPr/>
          </p:nvSpPr>
          <p:spPr bwMode="auto">
            <a:xfrm flipH="1">
              <a:off x="893763" y="4271963"/>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6" name="Line 182"/>
            <p:cNvSpPr>
              <a:spLocks noChangeShapeType="1"/>
            </p:cNvSpPr>
            <p:nvPr/>
          </p:nvSpPr>
          <p:spPr bwMode="auto">
            <a:xfrm>
              <a:off x="6024563" y="4271963"/>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7" name="Rectangle 183"/>
            <p:cNvSpPr>
              <a:spLocks noChangeArrowheads="1"/>
            </p:cNvSpPr>
            <p:nvPr/>
          </p:nvSpPr>
          <p:spPr bwMode="auto">
            <a:xfrm>
              <a:off x="655638" y="4162425"/>
              <a:ext cx="153712"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9</a:t>
              </a:r>
              <a:endParaRPr lang="en-GB" altLang="en-US" dirty="0">
                <a:latin typeface="Arial" panose="020B0604020202020204" pitchFamily="34" charset="0"/>
                <a:cs typeface="Arial" panose="020B0604020202020204" pitchFamily="34" charset="0"/>
              </a:endParaRPr>
            </a:p>
          </p:txBody>
        </p:sp>
        <p:sp>
          <p:nvSpPr>
            <p:cNvPr id="188" name="Line 184"/>
            <p:cNvSpPr>
              <a:spLocks noChangeShapeType="1"/>
            </p:cNvSpPr>
            <p:nvPr/>
          </p:nvSpPr>
          <p:spPr bwMode="auto">
            <a:xfrm flipH="1">
              <a:off x="941388" y="3906838"/>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89" name="Line 185"/>
            <p:cNvSpPr>
              <a:spLocks noChangeShapeType="1"/>
            </p:cNvSpPr>
            <p:nvPr/>
          </p:nvSpPr>
          <p:spPr bwMode="auto">
            <a:xfrm>
              <a:off x="6024563" y="3906838"/>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0" name="Line 186"/>
            <p:cNvSpPr>
              <a:spLocks noChangeShapeType="1"/>
            </p:cNvSpPr>
            <p:nvPr/>
          </p:nvSpPr>
          <p:spPr bwMode="auto">
            <a:xfrm flipH="1">
              <a:off x="893763" y="3541713"/>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1" name="Line 187"/>
            <p:cNvSpPr>
              <a:spLocks noChangeShapeType="1"/>
            </p:cNvSpPr>
            <p:nvPr/>
          </p:nvSpPr>
          <p:spPr bwMode="auto">
            <a:xfrm>
              <a:off x="6024563" y="3541713"/>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2" name="Rectangle 188"/>
            <p:cNvSpPr>
              <a:spLocks noChangeArrowheads="1"/>
            </p:cNvSpPr>
            <p:nvPr/>
          </p:nvSpPr>
          <p:spPr bwMode="auto">
            <a:xfrm>
              <a:off x="534988" y="3432174"/>
              <a:ext cx="307423"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10</a:t>
              </a:r>
              <a:endParaRPr lang="en-GB" altLang="en-US" dirty="0">
                <a:latin typeface="Arial" panose="020B0604020202020204" pitchFamily="34" charset="0"/>
                <a:cs typeface="Arial" panose="020B0604020202020204" pitchFamily="34" charset="0"/>
              </a:endParaRPr>
            </a:p>
          </p:txBody>
        </p:sp>
        <p:sp>
          <p:nvSpPr>
            <p:cNvPr id="193" name="Line 189"/>
            <p:cNvSpPr>
              <a:spLocks noChangeShapeType="1"/>
            </p:cNvSpPr>
            <p:nvPr/>
          </p:nvSpPr>
          <p:spPr bwMode="auto">
            <a:xfrm flipH="1">
              <a:off x="941388" y="3176588"/>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4" name="Line 190"/>
            <p:cNvSpPr>
              <a:spLocks noChangeShapeType="1"/>
            </p:cNvSpPr>
            <p:nvPr/>
          </p:nvSpPr>
          <p:spPr bwMode="auto">
            <a:xfrm>
              <a:off x="6024563" y="3176588"/>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5" name="Line 191"/>
            <p:cNvSpPr>
              <a:spLocks noChangeShapeType="1"/>
            </p:cNvSpPr>
            <p:nvPr/>
          </p:nvSpPr>
          <p:spPr bwMode="auto">
            <a:xfrm flipH="1">
              <a:off x="893763" y="2811463"/>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6" name="Line 192"/>
            <p:cNvSpPr>
              <a:spLocks noChangeShapeType="1"/>
            </p:cNvSpPr>
            <p:nvPr/>
          </p:nvSpPr>
          <p:spPr bwMode="auto">
            <a:xfrm>
              <a:off x="6024563" y="2811463"/>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7" name="Rectangle 193"/>
            <p:cNvSpPr>
              <a:spLocks noChangeArrowheads="1"/>
            </p:cNvSpPr>
            <p:nvPr/>
          </p:nvSpPr>
          <p:spPr bwMode="auto">
            <a:xfrm>
              <a:off x="534988" y="2701925"/>
              <a:ext cx="286904"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11</a:t>
              </a:r>
              <a:endParaRPr lang="en-GB" altLang="en-US" dirty="0">
                <a:latin typeface="Arial" panose="020B0604020202020204" pitchFamily="34" charset="0"/>
                <a:cs typeface="Arial" panose="020B0604020202020204" pitchFamily="34" charset="0"/>
              </a:endParaRPr>
            </a:p>
          </p:txBody>
        </p:sp>
        <p:sp>
          <p:nvSpPr>
            <p:cNvPr id="198" name="Line 194"/>
            <p:cNvSpPr>
              <a:spLocks noChangeShapeType="1"/>
            </p:cNvSpPr>
            <p:nvPr/>
          </p:nvSpPr>
          <p:spPr bwMode="auto">
            <a:xfrm flipH="1">
              <a:off x="941388" y="2447925"/>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199" name="Line 195"/>
            <p:cNvSpPr>
              <a:spLocks noChangeShapeType="1"/>
            </p:cNvSpPr>
            <p:nvPr/>
          </p:nvSpPr>
          <p:spPr bwMode="auto">
            <a:xfrm>
              <a:off x="6024563" y="2447925"/>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0" name="Line 196"/>
            <p:cNvSpPr>
              <a:spLocks noChangeShapeType="1"/>
            </p:cNvSpPr>
            <p:nvPr/>
          </p:nvSpPr>
          <p:spPr bwMode="auto">
            <a:xfrm flipH="1">
              <a:off x="893763" y="2082800"/>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1" name="Line 197"/>
            <p:cNvSpPr>
              <a:spLocks noChangeShapeType="1"/>
            </p:cNvSpPr>
            <p:nvPr/>
          </p:nvSpPr>
          <p:spPr bwMode="auto">
            <a:xfrm>
              <a:off x="6024563" y="2082800"/>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2" name="Rectangle 198"/>
            <p:cNvSpPr>
              <a:spLocks noChangeArrowheads="1"/>
            </p:cNvSpPr>
            <p:nvPr/>
          </p:nvSpPr>
          <p:spPr bwMode="auto">
            <a:xfrm>
              <a:off x="534988" y="1973263"/>
              <a:ext cx="307423"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12</a:t>
              </a:r>
              <a:endParaRPr lang="en-GB" altLang="en-US" dirty="0">
                <a:latin typeface="Arial" panose="020B0604020202020204" pitchFamily="34" charset="0"/>
                <a:cs typeface="Arial" panose="020B0604020202020204" pitchFamily="34" charset="0"/>
              </a:endParaRPr>
            </a:p>
          </p:txBody>
        </p:sp>
        <p:sp>
          <p:nvSpPr>
            <p:cNvPr id="203" name="Line 199"/>
            <p:cNvSpPr>
              <a:spLocks noChangeShapeType="1"/>
            </p:cNvSpPr>
            <p:nvPr/>
          </p:nvSpPr>
          <p:spPr bwMode="auto">
            <a:xfrm flipH="1">
              <a:off x="941388" y="1717675"/>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4" name="Line 200"/>
            <p:cNvSpPr>
              <a:spLocks noChangeShapeType="1"/>
            </p:cNvSpPr>
            <p:nvPr/>
          </p:nvSpPr>
          <p:spPr bwMode="auto">
            <a:xfrm>
              <a:off x="6024563" y="1717675"/>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5" name="Line 201"/>
            <p:cNvSpPr>
              <a:spLocks noChangeShapeType="1"/>
            </p:cNvSpPr>
            <p:nvPr/>
          </p:nvSpPr>
          <p:spPr bwMode="auto">
            <a:xfrm flipH="1">
              <a:off x="893763" y="1352550"/>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6" name="Line 202"/>
            <p:cNvSpPr>
              <a:spLocks noChangeShapeType="1"/>
            </p:cNvSpPr>
            <p:nvPr/>
          </p:nvSpPr>
          <p:spPr bwMode="auto">
            <a:xfrm>
              <a:off x="6024563" y="1352550"/>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7" name="Rectangle 203"/>
            <p:cNvSpPr>
              <a:spLocks noChangeArrowheads="1"/>
            </p:cNvSpPr>
            <p:nvPr/>
          </p:nvSpPr>
          <p:spPr bwMode="auto">
            <a:xfrm>
              <a:off x="534988" y="1243012"/>
              <a:ext cx="307423"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13</a:t>
              </a:r>
              <a:endParaRPr lang="en-GB" altLang="en-US" dirty="0">
                <a:latin typeface="Arial" panose="020B0604020202020204" pitchFamily="34" charset="0"/>
                <a:cs typeface="Arial" panose="020B0604020202020204" pitchFamily="34" charset="0"/>
              </a:endParaRPr>
            </a:p>
          </p:txBody>
        </p:sp>
        <p:sp>
          <p:nvSpPr>
            <p:cNvPr id="208" name="Line 204"/>
            <p:cNvSpPr>
              <a:spLocks noChangeShapeType="1"/>
            </p:cNvSpPr>
            <p:nvPr/>
          </p:nvSpPr>
          <p:spPr bwMode="auto">
            <a:xfrm flipH="1">
              <a:off x="941388" y="987425"/>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09" name="Line 205"/>
            <p:cNvSpPr>
              <a:spLocks noChangeShapeType="1"/>
            </p:cNvSpPr>
            <p:nvPr/>
          </p:nvSpPr>
          <p:spPr bwMode="auto">
            <a:xfrm>
              <a:off x="6024563" y="987425"/>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0" name="Rectangle 206"/>
            <p:cNvSpPr>
              <a:spLocks noChangeArrowheads="1"/>
            </p:cNvSpPr>
            <p:nvPr/>
          </p:nvSpPr>
          <p:spPr bwMode="auto">
            <a:xfrm rot="16200000">
              <a:off x="-1302321" y="3369769"/>
              <a:ext cx="3299966" cy="40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200" dirty="0">
                  <a:solidFill>
                    <a:srgbClr val="000000"/>
                  </a:solidFill>
                  <a:latin typeface="Arial" panose="020B0604020202020204" pitchFamily="34" charset="0"/>
                  <a:cs typeface="Arial" panose="020B0604020202020204" pitchFamily="34" charset="0"/>
                </a:rPr>
                <a:t>True genotypic values</a:t>
              </a:r>
              <a:endParaRPr lang="en-GB" altLang="en-US" sz="2200" dirty="0">
                <a:latin typeface="Arial" panose="020B0604020202020204" pitchFamily="34" charset="0"/>
                <a:cs typeface="Arial" panose="020B0604020202020204" pitchFamily="34" charset="0"/>
              </a:endParaRPr>
            </a:p>
          </p:txBody>
        </p:sp>
        <p:sp>
          <p:nvSpPr>
            <p:cNvPr id="211" name="Line 207"/>
            <p:cNvSpPr>
              <a:spLocks noChangeShapeType="1"/>
            </p:cNvSpPr>
            <p:nvPr/>
          </p:nvSpPr>
          <p:spPr bwMode="auto">
            <a:xfrm>
              <a:off x="989013" y="6022975"/>
              <a:ext cx="50355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2" name="Line 208"/>
            <p:cNvSpPr>
              <a:spLocks noChangeShapeType="1"/>
            </p:cNvSpPr>
            <p:nvPr/>
          </p:nvSpPr>
          <p:spPr bwMode="auto">
            <a:xfrm>
              <a:off x="989013" y="987425"/>
              <a:ext cx="50355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3" name="Line 209"/>
            <p:cNvSpPr>
              <a:spLocks noChangeShapeType="1"/>
            </p:cNvSpPr>
            <p:nvPr/>
          </p:nvSpPr>
          <p:spPr bwMode="auto">
            <a:xfrm>
              <a:off x="1279525"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4" name="Line 210"/>
            <p:cNvSpPr>
              <a:spLocks noChangeShapeType="1"/>
            </p:cNvSpPr>
            <p:nvPr/>
          </p:nvSpPr>
          <p:spPr bwMode="auto">
            <a:xfrm flipV="1">
              <a:off x="1279525"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5" name="Rectangle 211"/>
            <p:cNvSpPr>
              <a:spLocks noChangeArrowheads="1"/>
            </p:cNvSpPr>
            <p:nvPr/>
          </p:nvSpPr>
          <p:spPr bwMode="auto">
            <a:xfrm>
              <a:off x="1171575" y="6140450"/>
              <a:ext cx="153712"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7</a:t>
              </a:r>
              <a:endParaRPr lang="en-GB" altLang="en-US" dirty="0">
                <a:latin typeface="Arial" panose="020B0604020202020204" pitchFamily="34" charset="0"/>
                <a:cs typeface="Arial" panose="020B0604020202020204" pitchFamily="34" charset="0"/>
              </a:endParaRPr>
            </a:p>
          </p:txBody>
        </p:sp>
        <p:sp>
          <p:nvSpPr>
            <p:cNvPr id="216" name="Line 212"/>
            <p:cNvSpPr>
              <a:spLocks noChangeShapeType="1"/>
            </p:cNvSpPr>
            <p:nvPr/>
          </p:nvSpPr>
          <p:spPr bwMode="auto">
            <a:xfrm>
              <a:off x="1644650"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7" name="Line 213"/>
            <p:cNvSpPr>
              <a:spLocks noChangeShapeType="1"/>
            </p:cNvSpPr>
            <p:nvPr/>
          </p:nvSpPr>
          <p:spPr bwMode="auto">
            <a:xfrm flipV="1">
              <a:off x="1644650"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8" name="Line 214"/>
            <p:cNvSpPr>
              <a:spLocks noChangeShapeType="1"/>
            </p:cNvSpPr>
            <p:nvPr/>
          </p:nvSpPr>
          <p:spPr bwMode="auto">
            <a:xfrm>
              <a:off x="2009775"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19" name="Line 215"/>
            <p:cNvSpPr>
              <a:spLocks noChangeShapeType="1"/>
            </p:cNvSpPr>
            <p:nvPr/>
          </p:nvSpPr>
          <p:spPr bwMode="auto">
            <a:xfrm flipV="1">
              <a:off x="2009775"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0" name="Rectangle 216"/>
            <p:cNvSpPr>
              <a:spLocks noChangeArrowheads="1"/>
            </p:cNvSpPr>
            <p:nvPr/>
          </p:nvSpPr>
          <p:spPr bwMode="auto">
            <a:xfrm>
              <a:off x="1901825" y="6140450"/>
              <a:ext cx="153712"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8</a:t>
              </a:r>
              <a:endParaRPr lang="en-GB" altLang="en-US" dirty="0">
                <a:latin typeface="Arial" panose="020B0604020202020204" pitchFamily="34" charset="0"/>
                <a:cs typeface="Arial" panose="020B0604020202020204" pitchFamily="34" charset="0"/>
              </a:endParaRPr>
            </a:p>
          </p:txBody>
        </p:sp>
        <p:sp>
          <p:nvSpPr>
            <p:cNvPr id="221" name="Line 217"/>
            <p:cNvSpPr>
              <a:spLocks noChangeShapeType="1"/>
            </p:cNvSpPr>
            <p:nvPr/>
          </p:nvSpPr>
          <p:spPr bwMode="auto">
            <a:xfrm>
              <a:off x="237331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2" name="Line 218"/>
            <p:cNvSpPr>
              <a:spLocks noChangeShapeType="1"/>
            </p:cNvSpPr>
            <p:nvPr/>
          </p:nvSpPr>
          <p:spPr bwMode="auto">
            <a:xfrm flipV="1">
              <a:off x="237331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3" name="Line 219"/>
            <p:cNvSpPr>
              <a:spLocks noChangeShapeType="1"/>
            </p:cNvSpPr>
            <p:nvPr/>
          </p:nvSpPr>
          <p:spPr bwMode="auto">
            <a:xfrm>
              <a:off x="2738438"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4" name="Line 220"/>
            <p:cNvSpPr>
              <a:spLocks noChangeShapeType="1"/>
            </p:cNvSpPr>
            <p:nvPr/>
          </p:nvSpPr>
          <p:spPr bwMode="auto">
            <a:xfrm flipV="1">
              <a:off x="2738438"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5" name="Rectangle 221"/>
            <p:cNvSpPr>
              <a:spLocks noChangeArrowheads="1"/>
            </p:cNvSpPr>
            <p:nvPr/>
          </p:nvSpPr>
          <p:spPr bwMode="auto">
            <a:xfrm>
              <a:off x="2632076" y="6140450"/>
              <a:ext cx="153712"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9</a:t>
              </a:r>
              <a:endParaRPr lang="en-GB" altLang="en-US" dirty="0">
                <a:latin typeface="Arial" panose="020B0604020202020204" pitchFamily="34" charset="0"/>
                <a:cs typeface="Arial" panose="020B0604020202020204" pitchFamily="34" charset="0"/>
              </a:endParaRPr>
            </a:p>
          </p:txBody>
        </p:sp>
        <p:sp>
          <p:nvSpPr>
            <p:cNvPr id="226" name="Line 222"/>
            <p:cNvSpPr>
              <a:spLocks noChangeShapeType="1"/>
            </p:cNvSpPr>
            <p:nvPr/>
          </p:nvSpPr>
          <p:spPr bwMode="auto">
            <a:xfrm>
              <a:off x="310356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7" name="Line 223"/>
            <p:cNvSpPr>
              <a:spLocks noChangeShapeType="1"/>
            </p:cNvSpPr>
            <p:nvPr/>
          </p:nvSpPr>
          <p:spPr bwMode="auto">
            <a:xfrm flipV="1">
              <a:off x="310356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29" name="Line 224"/>
            <p:cNvSpPr>
              <a:spLocks noChangeShapeType="1"/>
            </p:cNvSpPr>
            <p:nvPr/>
          </p:nvSpPr>
          <p:spPr bwMode="auto">
            <a:xfrm>
              <a:off x="3468688"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0" name="Line 225"/>
            <p:cNvSpPr>
              <a:spLocks noChangeShapeType="1"/>
            </p:cNvSpPr>
            <p:nvPr/>
          </p:nvSpPr>
          <p:spPr bwMode="auto">
            <a:xfrm flipV="1">
              <a:off x="3468688"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1" name="Rectangle 226"/>
            <p:cNvSpPr>
              <a:spLocks noChangeArrowheads="1"/>
            </p:cNvSpPr>
            <p:nvPr/>
          </p:nvSpPr>
          <p:spPr bwMode="auto">
            <a:xfrm>
              <a:off x="3300413" y="6140450"/>
              <a:ext cx="307423"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10</a:t>
              </a:r>
              <a:endParaRPr lang="en-GB" altLang="en-US" dirty="0">
                <a:latin typeface="Arial" panose="020B0604020202020204" pitchFamily="34" charset="0"/>
                <a:cs typeface="Arial" panose="020B0604020202020204" pitchFamily="34" charset="0"/>
              </a:endParaRPr>
            </a:p>
          </p:txBody>
        </p:sp>
        <p:sp>
          <p:nvSpPr>
            <p:cNvPr id="232" name="Line 227"/>
            <p:cNvSpPr>
              <a:spLocks noChangeShapeType="1"/>
            </p:cNvSpPr>
            <p:nvPr/>
          </p:nvSpPr>
          <p:spPr bwMode="auto">
            <a:xfrm>
              <a:off x="383381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3" name="Line 228"/>
            <p:cNvSpPr>
              <a:spLocks noChangeShapeType="1"/>
            </p:cNvSpPr>
            <p:nvPr/>
          </p:nvSpPr>
          <p:spPr bwMode="auto">
            <a:xfrm flipV="1">
              <a:off x="383381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4" name="Line 229"/>
            <p:cNvSpPr>
              <a:spLocks noChangeShapeType="1"/>
            </p:cNvSpPr>
            <p:nvPr/>
          </p:nvSpPr>
          <p:spPr bwMode="auto">
            <a:xfrm>
              <a:off x="4198938"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5" name="Line 230"/>
            <p:cNvSpPr>
              <a:spLocks noChangeShapeType="1"/>
            </p:cNvSpPr>
            <p:nvPr/>
          </p:nvSpPr>
          <p:spPr bwMode="auto">
            <a:xfrm flipV="1">
              <a:off x="4198938"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6" name="Rectangle 231"/>
            <p:cNvSpPr>
              <a:spLocks noChangeArrowheads="1"/>
            </p:cNvSpPr>
            <p:nvPr/>
          </p:nvSpPr>
          <p:spPr bwMode="auto">
            <a:xfrm>
              <a:off x="4030662" y="6140450"/>
              <a:ext cx="286904"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11</a:t>
              </a:r>
              <a:endParaRPr lang="en-GB" altLang="en-US" dirty="0">
                <a:latin typeface="Arial" panose="020B0604020202020204" pitchFamily="34" charset="0"/>
                <a:cs typeface="Arial" panose="020B0604020202020204" pitchFamily="34" charset="0"/>
              </a:endParaRPr>
            </a:p>
          </p:txBody>
        </p:sp>
        <p:sp>
          <p:nvSpPr>
            <p:cNvPr id="237" name="Line 232"/>
            <p:cNvSpPr>
              <a:spLocks noChangeShapeType="1"/>
            </p:cNvSpPr>
            <p:nvPr/>
          </p:nvSpPr>
          <p:spPr bwMode="auto">
            <a:xfrm>
              <a:off x="456406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8" name="Line 233"/>
            <p:cNvSpPr>
              <a:spLocks noChangeShapeType="1"/>
            </p:cNvSpPr>
            <p:nvPr/>
          </p:nvSpPr>
          <p:spPr bwMode="auto">
            <a:xfrm flipV="1">
              <a:off x="456406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39" name="Line 234"/>
            <p:cNvSpPr>
              <a:spLocks noChangeShapeType="1"/>
            </p:cNvSpPr>
            <p:nvPr/>
          </p:nvSpPr>
          <p:spPr bwMode="auto">
            <a:xfrm>
              <a:off x="4929188"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0" name="Line 235"/>
            <p:cNvSpPr>
              <a:spLocks noChangeShapeType="1"/>
            </p:cNvSpPr>
            <p:nvPr/>
          </p:nvSpPr>
          <p:spPr bwMode="auto">
            <a:xfrm flipV="1">
              <a:off x="4929188"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1" name="Rectangle 236"/>
            <p:cNvSpPr>
              <a:spLocks noChangeArrowheads="1"/>
            </p:cNvSpPr>
            <p:nvPr/>
          </p:nvSpPr>
          <p:spPr bwMode="auto">
            <a:xfrm>
              <a:off x="4760913" y="6140450"/>
              <a:ext cx="307423"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12</a:t>
              </a:r>
              <a:endParaRPr lang="en-GB" altLang="en-US" dirty="0">
                <a:latin typeface="Arial" panose="020B0604020202020204" pitchFamily="34" charset="0"/>
                <a:cs typeface="Arial" panose="020B0604020202020204" pitchFamily="34" charset="0"/>
              </a:endParaRPr>
            </a:p>
          </p:txBody>
        </p:sp>
        <p:sp>
          <p:nvSpPr>
            <p:cNvPr id="242" name="Line 237"/>
            <p:cNvSpPr>
              <a:spLocks noChangeShapeType="1"/>
            </p:cNvSpPr>
            <p:nvPr/>
          </p:nvSpPr>
          <p:spPr bwMode="auto">
            <a:xfrm>
              <a:off x="529431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3" name="Line 238"/>
            <p:cNvSpPr>
              <a:spLocks noChangeShapeType="1"/>
            </p:cNvSpPr>
            <p:nvPr/>
          </p:nvSpPr>
          <p:spPr bwMode="auto">
            <a:xfrm flipV="1">
              <a:off x="529431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4" name="Line 239"/>
            <p:cNvSpPr>
              <a:spLocks noChangeShapeType="1"/>
            </p:cNvSpPr>
            <p:nvPr/>
          </p:nvSpPr>
          <p:spPr bwMode="auto">
            <a:xfrm>
              <a:off x="5659438"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5" name="Line 240"/>
            <p:cNvSpPr>
              <a:spLocks noChangeShapeType="1"/>
            </p:cNvSpPr>
            <p:nvPr/>
          </p:nvSpPr>
          <p:spPr bwMode="auto">
            <a:xfrm flipV="1">
              <a:off x="5659438"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6" name="Rectangle 241"/>
            <p:cNvSpPr>
              <a:spLocks noChangeArrowheads="1"/>
            </p:cNvSpPr>
            <p:nvPr/>
          </p:nvSpPr>
          <p:spPr bwMode="auto">
            <a:xfrm>
              <a:off x="5491163" y="6140450"/>
              <a:ext cx="307423"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13</a:t>
              </a:r>
              <a:endParaRPr lang="en-GB" altLang="en-US" dirty="0">
                <a:latin typeface="Arial" panose="020B0604020202020204" pitchFamily="34" charset="0"/>
                <a:cs typeface="Arial" panose="020B0604020202020204" pitchFamily="34" charset="0"/>
              </a:endParaRPr>
            </a:p>
          </p:txBody>
        </p:sp>
        <p:sp>
          <p:nvSpPr>
            <p:cNvPr id="247" name="Line 242"/>
            <p:cNvSpPr>
              <a:spLocks noChangeShapeType="1"/>
            </p:cNvSpPr>
            <p:nvPr/>
          </p:nvSpPr>
          <p:spPr bwMode="auto">
            <a:xfrm>
              <a:off x="602456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8" name="Line 243"/>
            <p:cNvSpPr>
              <a:spLocks noChangeShapeType="1"/>
            </p:cNvSpPr>
            <p:nvPr/>
          </p:nvSpPr>
          <p:spPr bwMode="auto">
            <a:xfrm flipV="1">
              <a:off x="602456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49" name="Rectangle 244"/>
            <p:cNvSpPr>
              <a:spLocks noChangeArrowheads="1"/>
            </p:cNvSpPr>
            <p:nvPr/>
          </p:nvSpPr>
          <p:spPr bwMode="auto">
            <a:xfrm>
              <a:off x="1282344" y="6468319"/>
              <a:ext cx="4611358" cy="40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2200" dirty="0">
                  <a:solidFill>
                    <a:srgbClr val="000000"/>
                  </a:solidFill>
                  <a:latin typeface="Arial" panose="020B0604020202020204" pitchFamily="34" charset="0"/>
                  <a:cs typeface="Arial" panose="020B0604020202020204" pitchFamily="34" charset="0"/>
                </a:rPr>
                <a:t>Means of genotypes </a:t>
              </a:r>
              <a:r>
                <a:rPr lang="en-GB" altLang="en-US" sz="22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2 </a:t>
              </a:r>
              <a:r>
                <a:rPr lang="en-GB" altLang="en-US" sz="22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envs</a:t>
              </a:r>
              <a:r>
                <a:rPr lang="en-GB" altLang="en-US" sz="2200" dirty="0">
                  <a:solidFill>
                    <a:srgbClr val="000000"/>
                  </a:solidFill>
                  <a:latin typeface="Arial" panose="020B0604020202020204" pitchFamily="34" charset="0"/>
                  <a:cs typeface="Arial" panose="020B0604020202020204" pitchFamily="34" charset="0"/>
                </a:rPr>
                <a:t>.</a:t>
              </a:r>
              <a:endParaRPr lang="en-GB" altLang="en-US" sz="2200" dirty="0">
                <a:latin typeface="Arial" panose="020B0604020202020204" pitchFamily="34" charset="0"/>
                <a:cs typeface="Arial" panose="020B0604020202020204" pitchFamily="34" charset="0"/>
              </a:endParaRPr>
            </a:p>
          </p:txBody>
        </p:sp>
        <p:sp>
          <p:nvSpPr>
            <p:cNvPr id="250" name="Oval 245"/>
            <p:cNvSpPr>
              <a:spLocks noChangeArrowheads="1"/>
            </p:cNvSpPr>
            <p:nvPr/>
          </p:nvSpPr>
          <p:spPr bwMode="auto">
            <a:xfrm>
              <a:off x="4573207" y="2537897"/>
              <a:ext cx="136525"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1" name="Oval 246"/>
            <p:cNvSpPr>
              <a:spLocks noChangeArrowheads="1"/>
            </p:cNvSpPr>
            <p:nvPr/>
          </p:nvSpPr>
          <p:spPr bwMode="auto">
            <a:xfrm>
              <a:off x="3883025" y="2232025"/>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2" name="Oval 247"/>
            <p:cNvSpPr>
              <a:spLocks noChangeArrowheads="1"/>
            </p:cNvSpPr>
            <p:nvPr/>
          </p:nvSpPr>
          <p:spPr bwMode="auto">
            <a:xfrm>
              <a:off x="4270375" y="24082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3" name="Oval 248"/>
            <p:cNvSpPr>
              <a:spLocks noChangeArrowheads="1"/>
            </p:cNvSpPr>
            <p:nvPr/>
          </p:nvSpPr>
          <p:spPr bwMode="auto">
            <a:xfrm>
              <a:off x="4211638" y="2538413"/>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4" name="Oval 249"/>
            <p:cNvSpPr>
              <a:spLocks noChangeArrowheads="1"/>
            </p:cNvSpPr>
            <p:nvPr/>
          </p:nvSpPr>
          <p:spPr bwMode="auto">
            <a:xfrm>
              <a:off x="3525838" y="264318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5" name="Oval 250"/>
            <p:cNvSpPr>
              <a:spLocks noChangeArrowheads="1"/>
            </p:cNvSpPr>
            <p:nvPr/>
          </p:nvSpPr>
          <p:spPr bwMode="auto">
            <a:xfrm>
              <a:off x="3495675" y="2733675"/>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6" name="Oval 251"/>
            <p:cNvSpPr>
              <a:spLocks noChangeArrowheads="1"/>
            </p:cNvSpPr>
            <p:nvPr/>
          </p:nvSpPr>
          <p:spPr bwMode="auto">
            <a:xfrm>
              <a:off x="3860800" y="2813050"/>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7" name="Oval 252"/>
            <p:cNvSpPr>
              <a:spLocks noChangeArrowheads="1"/>
            </p:cNvSpPr>
            <p:nvPr/>
          </p:nvSpPr>
          <p:spPr bwMode="auto">
            <a:xfrm>
              <a:off x="3714750" y="2887663"/>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8" name="Oval 253"/>
            <p:cNvSpPr>
              <a:spLocks noChangeArrowheads="1"/>
            </p:cNvSpPr>
            <p:nvPr/>
          </p:nvSpPr>
          <p:spPr bwMode="auto">
            <a:xfrm>
              <a:off x="3219450" y="29543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59" name="Oval 254"/>
            <p:cNvSpPr>
              <a:spLocks noChangeArrowheads="1"/>
            </p:cNvSpPr>
            <p:nvPr/>
          </p:nvSpPr>
          <p:spPr bwMode="auto">
            <a:xfrm>
              <a:off x="2870200" y="30178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0" name="Oval 255"/>
            <p:cNvSpPr>
              <a:spLocks noChangeArrowheads="1"/>
            </p:cNvSpPr>
            <p:nvPr/>
          </p:nvSpPr>
          <p:spPr bwMode="auto">
            <a:xfrm>
              <a:off x="3694113" y="3078163"/>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1" name="Oval 256"/>
            <p:cNvSpPr>
              <a:spLocks noChangeArrowheads="1"/>
            </p:cNvSpPr>
            <p:nvPr/>
          </p:nvSpPr>
          <p:spPr bwMode="auto">
            <a:xfrm>
              <a:off x="3905250" y="3135313"/>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2" name="Oval 257"/>
            <p:cNvSpPr>
              <a:spLocks noChangeArrowheads="1"/>
            </p:cNvSpPr>
            <p:nvPr/>
          </p:nvSpPr>
          <p:spPr bwMode="auto">
            <a:xfrm>
              <a:off x="3941763" y="3190875"/>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3" name="Oval 258"/>
            <p:cNvSpPr>
              <a:spLocks noChangeArrowheads="1"/>
            </p:cNvSpPr>
            <p:nvPr/>
          </p:nvSpPr>
          <p:spPr bwMode="auto">
            <a:xfrm>
              <a:off x="2978150" y="3243263"/>
              <a:ext cx="136525"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4" name="Oval 259"/>
            <p:cNvSpPr>
              <a:spLocks noChangeArrowheads="1"/>
            </p:cNvSpPr>
            <p:nvPr/>
          </p:nvSpPr>
          <p:spPr bwMode="auto">
            <a:xfrm>
              <a:off x="3621088" y="32972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5" name="Oval 260"/>
            <p:cNvSpPr>
              <a:spLocks noChangeArrowheads="1"/>
            </p:cNvSpPr>
            <p:nvPr/>
          </p:nvSpPr>
          <p:spPr bwMode="auto">
            <a:xfrm>
              <a:off x="2693988" y="33480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6" name="Oval 261"/>
            <p:cNvSpPr>
              <a:spLocks noChangeArrowheads="1"/>
            </p:cNvSpPr>
            <p:nvPr/>
          </p:nvSpPr>
          <p:spPr bwMode="auto">
            <a:xfrm>
              <a:off x="2678113" y="3400425"/>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7" name="Oval 262"/>
            <p:cNvSpPr>
              <a:spLocks noChangeArrowheads="1"/>
            </p:cNvSpPr>
            <p:nvPr/>
          </p:nvSpPr>
          <p:spPr bwMode="auto">
            <a:xfrm>
              <a:off x="3284538" y="3449638"/>
              <a:ext cx="134938"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8" name="Oval 263"/>
            <p:cNvSpPr>
              <a:spLocks noChangeArrowheads="1"/>
            </p:cNvSpPr>
            <p:nvPr/>
          </p:nvSpPr>
          <p:spPr bwMode="auto">
            <a:xfrm>
              <a:off x="2955925" y="3500438"/>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69" name="Oval 264"/>
            <p:cNvSpPr>
              <a:spLocks noChangeArrowheads="1"/>
            </p:cNvSpPr>
            <p:nvPr/>
          </p:nvSpPr>
          <p:spPr bwMode="auto">
            <a:xfrm>
              <a:off x="2511425" y="35512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0" name="Oval 265"/>
            <p:cNvSpPr>
              <a:spLocks noChangeArrowheads="1"/>
            </p:cNvSpPr>
            <p:nvPr/>
          </p:nvSpPr>
          <p:spPr bwMode="auto">
            <a:xfrm>
              <a:off x="3227388" y="3602038"/>
              <a:ext cx="134938"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1" name="Oval 266"/>
            <p:cNvSpPr>
              <a:spLocks noChangeArrowheads="1"/>
            </p:cNvSpPr>
            <p:nvPr/>
          </p:nvSpPr>
          <p:spPr bwMode="auto">
            <a:xfrm>
              <a:off x="3562350" y="3654425"/>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2" name="Oval 267"/>
            <p:cNvSpPr>
              <a:spLocks noChangeArrowheads="1"/>
            </p:cNvSpPr>
            <p:nvPr/>
          </p:nvSpPr>
          <p:spPr bwMode="auto">
            <a:xfrm>
              <a:off x="2752725" y="3705225"/>
              <a:ext cx="134938"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3" name="Oval 268"/>
            <p:cNvSpPr>
              <a:spLocks noChangeArrowheads="1"/>
            </p:cNvSpPr>
            <p:nvPr/>
          </p:nvSpPr>
          <p:spPr bwMode="auto">
            <a:xfrm>
              <a:off x="2825750" y="3759200"/>
              <a:ext cx="134938"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4" name="Oval 269"/>
            <p:cNvSpPr>
              <a:spLocks noChangeArrowheads="1"/>
            </p:cNvSpPr>
            <p:nvPr/>
          </p:nvSpPr>
          <p:spPr bwMode="auto">
            <a:xfrm>
              <a:off x="2700338" y="3814763"/>
              <a:ext cx="136525"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5" name="Oval 270"/>
            <p:cNvSpPr>
              <a:spLocks noChangeArrowheads="1"/>
            </p:cNvSpPr>
            <p:nvPr/>
          </p:nvSpPr>
          <p:spPr bwMode="auto">
            <a:xfrm>
              <a:off x="2066925" y="3873500"/>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6" name="Oval 271"/>
            <p:cNvSpPr>
              <a:spLocks noChangeArrowheads="1"/>
            </p:cNvSpPr>
            <p:nvPr/>
          </p:nvSpPr>
          <p:spPr bwMode="auto">
            <a:xfrm>
              <a:off x="2576513" y="3933825"/>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7" name="Oval 272"/>
            <p:cNvSpPr>
              <a:spLocks noChangeArrowheads="1"/>
            </p:cNvSpPr>
            <p:nvPr/>
          </p:nvSpPr>
          <p:spPr bwMode="auto">
            <a:xfrm>
              <a:off x="2905125" y="3995738"/>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8" name="Oval 273"/>
            <p:cNvSpPr>
              <a:spLocks noChangeArrowheads="1"/>
            </p:cNvSpPr>
            <p:nvPr/>
          </p:nvSpPr>
          <p:spPr bwMode="auto">
            <a:xfrm>
              <a:off x="2774950" y="4064000"/>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79" name="Oval 274"/>
            <p:cNvSpPr>
              <a:spLocks noChangeArrowheads="1"/>
            </p:cNvSpPr>
            <p:nvPr/>
          </p:nvSpPr>
          <p:spPr bwMode="auto">
            <a:xfrm>
              <a:off x="2379663" y="4135438"/>
              <a:ext cx="134938"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0" name="Oval 275"/>
            <p:cNvSpPr>
              <a:spLocks noChangeArrowheads="1"/>
            </p:cNvSpPr>
            <p:nvPr/>
          </p:nvSpPr>
          <p:spPr bwMode="auto">
            <a:xfrm>
              <a:off x="2139950" y="421798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1" name="Oval 276"/>
            <p:cNvSpPr>
              <a:spLocks noChangeArrowheads="1"/>
            </p:cNvSpPr>
            <p:nvPr/>
          </p:nvSpPr>
          <p:spPr bwMode="auto">
            <a:xfrm>
              <a:off x="2409825" y="430688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2" name="Oval 277"/>
            <p:cNvSpPr>
              <a:spLocks noChangeArrowheads="1"/>
            </p:cNvSpPr>
            <p:nvPr/>
          </p:nvSpPr>
          <p:spPr bwMode="auto">
            <a:xfrm>
              <a:off x="2592388" y="4413250"/>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3" name="Oval 278"/>
            <p:cNvSpPr>
              <a:spLocks noChangeArrowheads="1"/>
            </p:cNvSpPr>
            <p:nvPr/>
          </p:nvSpPr>
          <p:spPr bwMode="auto">
            <a:xfrm>
              <a:off x="1758950" y="4541838"/>
              <a:ext cx="136525"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4" name="Oval 279"/>
            <p:cNvSpPr>
              <a:spLocks noChangeArrowheads="1"/>
            </p:cNvSpPr>
            <p:nvPr/>
          </p:nvSpPr>
          <p:spPr bwMode="auto">
            <a:xfrm>
              <a:off x="2335213" y="4719638"/>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5" name="Oval 280"/>
            <p:cNvSpPr>
              <a:spLocks noChangeArrowheads="1"/>
            </p:cNvSpPr>
            <p:nvPr/>
          </p:nvSpPr>
          <p:spPr bwMode="auto">
            <a:xfrm>
              <a:off x="1257300" y="5021263"/>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286" name="Oval 281"/>
            <p:cNvSpPr>
              <a:spLocks noChangeArrowheads="1"/>
            </p:cNvSpPr>
            <p:nvPr/>
          </p:nvSpPr>
          <p:spPr bwMode="auto">
            <a:xfrm>
              <a:off x="5621338" y="1922463"/>
              <a:ext cx="147638"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7" name="Oval 282"/>
            <p:cNvSpPr>
              <a:spLocks noChangeArrowheads="1"/>
            </p:cNvSpPr>
            <p:nvPr/>
          </p:nvSpPr>
          <p:spPr bwMode="auto">
            <a:xfrm>
              <a:off x="4424363" y="2224088"/>
              <a:ext cx="149225" cy="150812"/>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8" name="Oval 283"/>
            <p:cNvSpPr>
              <a:spLocks noChangeArrowheads="1"/>
            </p:cNvSpPr>
            <p:nvPr/>
          </p:nvSpPr>
          <p:spPr bwMode="auto">
            <a:xfrm>
              <a:off x="4110038" y="2401888"/>
              <a:ext cx="149225" cy="147637"/>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89" name="Oval 284"/>
            <p:cNvSpPr>
              <a:spLocks noChangeArrowheads="1"/>
            </p:cNvSpPr>
            <p:nvPr/>
          </p:nvSpPr>
          <p:spPr bwMode="auto">
            <a:xfrm>
              <a:off x="5233988" y="2530475"/>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0" name="Oval 285"/>
            <p:cNvSpPr>
              <a:spLocks noChangeArrowheads="1"/>
            </p:cNvSpPr>
            <p:nvPr/>
          </p:nvSpPr>
          <p:spPr bwMode="auto">
            <a:xfrm>
              <a:off x="5503863" y="2636838"/>
              <a:ext cx="149225" cy="147637"/>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1" name="Oval 286"/>
            <p:cNvSpPr>
              <a:spLocks noChangeArrowheads="1"/>
            </p:cNvSpPr>
            <p:nvPr/>
          </p:nvSpPr>
          <p:spPr bwMode="auto">
            <a:xfrm>
              <a:off x="4862513" y="2727325"/>
              <a:ext cx="147638"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2" name="Oval 287"/>
            <p:cNvSpPr>
              <a:spLocks noChangeArrowheads="1"/>
            </p:cNvSpPr>
            <p:nvPr/>
          </p:nvSpPr>
          <p:spPr bwMode="auto">
            <a:xfrm>
              <a:off x="4876800" y="2806700"/>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3" name="Oval 288"/>
            <p:cNvSpPr>
              <a:spLocks noChangeArrowheads="1"/>
            </p:cNvSpPr>
            <p:nvPr/>
          </p:nvSpPr>
          <p:spPr bwMode="auto">
            <a:xfrm>
              <a:off x="4351338" y="2879725"/>
              <a:ext cx="147638"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4" name="Oval 289"/>
            <p:cNvSpPr>
              <a:spLocks noChangeArrowheads="1"/>
            </p:cNvSpPr>
            <p:nvPr/>
          </p:nvSpPr>
          <p:spPr bwMode="auto">
            <a:xfrm>
              <a:off x="4525963" y="2947988"/>
              <a:ext cx="149225" cy="147637"/>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5" name="Oval 290"/>
            <p:cNvSpPr>
              <a:spLocks noChangeArrowheads="1"/>
            </p:cNvSpPr>
            <p:nvPr/>
          </p:nvSpPr>
          <p:spPr bwMode="auto">
            <a:xfrm>
              <a:off x="4460875" y="3011488"/>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6" name="Oval 291"/>
            <p:cNvSpPr>
              <a:spLocks noChangeArrowheads="1"/>
            </p:cNvSpPr>
            <p:nvPr/>
          </p:nvSpPr>
          <p:spPr bwMode="auto">
            <a:xfrm>
              <a:off x="4738688" y="3070225"/>
              <a:ext cx="147638" cy="150812"/>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7" name="Oval 292"/>
            <p:cNvSpPr>
              <a:spLocks noChangeArrowheads="1"/>
            </p:cNvSpPr>
            <p:nvPr/>
          </p:nvSpPr>
          <p:spPr bwMode="auto">
            <a:xfrm>
              <a:off x="3943350" y="3127375"/>
              <a:ext cx="147638"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8" name="Oval 293"/>
            <p:cNvSpPr>
              <a:spLocks noChangeArrowheads="1"/>
            </p:cNvSpPr>
            <p:nvPr/>
          </p:nvSpPr>
          <p:spPr bwMode="auto">
            <a:xfrm>
              <a:off x="4241800" y="3182938"/>
              <a:ext cx="147638"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299" name="Oval 294"/>
            <p:cNvSpPr>
              <a:spLocks noChangeArrowheads="1"/>
            </p:cNvSpPr>
            <p:nvPr/>
          </p:nvSpPr>
          <p:spPr bwMode="auto">
            <a:xfrm>
              <a:off x="3752850" y="3236913"/>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0" name="Oval 295"/>
            <p:cNvSpPr>
              <a:spLocks noChangeArrowheads="1"/>
            </p:cNvSpPr>
            <p:nvPr/>
          </p:nvSpPr>
          <p:spPr bwMode="auto">
            <a:xfrm>
              <a:off x="4489450" y="3290888"/>
              <a:ext cx="149225" cy="147637"/>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1" name="Oval 296"/>
            <p:cNvSpPr>
              <a:spLocks noChangeArrowheads="1"/>
            </p:cNvSpPr>
            <p:nvPr/>
          </p:nvSpPr>
          <p:spPr bwMode="auto">
            <a:xfrm>
              <a:off x="4775200" y="3341688"/>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2" name="Oval 297"/>
            <p:cNvSpPr>
              <a:spLocks noChangeArrowheads="1"/>
            </p:cNvSpPr>
            <p:nvPr/>
          </p:nvSpPr>
          <p:spPr bwMode="auto">
            <a:xfrm>
              <a:off x="3482975" y="3392488"/>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3" name="Oval 298"/>
            <p:cNvSpPr>
              <a:spLocks noChangeArrowheads="1"/>
            </p:cNvSpPr>
            <p:nvPr/>
          </p:nvSpPr>
          <p:spPr bwMode="auto">
            <a:xfrm>
              <a:off x="3789363" y="3443288"/>
              <a:ext cx="147638" cy="147637"/>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4" name="Oval 299"/>
            <p:cNvSpPr>
              <a:spLocks noChangeArrowheads="1"/>
            </p:cNvSpPr>
            <p:nvPr/>
          </p:nvSpPr>
          <p:spPr bwMode="auto">
            <a:xfrm>
              <a:off x="3365500" y="3492500"/>
              <a:ext cx="149225" cy="150812"/>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5" name="Oval 300"/>
            <p:cNvSpPr>
              <a:spLocks noChangeArrowheads="1"/>
            </p:cNvSpPr>
            <p:nvPr/>
          </p:nvSpPr>
          <p:spPr bwMode="auto">
            <a:xfrm>
              <a:off x="3328988" y="3544888"/>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6" name="Oval 301"/>
            <p:cNvSpPr>
              <a:spLocks noChangeArrowheads="1"/>
            </p:cNvSpPr>
            <p:nvPr/>
          </p:nvSpPr>
          <p:spPr bwMode="auto">
            <a:xfrm>
              <a:off x="2657475" y="3595688"/>
              <a:ext cx="149225" cy="147637"/>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7" name="Oval 302"/>
            <p:cNvSpPr>
              <a:spLocks noChangeArrowheads="1"/>
            </p:cNvSpPr>
            <p:nvPr/>
          </p:nvSpPr>
          <p:spPr bwMode="auto">
            <a:xfrm>
              <a:off x="2978150" y="3646488"/>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8" name="Oval 303"/>
            <p:cNvSpPr>
              <a:spLocks noChangeArrowheads="1"/>
            </p:cNvSpPr>
            <p:nvPr/>
          </p:nvSpPr>
          <p:spPr bwMode="auto">
            <a:xfrm>
              <a:off x="3328988" y="3700463"/>
              <a:ext cx="149225" cy="147637"/>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09" name="Oval 304"/>
            <p:cNvSpPr>
              <a:spLocks noChangeArrowheads="1"/>
            </p:cNvSpPr>
            <p:nvPr/>
          </p:nvSpPr>
          <p:spPr bwMode="auto">
            <a:xfrm>
              <a:off x="3168650" y="3752850"/>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0" name="Oval 305"/>
            <p:cNvSpPr>
              <a:spLocks noChangeArrowheads="1"/>
            </p:cNvSpPr>
            <p:nvPr/>
          </p:nvSpPr>
          <p:spPr bwMode="auto">
            <a:xfrm>
              <a:off x="3468688" y="3808413"/>
              <a:ext cx="147638"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1" name="Oval 306"/>
            <p:cNvSpPr>
              <a:spLocks noChangeArrowheads="1"/>
            </p:cNvSpPr>
            <p:nvPr/>
          </p:nvSpPr>
          <p:spPr bwMode="auto">
            <a:xfrm>
              <a:off x="3665538" y="3865563"/>
              <a:ext cx="147638"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2" name="Oval 307"/>
            <p:cNvSpPr>
              <a:spLocks noChangeArrowheads="1"/>
            </p:cNvSpPr>
            <p:nvPr/>
          </p:nvSpPr>
          <p:spPr bwMode="auto">
            <a:xfrm>
              <a:off x="3373438" y="3925888"/>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3" name="Oval 308"/>
            <p:cNvSpPr>
              <a:spLocks noChangeArrowheads="1"/>
            </p:cNvSpPr>
            <p:nvPr/>
          </p:nvSpPr>
          <p:spPr bwMode="auto">
            <a:xfrm>
              <a:off x="3176588" y="3989388"/>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4" name="Oval 309"/>
            <p:cNvSpPr>
              <a:spLocks noChangeArrowheads="1"/>
            </p:cNvSpPr>
            <p:nvPr/>
          </p:nvSpPr>
          <p:spPr bwMode="auto">
            <a:xfrm>
              <a:off x="3087688" y="4056063"/>
              <a:ext cx="149225" cy="150812"/>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5" name="Oval 310"/>
            <p:cNvSpPr>
              <a:spLocks noChangeArrowheads="1"/>
            </p:cNvSpPr>
            <p:nvPr/>
          </p:nvSpPr>
          <p:spPr bwMode="auto">
            <a:xfrm>
              <a:off x="2803525" y="4130675"/>
              <a:ext cx="149225" cy="147637"/>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6" name="Oval 311"/>
            <p:cNvSpPr>
              <a:spLocks noChangeArrowheads="1"/>
            </p:cNvSpPr>
            <p:nvPr/>
          </p:nvSpPr>
          <p:spPr bwMode="auto">
            <a:xfrm>
              <a:off x="2862263" y="4210050"/>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7" name="Oval 312"/>
            <p:cNvSpPr>
              <a:spLocks noChangeArrowheads="1"/>
            </p:cNvSpPr>
            <p:nvPr/>
          </p:nvSpPr>
          <p:spPr bwMode="auto">
            <a:xfrm>
              <a:off x="1387475" y="4300538"/>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8" name="Oval 313"/>
            <p:cNvSpPr>
              <a:spLocks noChangeArrowheads="1"/>
            </p:cNvSpPr>
            <p:nvPr/>
          </p:nvSpPr>
          <p:spPr bwMode="auto">
            <a:xfrm>
              <a:off x="3109913" y="4405313"/>
              <a:ext cx="149225" cy="150812"/>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19" name="Oval 314"/>
            <p:cNvSpPr>
              <a:spLocks noChangeArrowheads="1"/>
            </p:cNvSpPr>
            <p:nvPr/>
          </p:nvSpPr>
          <p:spPr bwMode="auto">
            <a:xfrm>
              <a:off x="1906588" y="4535488"/>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0" name="Oval 315"/>
            <p:cNvSpPr>
              <a:spLocks noChangeArrowheads="1"/>
            </p:cNvSpPr>
            <p:nvPr/>
          </p:nvSpPr>
          <p:spPr bwMode="auto">
            <a:xfrm>
              <a:off x="1038225" y="4711700"/>
              <a:ext cx="147638"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1" name="Oval 316"/>
            <p:cNvSpPr>
              <a:spLocks noChangeArrowheads="1"/>
            </p:cNvSpPr>
            <p:nvPr/>
          </p:nvSpPr>
          <p:spPr bwMode="auto">
            <a:xfrm>
              <a:off x="1752600" y="5013325"/>
              <a:ext cx="149225" cy="149225"/>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2" name="Freeform 317"/>
            <p:cNvSpPr>
              <a:spLocks/>
            </p:cNvSpPr>
            <p:nvPr/>
          </p:nvSpPr>
          <p:spPr bwMode="auto">
            <a:xfrm>
              <a:off x="1462088" y="2405063"/>
              <a:ext cx="4232275" cy="2451100"/>
            </a:xfrm>
            <a:custGeom>
              <a:avLst/>
              <a:gdLst>
                <a:gd name="T0" fmla="*/ 5332 w 5332"/>
                <a:gd name="T1" fmla="*/ 0 h 3087"/>
                <a:gd name="T2" fmla="*/ 3825 w 5332"/>
                <a:gd name="T3" fmla="*/ 874 h 3087"/>
                <a:gd name="T4" fmla="*/ 3430 w 5332"/>
                <a:gd name="T5" fmla="*/ 1101 h 3087"/>
                <a:gd name="T6" fmla="*/ 4846 w 5332"/>
                <a:gd name="T7" fmla="*/ 282 h 3087"/>
                <a:gd name="T8" fmla="*/ 5185 w 5332"/>
                <a:gd name="T9" fmla="*/ 85 h 3087"/>
                <a:gd name="T10" fmla="*/ 4376 w 5332"/>
                <a:gd name="T11" fmla="*/ 553 h 3087"/>
                <a:gd name="T12" fmla="*/ 4395 w 5332"/>
                <a:gd name="T13" fmla="*/ 544 h 3087"/>
                <a:gd name="T14" fmla="*/ 3732 w 5332"/>
                <a:gd name="T15" fmla="*/ 926 h 3087"/>
                <a:gd name="T16" fmla="*/ 3954 w 5332"/>
                <a:gd name="T17" fmla="*/ 799 h 3087"/>
                <a:gd name="T18" fmla="*/ 3872 w 5332"/>
                <a:gd name="T19" fmla="*/ 846 h 3087"/>
                <a:gd name="T20" fmla="*/ 4220 w 5332"/>
                <a:gd name="T21" fmla="*/ 644 h 3087"/>
                <a:gd name="T22" fmla="*/ 3218 w 5332"/>
                <a:gd name="T23" fmla="*/ 1224 h 3087"/>
                <a:gd name="T24" fmla="*/ 3594 w 5332"/>
                <a:gd name="T25" fmla="*/ 1007 h 3087"/>
                <a:gd name="T26" fmla="*/ 2980 w 5332"/>
                <a:gd name="T27" fmla="*/ 1363 h 3087"/>
                <a:gd name="T28" fmla="*/ 3907 w 5332"/>
                <a:gd name="T29" fmla="*/ 826 h 3087"/>
                <a:gd name="T30" fmla="*/ 4267 w 5332"/>
                <a:gd name="T31" fmla="*/ 618 h 3087"/>
                <a:gd name="T32" fmla="*/ 2639 w 5332"/>
                <a:gd name="T33" fmla="*/ 1560 h 3087"/>
                <a:gd name="T34" fmla="*/ 3024 w 5332"/>
                <a:gd name="T35" fmla="*/ 1337 h 3087"/>
                <a:gd name="T36" fmla="*/ 2492 w 5332"/>
                <a:gd name="T37" fmla="*/ 1645 h 3087"/>
                <a:gd name="T38" fmla="*/ 2445 w 5332"/>
                <a:gd name="T39" fmla="*/ 1671 h 3087"/>
                <a:gd name="T40" fmla="*/ 1600 w 5332"/>
                <a:gd name="T41" fmla="*/ 2161 h 3087"/>
                <a:gd name="T42" fmla="*/ 2004 w 5332"/>
                <a:gd name="T43" fmla="*/ 1927 h 3087"/>
                <a:gd name="T44" fmla="*/ 2445 w 5332"/>
                <a:gd name="T45" fmla="*/ 1671 h 3087"/>
                <a:gd name="T46" fmla="*/ 2244 w 5332"/>
                <a:gd name="T47" fmla="*/ 1789 h 3087"/>
                <a:gd name="T48" fmla="*/ 2620 w 5332"/>
                <a:gd name="T49" fmla="*/ 1571 h 3087"/>
                <a:gd name="T50" fmla="*/ 2868 w 5332"/>
                <a:gd name="T51" fmla="*/ 1427 h 3087"/>
                <a:gd name="T52" fmla="*/ 2501 w 5332"/>
                <a:gd name="T53" fmla="*/ 1640 h 3087"/>
                <a:gd name="T54" fmla="*/ 2253 w 5332"/>
                <a:gd name="T55" fmla="*/ 1783 h 3087"/>
                <a:gd name="T56" fmla="*/ 2142 w 5332"/>
                <a:gd name="T57" fmla="*/ 1848 h 3087"/>
                <a:gd name="T58" fmla="*/ 1784 w 5332"/>
                <a:gd name="T59" fmla="*/ 2055 h 3087"/>
                <a:gd name="T60" fmla="*/ 1857 w 5332"/>
                <a:gd name="T61" fmla="*/ 2012 h 3087"/>
                <a:gd name="T62" fmla="*/ 0 w 5332"/>
                <a:gd name="T63" fmla="*/ 3087 h 3087"/>
                <a:gd name="T64" fmla="*/ 2170 w 5332"/>
                <a:gd name="T65" fmla="*/ 1831 h 3087"/>
                <a:gd name="T66" fmla="*/ 653 w 5332"/>
                <a:gd name="T67" fmla="*/ 2709 h 3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32" h="3087">
                  <a:moveTo>
                    <a:pt x="5332" y="0"/>
                  </a:moveTo>
                  <a:lnTo>
                    <a:pt x="3825" y="874"/>
                  </a:lnTo>
                  <a:lnTo>
                    <a:pt x="3430" y="1101"/>
                  </a:lnTo>
                  <a:lnTo>
                    <a:pt x="4846" y="282"/>
                  </a:lnTo>
                  <a:lnTo>
                    <a:pt x="5185" y="85"/>
                  </a:lnTo>
                  <a:lnTo>
                    <a:pt x="4376" y="553"/>
                  </a:lnTo>
                  <a:lnTo>
                    <a:pt x="4395" y="544"/>
                  </a:lnTo>
                  <a:lnTo>
                    <a:pt x="3732" y="926"/>
                  </a:lnTo>
                  <a:lnTo>
                    <a:pt x="3954" y="799"/>
                  </a:lnTo>
                  <a:lnTo>
                    <a:pt x="3872" y="846"/>
                  </a:lnTo>
                  <a:lnTo>
                    <a:pt x="4220" y="644"/>
                  </a:lnTo>
                  <a:lnTo>
                    <a:pt x="3218" y="1224"/>
                  </a:lnTo>
                  <a:lnTo>
                    <a:pt x="3594" y="1007"/>
                  </a:lnTo>
                  <a:lnTo>
                    <a:pt x="2980" y="1363"/>
                  </a:lnTo>
                  <a:lnTo>
                    <a:pt x="3907" y="826"/>
                  </a:lnTo>
                  <a:lnTo>
                    <a:pt x="4267" y="618"/>
                  </a:lnTo>
                  <a:lnTo>
                    <a:pt x="2639" y="1560"/>
                  </a:lnTo>
                  <a:lnTo>
                    <a:pt x="3024" y="1337"/>
                  </a:lnTo>
                  <a:lnTo>
                    <a:pt x="2492" y="1645"/>
                  </a:lnTo>
                  <a:lnTo>
                    <a:pt x="2445" y="1671"/>
                  </a:lnTo>
                  <a:lnTo>
                    <a:pt x="1600" y="2161"/>
                  </a:lnTo>
                  <a:lnTo>
                    <a:pt x="2004" y="1927"/>
                  </a:lnTo>
                  <a:lnTo>
                    <a:pt x="2445" y="1671"/>
                  </a:lnTo>
                  <a:lnTo>
                    <a:pt x="2244" y="1789"/>
                  </a:lnTo>
                  <a:lnTo>
                    <a:pt x="2620" y="1571"/>
                  </a:lnTo>
                  <a:lnTo>
                    <a:pt x="2868" y="1427"/>
                  </a:lnTo>
                  <a:lnTo>
                    <a:pt x="2501" y="1640"/>
                  </a:lnTo>
                  <a:lnTo>
                    <a:pt x="2253" y="1783"/>
                  </a:lnTo>
                  <a:lnTo>
                    <a:pt x="2142" y="1848"/>
                  </a:lnTo>
                  <a:lnTo>
                    <a:pt x="1784" y="2055"/>
                  </a:lnTo>
                  <a:lnTo>
                    <a:pt x="1857" y="2012"/>
                  </a:lnTo>
                  <a:lnTo>
                    <a:pt x="0" y="3087"/>
                  </a:lnTo>
                  <a:lnTo>
                    <a:pt x="2170" y="1831"/>
                  </a:lnTo>
                  <a:lnTo>
                    <a:pt x="653" y="2709"/>
                  </a:lnTo>
                </a:path>
              </a:pathLst>
            </a:custGeom>
            <a:noFill/>
            <a:ln w="19050">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3" name="Freeform 318"/>
            <p:cNvSpPr>
              <a:spLocks/>
            </p:cNvSpPr>
            <p:nvPr/>
          </p:nvSpPr>
          <p:spPr bwMode="auto">
            <a:xfrm>
              <a:off x="1111250" y="4556125"/>
              <a:ext cx="869950" cy="501650"/>
            </a:xfrm>
            <a:custGeom>
              <a:avLst/>
              <a:gdLst>
                <a:gd name="T0" fmla="*/ 1095 w 1095"/>
                <a:gd name="T1" fmla="*/ 0 h 634"/>
                <a:gd name="T2" fmla="*/ 0 w 1095"/>
                <a:gd name="T3" fmla="*/ 634 h 634"/>
                <a:gd name="T4" fmla="*/ 902 w 1095"/>
                <a:gd name="T5" fmla="*/ 112 h 634"/>
              </a:gdLst>
              <a:ahLst/>
              <a:cxnLst>
                <a:cxn ang="0">
                  <a:pos x="T0" y="T1"/>
                </a:cxn>
                <a:cxn ang="0">
                  <a:pos x="T2" y="T3"/>
                </a:cxn>
                <a:cxn ang="0">
                  <a:pos x="T4" y="T5"/>
                </a:cxn>
              </a:cxnLst>
              <a:rect l="0" t="0" r="r" b="b"/>
              <a:pathLst>
                <a:path w="1095" h="634">
                  <a:moveTo>
                    <a:pt x="1095" y="0"/>
                  </a:moveTo>
                  <a:lnTo>
                    <a:pt x="0" y="634"/>
                  </a:lnTo>
                  <a:lnTo>
                    <a:pt x="902" y="112"/>
                  </a:lnTo>
                </a:path>
              </a:pathLst>
            </a:custGeom>
            <a:noFill/>
            <a:ln w="1270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4" name="Rectangle 319"/>
            <p:cNvSpPr>
              <a:spLocks noChangeArrowheads="1"/>
            </p:cNvSpPr>
            <p:nvPr/>
          </p:nvSpPr>
          <p:spPr bwMode="auto">
            <a:xfrm>
              <a:off x="4994275" y="5370513"/>
              <a:ext cx="1014499"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E8&amp;E10</a:t>
              </a:r>
              <a:endParaRPr lang="en-GB" altLang="en-US" dirty="0">
                <a:latin typeface="Arial" panose="020B0604020202020204" pitchFamily="34" charset="0"/>
                <a:cs typeface="Arial" panose="020B0604020202020204" pitchFamily="34" charset="0"/>
              </a:endParaRPr>
            </a:p>
          </p:txBody>
        </p:sp>
        <p:sp>
          <p:nvSpPr>
            <p:cNvPr id="325" name="Oval 320"/>
            <p:cNvSpPr>
              <a:spLocks noChangeArrowheads="1"/>
            </p:cNvSpPr>
            <p:nvPr/>
          </p:nvSpPr>
          <p:spPr bwMode="auto">
            <a:xfrm>
              <a:off x="4587875" y="5414963"/>
              <a:ext cx="146050" cy="146050"/>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6" name="Rectangle 321"/>
            <p:cNvSpPr>
              <a:spLocks noChangeArrowheads="1"/>
            </p:cNvSpPr>
            <p:nvPr/>
          </p:nvSpPr>
          <p:spPr bwMode="auto">
            <a:xfrm>
              <a:off x="4994275" y="5637213"/>
              <a:ext cx="937642"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FF"/>
                  </a:solidFill>
                  <a:latin typeface="Arial" panose="020B0604020202020204" pitchFamily="34" charset="0"/>
                  <a:cs typeface="Arial" panose="020B0604020202020204" pitchFamily="34" charset="0"/>
                </a:rPr>
                <a:t>E2&amp; E7</a:t>
              </a:r>
              <a:endParaRPr lang="en-GB" altLang="en-US" dirty="0">
                <a:latin typeface="Arial" panose="020B0604020202020204" pitchFamily="34" charset="0"/>
                <a:cs typeface="Arial" panose="020B0604020202020204" pitchFamily="34" charset="0"/>
              </a:endParaRPr>
            </a:p>
          </p:txBody>
        </p:sp>
        <p:sp>
          <p:nvSpPr>
            <p:cNvPr id="327" name="Oval 322"/>
            <p:cNvSpPr>
              <a:spLocks noChangeArrowheads="1"/>
            </p:cNvSpPr>
            <p:nvPr/>
          </p:nvSpPr>
          <p:spPr bwMode="auto">
            <a:xfrm>
              <a:off x="4587875" y="5681663"/>
              <a:ext cx="146050" cy="146050"/>
            </a:xfrm>
            <a:prstGeom prst="ellipse">
              <a:avLst/>
            </a:prstGeom>
            <a:solidFill>
              <a:srgbClr val="0000FF"/>
            </a:solidFill>
            <a:ln w="0">
              <a:solidFill>
                <a:srgbClr val="0000FF"/>
              </a:solidFill>
              <a:round/>
              <a:headEnd/>
              <a:tailEnd/>
            </a:ln>
          </p:spPr>
          <p:txBody>
            <a:bodyPr/>
            <a:lstStyle/>
            <a:p>
              <a:endParaRPr lang="en-GB" dirty="0">
                <a:latin typeface="Arial" panose="020B0604020202020204" pitchFamily="34" charset="0"/>
                <a:cs typeface="Arial" panose="020B0604020202020204" pitchFamily="34" charset="0"/>
              </a:endParaRPr>
            </a:p>
          </p:txBody>
        </p:sp>
        <p:sp>
          <p:nvSpPr>
            <p:cNvPr id="328" name="Rectangle 323"/>
            <p:cNvSpPr>
              <a:spLocks noChangeArrowheads="1"/>
            </p:cNvSpPr>
            <p:nvPr/>
          </p:nvSpPr>
          <p:spPr bwMode="auto">
            <a:xfrm>
              <a:off x="4297363" y="5321300"/>
              <a:ext cx="1689100" cy="600075"/>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dirty="0">
                <a:latin typeface="Arial" panose="020B0604020202020204" pitchFamily="34" charset="0"/>
                <a:cs typeface="Arial" panose="020B0604020202020204" pitchFamily="34" charset="0"/>
              </a:endParaRPr>
            </a:p>
          </p:txBody>
        </p:sp>
        <p:sp>
          <p:nvSpPr>
            <p:cNvPr id="329" name="Rectangle 324"/>
            <p:cNvSpPr>
              <a:spLocks noChangeArrowheads="1"/>
            </p:cNvSpPr>
            <p:nvPr/>
          </p:nvSpPr>
          <p:spPr bwMode="auto">
            <a:xfrm>
              <a:off x="1266825" y="2233613"/>
              <a:ext cx="1114412"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r² =0.752</a:t>
              </a:r>
              <a:endParaRPr lang="en-GB" altLang="en-US" dirty="0">
                <a:latin typeface="Arial" panose="020B0604020202020204" pitchFamily="34" charset="0"/>
                <a:cs typeface="Arial" panose="020B0604020202020204" pitchFamily="34" charset="0"/>
              </a:endParaRPr>
            </a:p>
          </p:txBody>
        </p:sp>
        <p:sp>
          <p:nvSpPr>
            <p:cNvPr id="330" name="Rectangle 325"/>
            <p:cNvSpPr>
              <a:spLocks noChangeArrowheads="1"/>
            </p:cNvSpPr>
            <p:nvPr/>
          </p:nvSpPr>
          <p:spPr bwMode="auto">
            <a:xfrm>
              <a:off x="1266825" y="2490789"/>
              <a:ext cx="1006814"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00"/>
                  </a:solidFill>
                  <a:latin typeface="Arial" panose="020B0604020202020204" pitchFamily="34" charset="0"/>
                  <a:cs typeface="Arial" panose="020B0604020202020204" pitchFamily="34" charset="0"/>
                </a:rPr>
                <a:t>b=0.860</a:t>
              </a:r>
              <a:endParaRPr lang="en-GB" altLang="en-US" dirty="0">
                <a:latin typeface="Arial" panose="020B0604020202020204" pitchFamily="34" charset="0"/>
                <a:cs typeface="Arial" panose="020B0604020202020204" pitchFamily="34" charset="0"/>
              </a:endParaRPr>
            </a:p>
          </p:txBody>
        </p:sp>
        <p:sp>
          <p:nvSpPr>
            <p:cNvPr id="331" name="Rectangle 326"/>
            <p:cNvSpPr>
              <a:spLocks noChangeArrowheads="1"/>
            </p:cNvSpPr>
            <p:nvPr/>
          </p:nvSpPr>
          <p:spPr bwMode="auto">
            <a:xfrm>
              <a:off x="1266825" y="2749550"/>
              <a:ext cx="1099041"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chemeClr val="accent2">
                      <a:lumMod val="50000"/>
                    </a:schemeClr>
                  </a:solidFill>
                  <a:latin typeface="Arial" panose="020B0604020202020204" pitchFamily="34" charset="0"/>
                  <a:cs typeface="Arial" panose="020B0604020202020204" pitchFamily="34" charset="0"/>
                </a:rPr>
                <a:t>h²=0.224</a:t>
              </a:r>
            </a:p>
          </p:txBody>
        </p:sp>
        <p:sp>
          <p:nvSpPr>
            <p:cNvPr id="332" name="Rectangle 327"/>
            <p:cNvSpPr>
              <a:spLocks noChangeArrowheads="1"/>
            </p:cNvSpPr>
            <p:nvPr/>
          </p:nvSpPr>
          <p:spPr bwMode="auto">
            <a:xfrm>
              <a:off x="4046538" y="3854450"/>
              <a:ext cx="1114412"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FF"/>
                  </a:solidFill>
                  <a:latin typeface="Arial" panose="020B0604020202020204" pitchFamily="34" charset="0"/>
                  <a:cs typeface="Arial" panose="020B0604020202020204" pitchFamily="34" charset="0"/>
                </a:rPr>
                <a:t>r² =0.788</a:t>
              </a:r>
              <a:endParaRPr lang="en-GB" altLang="en-US" dirty="0">
                <a:latin typeface="Arial" panose="020B0604020202020204" pitchFamily="34" charset="0"/>
                <a:cs typeface="Arial" panose="020B0604020202020204" pitchFamily="34" charset="0"/>
              </a:endParaRPr>
            </a:p>
          </p:txBody>
        </p:sp>
        <p:sp>
          <p:nvSpPr>
            <p:cNvPr id="333" name="Rectangle 328"/>
            <p:cNvSpPr>
              <a:spLocks noChangeArrowheads="1"/>
            </p:cNvSpPr>
            <p:nvPr/>
          </p:nvSpPr>
          <p:spPr bwMode="auto">
            <a:xfrm>
              <a:off x="4046538" y="4113213"/>
              <a:ext cx="1006814"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rgbClr val="0000FF"/>
                  </a:solidFill>
                  <a:latin typeface="Arial" panose="020B0604020202020204" pitchFamily="34" charset="0"/>
                  <a:cs typeface="Arial" panose="020B0604020202020204" pitchFamily="34" charset="0"/>
                </a:rPr>
                <a:t>b=0.579</a:t>
              </a:r>
              <a:endParaRPr lang="en-GB" altLang="en-US" dirty="0">
                <a:latin typeface="Arial" panose="020B0604020202020204" pitchFamily="34" charset="0"/>
                <a:cs typeface="Arial" panose="020B0604020202020204" pitchFamily="34" charset="0"/>
              </a:endParaRPr>
            </a:p>
          </p:txBody>
        </p:sp>
        <p:sp>
          <p:nvSpPr>
            <p:cNvPr id="334" name="Rectangle 329"/>
            <p:cNvSpPr>
              <a:spLocks noChangeArrowheads="1"/>
            </p:cNvSpPr>
            <p:nvPr/>
          </p:nvSpPr>
          <p:spPr bwMode="auto">
            <a:xfrm>
              <a:off x="4046538" y="4368799"/>
              <a:ext cx="1099041" cy="332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dirty="0">
                  <a:solidFill>
                    <a:schemeClr val="accent2">
                      <a:lumMod val="50000"/>
                    </a:schemeClr>
                  </a:solidFill>
                  <a:latin typeface="Arial" panose="020B0604020202020204" pitchFamily="34" charset="0"/>
                  <a:cs typeface="Arial" panose="020B0604020202020204" pitchFamily="34" charset="0"/>
                </a:rPr>
                <a:t>h²=0.826</a:t>
              </a:r>
            </a:p>
          </p:txBody>
        </p:sp>
        <p:cxnSp>
          <p:nvCxnSpPr>
            <p:cNvPr id="335" name="Straight Connector 334"/>
            <p:cNvCxnSpPr/>
            <p:nvPr/>
          </p:nvCxnSpPr>
          <p:spPr>
            <a:xfrm flipV="1">
              <a:off x="1295400" y="2447926"/>
              <a:ext cx="3240087" cy="2462212"/>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28" name="TextBox 227"/>
          <p:cNvSpPr txBox="1"/>
          <p:nvPr/>
        </p:nvSpPr>
        <p:spPr>
          <a:xfrm>
            <a:off x="5348178" y="36000"/>
            <a:ext cx="6727558" cy="1754326"/>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h²(Broad Sense) to predict performance </a:t>
            </a:r>
            <a:r>
              <a:rPr lang="en-GB" dirty="0">
                <a:solidFill>
                  <a:schemeClr val="tx1">
                    <a:lumMod val="50000"/>
                    <a:lumOff val="50000"/>
                  </a:schemeClr>
                </a:solidFill>
                <a:latin typeface="Arial" panose="020B0604020202020204" pitchFamily="34" charset="0"/>
                <a:cs typeface="Arial" panose="020B0604020202020204" pitchFamily="34" charset="0"/>
              </a:rPr>
              <a:t>and to rank </a:t>
            </a:r>
            <a:r>
              <a:rPr lang="en-GB" dirty="0">
                <a:latin typeface="Arial" panose="020B0604020202020204" pitchFamily="34" charset="0"/>
                <a:cs typeface="Arial" panose="020B0604020202020204" pitchFamily="34" charset="0"/>
              </a:rPr>
              <a:t>in the </a:t>
            </a:r>
            <a:r>
              <a:rPr lang="en-GB" dirty="0">
                <a:solidFill>
                  <a:srgbClr val="0000FF"/>
                </a:solidFill>
                <a:latin typeface="Arial" panose="020B0604020202020204" pitchFamily="34" charset="0"/>
                <a:cs typeface="Arial" panose="020B0604020202020204" pitchFamily="34" charset="0"/>
              </a:rPr>
              <a:t>Tar-get Pool of Environments TPE </a:t>
            </a:r>
            <a:r>
              <a:rPr lang="en-GB" dirty="0">
                <a:latin typeface="Arial" panose="020B0604020202020204" pitchFamily="34" charset="0"/>
                <a:cs typeface="Arial" panose="020B0604020202020204" pitchFamily="34" charset="0"/>
              </a:rPr>
              <a:t>is the larger, the larger (better) the sample of employed Environments (taken from the </a:t>
            </a:r>
            <a:r>
              <a:rPr lang="en-GB" dirty="0">
                <a:solidFill>
                  <a:srgbClr val="0000FF"/>
                </a:solidFill>
                <a:latin typeface="Arial" panose="020B0604020202020204" pitchFamily="34" charset="0"/>
                <a:cs typeface="Arial" panose="020B0604020202020204" pitchFamily="34" charset="0"/>
              </a:rPr>
              <a:t>TPE</a:t>
            </a:r>
            <a:r>
              <a:rPr lang="en-GB" dirty="0">
                <a:latin typeface="Arial" panose="020B0604020202020204" pitchFamily="34" charset="0"/>
                <a:cs typeface="Arial" panose="020B0604020202020204" pitchFamily="34" charset="0"/>
              </a:rPr>
              <a:t>) is. Sets of - e.g. - two environments may well lead to different re-</a:t>
            </a:r>
            <a:r>
              <a:rPr lang="en-GB" dirty="0" err="1">
                <a:latin typeface="Arial" panose="020B0604020202020204" pitchFamily="34" charset="0"/>
                <a:cs typeface="Arial" panose="020B0604020202020204" pitchFamily="34" charset="0"/>
              </a:rPr>
              <a:t>sults</a:t>
            </a:r>
            <a:r>
              <a:rPr lang="en-GB" dirty="0">
                <a:latin typeface="Arial" panose="020B0604020202020204" pitchFamily="34" charset="0"/>
                <a:cs typeface="Arial" panose="020B0604020202020204" pitchFamily="34" charset="0"/>
              </a:rPr>
              <a:t>. Below:  ●E8 and E10 or  </a:t>
            </a:r>
            <a:r>
              <a:rPr lang="en-GB" dirty="0">
                <a:solidFill>
                  <a:srgbClr val="0000FF"/>
                </a:solidFill>
                <a:latin typeface="Arial" panose="020B0604020202020204" pitchFamily="34" charset="0"/>
                <a:cs typeface="Arial" panose="020B0604020202020204" pitchFamily="34" charset="0"/>
              </a:rPr>
              <a:t>●E2 and E7 </a:t>
            </a:r>
            <a:r>
              <a:rPr lang="en-GB" dirty="0">
                <a:latin typeface="Arial" panose="020B0604020202020204" pitchFamily="34" charset="0"/>
                <a:cs typeface="Arial" panose="020B0604020202020204" pitchFamily="34" charset="0"/>
              </a:rPr>
              <a:t>(the two extreme pairs). </a:t>
            </a:r>
          </a:p>
        </p:txBody>
      </p:sp>
      <p:pic>
        <p:nvPicPr>
          <p:cNvPr id="336" name="Picture 33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9726309" y="3348934"/>
            <a:ext cx="3247546" cy="1389414"/>
          </a:xfrm>
          <a:prstGeom prst="rect">
            <a:avLst/>
          </a:prstGeom>
          <a:effectLst>
            <a:outerShdw blurRad="50800" dist="38100" dir="2700000" algn="tl" rotWithShape="0">
              <a:prstClr val="black">
                <a:alpha val="40000"/>
              </a:prstClr>
            </a:outerShdw>
          </a:effectLst>
        </p:spPr>
      </p:pic>
      <p:sp>
        <p:nvSpPr>
          <p:cNvPr id="6" name="TextBox 5"/>
          <p:cNvSpPr txBox="1"/>
          <p:nvPr/>
        </p:nvSpPr>
        <p:spPr>
          <a:xfrm rot="20358001">
            <a:off x="3396933" y="4152872"/>
            <a:ext cx="162222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ea typeface="Times New Roman" panose="02020603050405020304" pitchFamily="18" charset="0"/>
                <a:cs typeface="Times New Roman" panose="02020603050405020304" pitchFamily="18" charset="0"/>
              </a:rPr>
              <a:t>h² =  </a:t>
            </a:r>
            <a:r>
              <a:rPr lang="en-GB" b="1" dirty="0">
                <a:solidFill>
                  <a:srgbClr val="0000FF"/>
                </a:solidFill>
                <a:latin typeface="Arial" panose="020B0604020202020204" pitchFamily="34" charset="0"/>
                <a:ea typeface="Times New Roman" panose="02020603050405020304" pitchFamily="18" charset="0"/>
                <a:cs typeface="Times New Roman" panose="02020603050405020304" pitchFamily="18" charset="0"/>
              </a:rPr>
              <a:t>σ²</a:t>
            </a:r>
            <a:r>
              <a:rPr lang="en-GB" b="1" baseline="-25000" dirty="0">
                <a:solidFill>
                  <a:srgbClr val="0000FF"/>
                </a:solidFill>
                <a:latin typeface="Arial" panose="020B0604020202020204" pitchFamily="34" charset="0"/>
                <a:ea typeface="Times New Roman" panose="02020603050405020304" pitchFamily="18" charset="0"/>
                <a:cs typeface="Times New Roman" panose="02020603050405020304" pitchFamily="18" charset="0"/>
              </a:rPr>
              <a:t>G</a:t>
            </a:r>
            <a:r>
              <a:rPr lang="en-GB" dirty="0">
                <a:latin typeface="Arial" panose="020B0604020202020204" pitchFamily="34" charset="0"/>
                <a:ea typeface="Times New Roman" panose="02020603050405020304" pitchFamily="18" charset="0"/>
                <a:cs typeface="Times New Roman" panose="02020603050405020304" pitchFamily="18" charset="0"/>
              </a:rPr>
              <a:t> / </a:t>
            </a:r>
            <a:r>
              <a:rPr lang="en-GB" b="1"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σ²</a:t>
            </a:r>
            <a:r>
              <a:rPr lang="en-GB" b="1" baseline="-250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P</a:t>
            </a:r>
            <a:r>
              <a:rPr lang="en-GB" dirty="0">
                <a:latin typeface="Arial" panose="020B0604020202020204" pitchFamily="34" charset="0"/>
                <a:ea typeface="Times New Roman" panose="02020603050405020304" pitchFamily="18" charset="0"/>
                <a:cs typeface="Times New Roman" panose="02020603050405020304" pitchFamily="18" charset="0"/>
              </a:rPr>
              <a:t> </a:t>
            </a:r>
            <a:endParaRPr lang="en-GB" dirty="0"/>
          </a:p>
        </p:txBody>
      </p:sp>
      <p:sp>
        <p:nvSpPr>
          <p:cNvPr id="337" name="Right Triangle 4">
            <a:extLst>
              <a:ext uri="{FF2B5EF4-FFF2-40B4-BE49-F238E27FC236}">
                <a16:creationId xmlns:a16="http://schemas.microsoft.com/office/drawing/2014/main" id="{B6FA7DBB-8D0C-41B3-8BC3-FD68890BE5BF}"/>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B958F8DB-E223-4426-9A23-DD877B87A144}"/>
              </a:ext>
            </a:extLst>
          </p:cNvPr>
          <p:cNvSpPr txBox="1"/>
          <p:nvPr/>
        </p:nvSpPr>
        <p:spPr>
          <a:xfrm>
            <a:off x="6087123" y="1865092"/>
            <a:ext cx="323301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75000"/>
                    <a:lumOff val="25000"/>
                  </a:schemeClr>
                </a:solidFill>
                <a:latin typeface="Arial" panose="020B0604020202020204" pitchFamily="34" charset="0"/>
                <a:cs typeface="Arial" panose="020B0604020202020204" pitchFamily="34" charset="0"/>
              </a:rPr>
              <a:t>r² and b are from </a:t>
            </a:r>
            <a:r>
              <a:rPr lang="en-GB" dirty="0">
                <a:latin typeface="Arial" panose="020B0604020202020204" pitchFamily="34" charset="0"/>
                <a:cs typeface="Arial" panose="020B0604020202020204" pitchFamily="34" charset="0"/>
              </a:rPr>
              <a:t>th</a:t>
            </a:r>
            <a:r>
              <a:rPr lang="en-GB" dirty="0">
                <a:solidFill>
                  <a:srgbClr val="0000FF"/>
                </a:solidFill>
                <a:latin typeface="Arial" panose="020B0604020202020204" pitchFamily="34" charset="0"/>
                <a:cs typeface="Arial" panose="020B0604020202020204" pitchFamily="34" charset="0"/>
              </a:rPr>
              <a:t>ese</a:t>
            </a:r>
            <a:r>
              <a:rPr lang="en-GB" dirty="0">
                <a:solidFill>
                  <a:schemeClr val="tx1">
                    <a:lumMod val="75000"/>
                    <a:lumOff val="25000"/>
                  </a:schemeClr>
                </a:solidFill>
                <a:latin typeface="Arial" panose="020B0604020202020204" pitchFamily="34" charset="0"/>
                <a:cs typeface="Arial" panose="020B0604020202020204" pitchFamily="34" charset="0"/>
              </a:rPr>
              <a:t> data.</a:t>
            </a:r>
            <a:r>
              <a:rPr lang="en-GB" dirty="0">
                <a:solidFill>
                  <a:schemeClr val="accent2">
                    <a:lumMod val="50000"/>
                  </a:schemeClr>
                </a:solidFill>
                <a:latin typeface="Arial" panose="020B0604020202020204" pitchFamily="34" charset="0"/>
                <a:cs typeface="Arial" panose="020B0604020202020204" pitchFamily="34" charset="0"/>
              </a:rPr>
              <a:t> </a:t>
            </a:r>
          </a:p>
          <a:p>
            <a:r>
              <a:rPr lang="en-GB" dirty="0">
                <a:solidFill>
                  <a:schemeClr val="accent2">
                    <a:lumMod val="50000"/>
                  </a:schemeClr>
                </a:solidFill>
                <a:latin typeface="Arial" panose="020B0604020202020204" pitchFamily="34" charset="0"/>
                <a:cs typeface="Arial" panose="020B0604020202020204" pitchFamily="34" charset="0"/>
              </a:rPr>
              <a:t>h² estimates are from ANOVA </a:t>
            </a:r>
            <a:br>
              <a:rPr lang="en-GB" dirty="0">
                <a:solidFill>
                  <a:schemeClr val="accent2">
                    <a:lumMod val="50000"/>
                  </a:schemeClr>
                </a:solidFill>
                <a:latin typeface="Arial" panose="020B0604020202020204" pitchFamily="34" charset="0"/>
                <a:cs typeface="Arial" panose="020B0604020202020204" pitchFamily="34" charset="0"/>
              </a:rPr>
            </a:br>
            <a:r>
              <a:rPr lang="en-GB" dirty="0">
                <a:solidFill>
                  <a:schemeClr val="accent2">
                    <a:lumMod val="50000"/>
                  </a:schemeClr>
                </a:solidFill>
                <a:latin typeface="Arial" panose="020B0604020202020204" pitchFamily="34" charset="0"/>
                <a:cs typeface="Arial" panose="020B0604020202020204" pitchFamily="34" charset="0"/>
              </a:rPr>
              <a:t>(</a:t>
            </a:r>
            <a:r>
              <a:rPr lang="en-GB" dirty="0">
                <a:solidFill>
                  <a:schemeClr val="accent2">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not </a:t>
            </a:r>
            <a:r>
              <a:rPr lang="en-GB" dirty="0">
                <a:solidFill>
                  <a:schemeClr val="accent2">
                    <a:lumMod val="50000"/>
                  </a:schemeClr>
                </a:solidFill>
                <a:latin typeface="Arial" panose="020B0604020202020204" pitchFamily="34" charset="0"/>
                <a:cs typeface="Arial" panose="020B0604020202020204" pitchFamily="34" charset="0"/>
              </a:rPr>
              <a:t>using y-axis data)</a:t>
            </a:r>
          </a:p>
        </p:txBody>
      </p:sp>
      <p:sp>
        <p:nvSpPr>
          <p:cNvPr id="9" name="TextBox 8">
            <a:extLst>
              <a:ext uri="{FF2B5EF4-FFF2-40B4-BE49-F238E27FC236}">
                <a16:creationId xmlns:a16="http://schemas.microsoft.com/office/drawing/2014/main" id="{169BFFEA-3BA6-4DFF-850F-7018FAB59870}"/>
              </a:ext>
            </a:extLst>
          </p:cNvPr>
          <p:cNvSpPr txBox="1"/>
          <p:nvPr/>
        </p:nvSpPr>
        <p:spPr>
          <a:xfrm rot="20392068">
            <a:off x="408032" y="3051445"/>
            <a:ext cx="4555494" cy="1200329"/>
          </a:xfrm>
          <a:prstGeom prst="rect">
            <a:avLst/>
          </a:prstGeom>
          <a:solidFill>
            <a:srgbClr val="FFFFFF">
              <a:alpha val="81961"/>
            </a:srgbClr>
          </a:solidFill>
        </p:spPr>
        <p:txBody>
          <a:bodyPr wrap="square" rtlCol="0">
            <a:spAutoFit/>
          </a:bodyPr>
          <a:lstStyle/>
          <a:p>
            <a:r>
              <a:rPr lang="en-GB" dirty="0">
                <a:latin typeface="Arial" panose="020B0604020202020204" pitchFamily="34" charset="0"/>
                <a:cs typeface="Arial" panose="020B0604020202020204" pitchFamily="34" charset="0"/>
              </a:rPr>
              <a:t>In ideal setting and situation, r² and b and h² give the same result. </a:t>
            </a:r>
            <a:r>
              <a:rPr lang="en-GB" dirty="0">
                <a:solidFill>
                  <a:srgbClr val="B97247"/>
                </a:solidFill>
                <a:latin typeface="Arial" panose="020B0604020202020204" pitchFamily="34" charset="0"/>
                <a:cs typeface="Arial" panose="020B0604020202020204" pitchFamily="34" charset="0"/>
              </a:rPr>
              <a:t>Mind: h² is found without knowing the true genotypic data (</a:t>
            </a:r>
            <a:r>
              <a:rPr lang="en-GB" dirty="0">
                <a:solidFill>
                  <a:srgbClr val="B97247"/>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without</a:t>
            </a:r>
            <a:r>
              <a:rPr lang="en-GB" dirty="0">
                <a:solidFill>
                  <a:srgbClr val="B97247"/>
                </a:solidFill>
                <a:latin typeface="Arial" panose="020B0604020202020204" pitchFamily="34" charset="0"/>
                <a:cs typeface="Arial" panose="020B0604020202020204" pitchFamily="34" charset="0"/>
              </a:rPr>
              <a:t> y-axis data)</a:t>
            </a:r>
          </a:p>
        </p:txBody>
      </p:sp>
    </p:spTree>
    <p:extLst>
      <p:ext uri="{BB962C8B-B14F-4D97-AF65-F5344CB8AC3E}">
        <p14:creationId xmlns:p14="http://schemas.microsoft.com/office/powerpoint/2010/main" val="34345682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TextBox 341"/>
          <p:cNvSpPr txBox="1"/>
          <p:nvPr/>
        </p:nvSpPr>
        <p:spPr>
          <a:xfrm>
            <a:off x="67733" y="122767"/>
            <a:ext cx="1203113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Why this fuss and ado about heritability h²? </a:t>
            </a:r>
            <a:r>
              <a:rPr lang="en-GB" sz="2400" dirty="0">
                <a:solidFill>
                  <a:schemeClr val="tx1">
                    <a:lumMod val="50000"/>
                    <a:lumOff val="50000"/>
                  </a:schemeClr>
                </a:solidFill>
                <a:latin typeface="Arial" panose="020B0604020202020204" pitchFamily="34" charset="0"/>
                <a:cs typeface="Arial" panose="020B0604020202020204" pitchFamily="34" charset="0"/>
              </a:rPr>
              <a:t> Reminder: Here it is Broad sense h²! </a:t>
            </a:r>
          </a:p>
        </p:txBody>
      </p:sp>
      <p:sp>
        <p:nvSpPr>
          <p:cNvPr id="343" name="TextBox 342"/>
          <p:cNvSpPr txBox="1"/>
          <p:nvPr/>
        </p:nvSpPr>
        <p:spPr>
          <a:xfrm>
            <a:off x="67734" y="690033"/>
            <a:ext cx="4563368" cy="1200329"/>
          </a:xfrm>
          <a:prstGeom prst="rect">
            <a:avLst/>
          </a:prstGeom>
          <a:solidFill>
            <a:schemeClr val="bg1"/>
          </a:solidFill>
          <a:effectLst>
            <a:outerShdw blurRad="50800" dist="38100" dir="2700000" algn="tl" rotWithShape="0">
              <a:srgbClr val="0000FF">
                <a:alpha val="40000"/>
              </a:srgbClr>
            </a:outerShdw>
          </a:effectLst>
        </p:spPr>
        <p:txBody>
          <a:bodyPr wrap="square" rtlCol="0">
            <a:spAutoFit/>
          </a:bodyPr>
          <a:lstStyle/>
          <a:p>
            <a:r>
              <a:rPr lang="en-GB" dirty="0">
                <a:latin typeface="Arial" panose="020B0604020202020204" pitchFamily="34" charset="0"/>
                <a:cs typeface="Arial" panose="020B0604020202020204" pitchFamily="34" charset="0"/>
              </a:rPr>
              <a:t>We behave as if we knew the true G data and the true regression of G on P. If h²=1, then all superiority in P would translate in superiority in G. Yet, h²=b=0.860 ‘here’.</a:t>
            </a:r>
          </a:p>
        </p:txBody>
      </p:sp>
      <p:sp>
        <p:nvSpPr>
          <p:cNvPr id="344" name="TextBox 343"/>
          <p:cNvSpPr txBox="1"/>
          <p:nvPr/>
        </p:nvSpPr>
        <p:spPr>
          <a:xfrm>
            <a:off x="4907513" y="651026"/>
            <a:ext cx="7191353" cy="6093976"/>
          </a:xfrm>
          <a:prstGeom prst="rect">
            <a:avLst/>
          </a:prstGeom>
          <a:solidFill>
            <a:schemeClr val="bg1"/>
          </a:solidFill>
          <a:effectLst>
            <a:outerShdw blurRad="50800" dist="38100" dir="2700000" algn="tl" rotWithShape="0">
              <a:srgbClr val="0000FF">
                <a:alpha val="40000"/>
              </a:srgb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Yet! h²&lt;1 (here, </a:t>
            </a:r>
            <a:r>
              <a:rPr lang="en-GB" dirty="0">
                <a:solidFill>
                  <a:srgbClr val="0000FF"/>
                </a:solidFill>
              </a:rPr>
              <a:t>h²=0.860</a:t>
            </a:r>
            <a:r>
              <a:rPr lang="en-GB" dirty="0"/>
              <a:t>).</a:t>
            </a:r>
            <a:endParaRPr lang="en-GB" sz="1200" dirty="0"/>
          </a:p>
          <a:p>
            <a:endParaRPr lang="en-GB" sz="1200" dirty="0"/>
          </a:p>
          <a:p>
            <a:r>
              <a:rPr lang="en-GB" dirty="0"/>
              <a:t>The phenotypically highest ranked entries tend to be below the dashed line (      ), the phenotypically lowest entries tend to be above. Why? Breeding and selecting based on phenotypic data, we select based on data on X-axis. Choosing high values on </a:t>
            </a:r>
            <a:r>
              <a:rPr lang="en-GB" dirty="0">
                <a:effectLst>
                  <a:outerShdw blurRad="38100" dist="38100" dir="2700000" algn="tl">
                    <a:srgbClr val="000000">
                      <a:alpha val="43137"/>
                    </a:srgbClr>
                  </a:outerShdw>
                </a:effectLst>
              </a:rPr>
              <a:t>X</a:t>
            </a:r>
            <a:r>
              <a:rPr lang="en-GB" dirty="0"/>
              <a:t>-axis, you get mostly ones which were pushed high by </a:t>
            </a:r>
            <a:r>
              <a:rPr lang="en-GB" dirty="0">
                <a:solidFill>
                  <a:srgbClr val="0000FF"/>
                </a:solidFill>
              </a:rPr>
              <a:t>positive </a:t>
            </a:r>
            <a:r>
              <a:rPr lang="en-GB" dirty="0" err="1"/>
              <a:t>GxE</a:t>
            </a:r>
            <a:r>
              <a:rPr lang="en-GB" dirty="0"/>
              <a:t> and </a:t>
            </a:r>
            <a:r>
              <a:rPr lang="en-GB" dirty="0">
                <a:solidFill>
                  <a:srgbClr val="0000FF"/>
                </a:solidFill>
              </a:rPr>
              <a:t>positive</a:t>
            </a:r>
            <a:r>
              <a:rPr lang="en-GB" dirty="0"/>
              <a:t> error effects (‘</a:t>
            </a:r>
            <a:r>
              <a:rPr lang="en-GB" dirty="0">
                <a:solidFill>
                  <a:schemeClr val="tx1">
                    <a:lumMod val="50000"/>
                    <a:lumOff val="50000"/>
                  </a:schemeClr>
                </a:solidFill>
              </a:rPr>
              <a:t>Winners are rather doped than sick’</a:t>
            </a:r>
            <a:r>
              <a:rPr lang="en-GB" dirty="0"/>
              <a:t>). As consequence, b&lt;1.0. </a:t>
            </a:r>
            <a:endParaRPr lang="en-GB" sz="1200" dirty="0"/>
          </a:p>
          <a:p>
            <a:endParaRPr lang="en-GB" sz="1200" dirty="0">
              <a:solidFill>
                <a:schemeClr val="tx1">
                  <a:lumMod val="50000"/>
                  <a:lumOff val="50000"/>
                </a:schemeClr>
              </a:solidFill>
            </a:endParaRPr>
          </a:p>
          <a:p>
            <a:r>
              <a:rPr lang="en-GB" dirty="0">
                <a:solidFill>
                  <a:schemeClr val="tx1">
                    <a:lumMod val="50000"/>
                    <a:lumOff val="50000"/>
                  </a:schemeClr>
                </a:solidFill>
              </a:rPr>
              <a:t>Using G on the Y-axis and P-data on the X-axis, we get b = R² </a:t>
            </a:r>
            <a:br>
              <a:rPr lang="en-GB" dirty="0">
                <a:solidFill>
                  <a:schemeClr val="tx1">
                    <a:lumMod val="50000"/>
                    <a:lumOff val="50000"/>
                  </a:schemeClr>
                </a:solidFill>
              </a:rPr>
            </a:br>
            <a:r>
              <a:rPr lang="en-GB" dirty="0">
                <a:solidFill>
                  <a:schemeClr val="tx1">
                    <a:lumMod val="50000"/>
                    <a:lumOff val="50000"/>
                  </a:schemeClr>
                </a:solidFill>
              </a:rPr>
              <a:t>(</a:t>
            </a:r>
            <a:r>
              <a:rPr lang="en-GB" dirty="0"/>
              <a:t>R² = r²</a:t>
            </a:r>
            <a:r>
              <a:rPr lang="en-GB" dirty="0">
                <a:solidFill>
                  <a:schemeClr val="tx1">
                    <a:lumMod val="50000"/>
                    <a:lumOff val="50000"/>
                  </a:schemeClr>
                </a:solidFill>
              </a:rPr>
              <a:t>, if necessary look it up </a:t>
            </a:r>
            <a:r>
              <a:rPr lang="en-GB" dirty="0"/>
              <a:t>yourself</a:t>
            </a:r>
            <a:r>
              <a:rPr lang="en-GB" dirty="0">
                <a:solidFill>
                  <a:schemeClr val="tx1">
                    <a:lumMod val="50000"/>
                    <a:lumOff val="50000"/>
                  </a:schemeClr>
                </a:solidFill>
              </a:rPr>
              <a:t>).  We get r²=R²=0.752 </a:t>
            </a:r>
            <a:r>
              <a:rPr lang="en-GB" dirty="0"/>
              <a:t>≠ </a:t>
            </a:r>
            <a:r>
              <a:rPr lang="en-GB" dirty="0">
                <a:solidFill>
                  <a:srgbClr val="0000FF"/>
                </a:solidFill>
              </a:rPr>
              <a:t>b=0.860</a:t>
            </a:r>
            <a:r>
              <a:rPr lang="en-GB" dirty="0"/>
              <a:t>. Expectedly, R²=b. The gap is not large. Yet, it is not perfect when just </a:t>
            </a:r>
            <a:r>
              <a:rPr lang="en-GB" dirty="0" err="1"/>
              <a:t>analyzing</a:t>
            </a:r>
            <a:r>
              <a:rPr lang="en-GB" dirty="0"/>
              <a:t> E8 and E10 data.</a:t>
            </a:r>
            <a:r>
              <a:rPr lang="en-GB" dirty="0">
                <a:solidFill>
                  <a:schemeClr val="tx1">
                    <a:lumMod val="50000"/>
                    <a:lumOff val="50000"/>
                  </a:schemeClr>
                </a:solidFill>
              </a:rPr>
              <a:t> </a:t>
            </a:r>
            <a:endParaRPr lang="en-GB" sz="1200" dirty="0">
              <a:solidFill>
                <a:schemeClr val="tx1">
                  <a:lumMod val="50000"/>
                  <a:lumOff val="50000"/>
                </a:schemeClr>
              </a:solidFill>
            </a:endParaRPr>
          </a:p>
          <a:p>
            <a:endParaRPr lang="en-GB" sz="1200" dirty="0">
              <a:solidFill>
                <a:schemeClr val="tx1">
                  <a:lumMod val="50000"/>
                  <a:lumOff val="50000"/>
                </a:schemeClr>
              </a:solidFill>
            </a:endParaRPr>
          </a:p>
          <a:p>
            <a:r>
              <a:rPr lang="en-GB" dirty="0"/>
              <a:t>Last page, ANOVA (only based on Phenotypic data from E8 &amp; E10 and not using y axis data) gave an estimate of h²=0.224, which was the lowest h² from the 66 possible pairs of two environments (E=12). We expect R² = b = h², and in our case, ANOVA-derived h² differed much from what we find when including </a:t>
            </a:r>
            <a:r>
              <a:rPr lang="en-GB" dirty="0">
                <a:solidFill>
                  <a:srgbClr val="0000FF"/>
                </a:solidFill>
              </a:rPr>
              <a:t>true G information</a:t>
            </a:r>
            <a:r>
              <a:rPr lang="en-GB" dirty="0"/>
              <a:t>.</a:t>
            </a:r>
            <a:endParaRPr lang="en-GB" sz="1200" dirty="0"/>
          </a:p>
          <a:p>
            <a:endParaRPr lang="en-GB" sz="1200" dirty="0"/>
          </a:p>
          <a:p>
            <a:r>
              <a:rPr lang="en-GB" dirty="0"/>
              <a:t>We will disregard this unfortunate result for now. </a:t>
            </a:r>
            <a:br>
              <a:rPr lang="en-GB" dirty="0"/>
            </a:br>
            <a:r>
              <a:rPr lang="en-GB" dirty="0"/>
              <a:t>We use </a:t>
            </a:r>
            <a:r>
              <a:rPr lang="en-GB" dirty="0">
                <a:solidFill>
                  <a:srgbClr val="0000FF"/>
                </a:solidFill>
              </a:rPr>
              <a:t>b to tell us h²</a:t>
            </a:r>
            <a:r>
              <a:rPr lang="en-GB" dirty="0"/>
              <a:t>.    </a:t>
            </a:r>
          </a:p>
        </p:txBody>
      </p:sp>
      <p:sp>
        <p:nvSpPr>
          <p:cNvPr id="167" name="Textfeld 1"/>
          <p:cNvSpPr txBox="1"/>
          <p:nvPr/>
        </p:nvSpPr>
        <p:spPr>
          <a:xfrm>
            <a:off x="11548179" y="122767"/>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37</a:t>
            </a:fld>
            <a:endParaRPr lang="en-GB" sz="2400" dirty="0">
              <a:latin typeface="Arial" panose="020B0604020202020204" pitchFamily="34" charset="0"/>
              <a:cs typeface="Arial" panose="020B0604020202020204" pitchFamily="34" charset="0"/>
            </a:endParaRPr>
          </a:p>
        </p:txBody>
      </p:sp>
      <p:grpSp>
        <p:nvGrpSpPr>
          <p:cNvPr id="350" name="Group 349"/>
          <p:cNvGrpSpPr/>
          <p:nvPr/>
        </p:nvGrpSpPr>
        <p:grpSpPr>
          <a:xfrm>
            <a:off x="144000" y="2089417"/>
            <a:ext cx="4840273" cy="4634006"/>
            <a:chOff x="144000" y="2089417"/>
            <a:chExt cx="4840273" cy="4634006"/>
          </a:xfrm>
        </p:grpSpPr>
        <p:grpSp>
          <p:nvGrpSpPr>
            <p:cNvPr id="347" name="Group 346"/>
            <p:cNvGrpSpPr/>
            <p:nvPr/>
          </p:nvGrpSpPr>
          <p:grpSpPr>
            <a:xfrm>
              <a:off x="144000" y="2089417"/>
              <a:ext cx="4808874" cy="4634006"/>
              <a:chOff x="297715" y="2089417"/>
              <a:chExt cx="4808874" cy="4634006"/>
            </a:xfrm>
          </p:grpSpPr>
          <p:grpSp>
            <p:nvGrpSpPr>
              <p:cNvPr id="177" name="Group 176"/>
              <p:cNvGrpSpPr/>
              <p:nvPr/>
            </p:nvGrpSpPr>
            <p:grpSpPr>
              <a:xfrm>
                <a:off x="297715" y="2259423"/>
                <a:ext cx="4487101" cy="4464000"/>
                <a:chOff x="297715" y="2259423"/>
                <a:chExt cx="4487101" cy="4464000"/>
              </a:xfrm>
            </p:grpSpPr>
            <p:sp>
              <p:nvSpPr>
                <p:cNvPr id="3" name="Rectangle 2"/>
                <p:cNvSpPr/>
                <p:nvPr/>
              </p:nvSpPr>
              <p:spPr>
                <a:xfrm>
                  <a:off x="297715" y="2259423"/>
                  <a:ext cx="4487101" cy="4464000"/>
                </a:xfrm>
                <a:prstGeom prst="rect">
                  <a:avLst/>
                </a:prstGeom>
                <a:solidFill>
                  <a:schemeClr val="bg1"/>
                </a:solidFill>
                <a:ln>
                  <a:noFill/>
                </a:ln>
                <a:effectLst>
                  <a:outerShdw blurRad="50800" dist="38100" dir="2700000" algn="tl" rotWithShape="0">
                    <a:srgbClr val="0000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5" name="Line 169"/>
                <p:cNvSpPr>
                  <a:spLocks noChangeShapeType="1"/>
                </p:cNvSpPr>
                <p:nvPr/>
              </p:nvSpPr>
              <p:spPr bwMode="auto">
                <a:xfrm flipV="1">
                  <a:off x="904068" y="2411073"/>
                  <a:ext cx="1152" cy="3651764"/>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 name="Line 171"/>
                <p:cNvSpPr>
                  <a:spLocks noChangeShapeType="1"/>
                </p:cNvSpPr>
                <p:nvPr/>
              </p:nvSpPr>
              <p:spPr bwMode="auto">
                <a:xfrm flipH="1">
                  <a:off x="834993" y="5852159"/>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 name="Rectangle 173"/>
                <p:cNvSpPr>
                  <a:spLocks noChangeArrowheads="1"/>
                </p:cNvSpPr>
                <p:nvPr/>
              </p:nvSpPr>
              <p:spPr bwMode="auto">
                <a:xfrm>
                  <a:off x="662306" y="5772723"/>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10" name="Line 174"/>
                <p:cNvSpPr>
                  <a:spLocks noChangeShapeType="1"/>
                </p:cNvSpPr>
                <p:nvPr/>
              </p:nvSpPr>
              <p:spPr bwMode="auto">
                <a:xfrm flipH="1">
                  <a:off x="869531" y="5587372"/>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2" name="Line 176"/>
                <p:cNvSpPr>
                  <a:spLocks noChangeShapeType="1"/>
                </p:cNvSpPr>
                <p:nvPr/>
              </p:nvSpPr>
              <p:spPr bwMode="auto">
                <a:xfrm flipH="1">
                  <a:off x="834993" y="5322584"/>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4" name="Rectangle 178"/>
                <p:cNvSpPr>
                  <a:spLocks noChangeArrowheads="1"/>
                </p:cNvSpPr>
                <p:nvPr/>
              </p:nvSpPr>
              <p:spPr bwMode="auto">
                <a:xfrm>
                  <a:off x="662306" y="5243148"/>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15" name="Line 179"/>
                <p:cNvSpPr>
                  <a:spLocks noChangeShapeType="1"/>
                </p:cNvSpPr>
                <p:nvPr/>
              </p:nvSpPr>
              <p:spPr bwMode="auto">
                <a:xfrm flipH="1">
                  <a:off x="869531" y="5057797"/>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7" name="Line 181"/>
                <p:cNvSpPr>
                  <a:spLocks noChangeShapeType="1"/>
                </p:cNvSpPr>
                <p:nvPr/>
              </p:nvSpPr>
              <p:spPr bwMode="auto">
                <a:xfrm flipH="1">
                  <a:off x="834993" y="4793009"/>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9" name="Rectangle 183"/>
                <p:cNvSpPr>
                  <a:spLocks noChangeArrowheads="1"/>
                </p:cNvSpPr>
                <p:nvPr/>
              </p:nvSpPr>
              <p:spPr bwMode="auto">
                <a:xfrm>
                  <a:off x="662306" y="471357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20" name="Line 184"/>
                <p:cNvSpPr>
                  <a:spLocks noChangeShapeType="1"/>
                </p:cNvSpPr>
                <p:nvPr/>
              </p:nvSpPr>
              <p:spPr bwMode="auto">
                <a:xfrm flipH="1">
                  <a:off x="869531" y="4528222"/>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2" name="Line 186"/>
                <p:cNvSpPr>
                  <a:spLocks noChangeShapeType="1"/>
                </p:cNvSpPr>
                <p:nvPr/>
              </p:nvSpPr>
              <p:spPr bwMode="auto">
                <a:xfrm flipH="1">
                  <a:off x="834993" y="4263435"/>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 name="Rectangle 188"/>
                <p:cNvSpPr>
                  <a:spLocks noChangeArrowheads="1"/>
                </p:cNvSpPr>
                <p:nvPr/>
              </p:nvSpPr>
              <p:spPr bwMode="auto">
                <a:xfrm>
                  <a:off x="574811" y="418399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25" name="Line 189"/>
                <p:cNvSpPr>
                  <a:spLocks noChangeShapeType="1"/>
                </p:cNvSpPr>
                <p:nvPr/>
              </p:nvSpPr>
              <p:spPr bwMode="auto">
                <a:xfrm flipH="1">
                  <a:off x="869531" y="3998647"/>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7" name="Line 191"/>
                <p:cNvSpPr>
                  <a:spLocks noChangeShapeType="1"/>
                </p:cNvSpPr>
                <p:nvPr/>
              </p:nvSpPr>
              <p:spPr bwMode="auto">
                <a:xfrm flipH="1">
                  <a:off x="834993" y="3733860"/>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9" name="Rectangle 193"/>
                <p:cNvSpPr>
                  <a:spLocks noChangeArrowheads="1"/>
                </p:cNvSpPr>
                <p:nvPr/>
              </p:nvSpPr>
              <p:spPr bwMode="auto">
                <a:xfrm>
                  <a:off x="574811" y="3654424"/>
                  <a:ext cx="2123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30" name="Line 194"/>
                <p:cNvSpPr>
                  <a:spLocks noChangeShapeType="1"/>
                </p:cNvSpPr>
                <p:nvPr/>
              </p:nvSpPr>
              <p:spPr bwMode="auto">
                <a:xfrm flipH="1">
                  <a:off x="869531" y="3470223"/>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2" name="Line 196"/>
                <p:cNvSpPr>
                  <a:spLocks noChangeShapeType="1"/>
                </p:cNvSpPr>
                <p:nvPr/>
              </p:nvSpPr>
              <p:spPr bwMode="auto">
                <a:xfrm flipH="1">
                  <a:off x="834993" y="3205436"/>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 name="Rectangle 198"/>
                <p:cNvSpPr>
                  <a:spLocks noChangeArrowheads="1"/>
                </p:cNvSpPr>
                <p:nvPr/>
              </p:nvSpPr>
              <p:spPr bwMode="auto">
                <a:xfrm>
                  <a:off x="574811" y="3126000"/>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35" name="Line 199"/>
                <p:cNvSpPr>
                  <a:spLocks noChangeShapeType="1"/>
                </p:cNvSpPr>
                <p:nvPr/>
              </p:nvSpPr>
              <p:spPr bwMode="auto">
                <a:xfrm flipH="1">
                  <a:off x="869531" y="2940648"/>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 name="Line 201"/>
                <p:cNvSpPr>
                  <a:spLocks noChangeShapeType="1"/>
                </p:cNvSpPr>
                <p:nvPr/>
              </p:nvSpPr>
              <p:spPr bwMode="auto">
                <a:xfrm flipH="1">
                  <a:off x="834993" y="2675861"/>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 name="Rectangle 203"/>
                <p:cNvSpPr>
                  <a:spLocks noChangeArrowheads="1"/>
                </p:cNvSpPr>
                <p:nvPr/>
              </p:nvSpPr>
              <p:spPr bwMode="auto">
                <a:xfrm>
                  <a:off x="574811" y="2596425"/>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sp>
              <p:nvSpPr>
                <p:cNvPr id="40" name="Line 204"/>
                <p:cNvSpPr>
                  <a:spLocks noChangeShapeType="1"/>
                </p:cNvSpPr>
                <p:nvPr/>
              </p:nvSpPr>
              <p:spPr bwMode="auto">
                <a:xfrm flipH="1">
                  <a:off x="869531" y="2411073"/>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 name="Rectangle 206"/>
                <p:cNvSpPr>
                  <a:spLocks noChangeArrowheads="1"/>
                </p:cNvSpPr>
                <p:nvPr/>
              </p:nvSpPr>
              <p:spPr bwMode="auto">
                <a:xfrm rot="16200000">
                  <a:off x="-376166" y="4162773"/>
                  <a:ext cx="163025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Genotypic</a:t>
                  </a:r>
                  <a:r>
                    <a:rPr lang="en-GB" altLang="en-US" sz="1600" dirty="0">
                      <a:solidFill>
                        <a:srgbClr val="000000"/>
                      </a:solidFill>
                      <a:latin typeface="Arial" panose="020B0604020202020204" pitchFamily="34" charset="0"/>
                      <a:cs typeface="Arial" panose="020B0604020202020204" pitchFamily="34" charset="0"/>
                    </a:rPr>
                    <a:t> values</a:t>
                  </a:r>
                  <a:endParaRPr lang="en-GB" altLang="en-US" sz="1600" dirty="0">
                    <a:latin typeface="Arial" panose="020B0604020202020204" pitchFamily="34" charset="0"/>
                    <a:cs typeface="Arial" panose="020B0604020202020204" pitchFamily="34" charset="0"/>
                  </a:endParaRPr>
                </a:p>
              </p:txBody>
            </p:sp>
            <p:sp>
              <p:nvSpPr>
                <p:cNvPr id="44" name="Line 208"/>
                <p:cNvSpPr>
                  <a:spLocks noChangeShapeType="1"/>
                </p:cNvSpPr>
                <p:nvPr/>
              </p:nvSpPr>
              <p:spPr bwMode="auto">
                <a:xfrm>
                  <a:off x="904068" y="2411073"/>
                  <a:ext cx="365176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6" name="Line 210"/>
                <p:cNvSpPr>
                  <a:spLocks noChangeShapeType="1"/>
                </p:cNvSpPr>
                <p:nvPr/>
              </p:nvSpPr>
              <p:spPr bwMode="auto">
                <a:xfrm flipV="1">
                  <a:off x="1114746"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9" name="Line 213"/>
                <p:cNvSpPr>
                  <a:spLocks noChangeShapeType="1"/>
                </p:cNvSpPr>
                <p:nvPr/>
              </p:nvSpPr>
              <p:spPr bwMode="auto">
                <a:xfrm flipV="1">
                  <a:off x="1379534"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1" name="Line 215"/>
                <p:cNvSpPr>
                  <a:spLocks noChangeShapeType="1"/>
                </p:cNvSpPr>
                <p:nvPr/>
              </p:nvSpPr>
              <p:spPr bwMode="auto">
                <a:xfrm flipV="1">
                  <a:off x="1644321"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4" name="Line 218"/>
                <p:cNvSpPr>
                  <a:spLocks noChangeShapeType="1"/>
                </p:cNvSpPr>
                <p:nvPr/>
              </p:nvSpPr>
              <p:spPr bwMode="auto">
                <a:xfrm flipV="1">
                  <a:off x="1907957"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6" name="Line 220"/>
                <p:cNvSpPr>
                  <a:spLocks noChangeShapeType="1"/>
                </p:cNvSpPr>
                <p:nvPr/>
              </p:nvSpPr>
              <p:spPr bwMode="auto">
                <a:xfrm flipV="1">
                  <a:off x="2172745"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9" name="Line 223"/>
                <p:cNvSpPr>
                  <a:spLocks noChangeShapeType="1"/>
                </p:cNvSpPr>
                <p:nvPr/>
              </p:nvSpPr>
              <p:spPr bwMode="auto">
                <a:xfrm flipV="1">
                  <a:off x="2437532"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1" name="Line 225"/>
                <p:cNvSpPr>
                  <a:spLocks noChangeShapeType="1"/>
                </p:cNvSpPr>
                <p:nvPr/>
              </p:nvSpPr>
              <p:spPr bwMode="auto">
                <a:xfrm flipV="1">
                  <a:off x="2702319"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4" name="Line 228"/>
                <p:cNvSpPr>
                  <a:spLocks noChangeShapeType="1"/>
                </p:cNvSpPr>
                <p:nvPr/>
              </p:nvSpPr>
              <p:spPr bwMode="auto">
                <a:xfrm flipV="1">
                  <a:off x="2967107"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6" name="Line 230"/>
                <p:cNvSpPr>
                  <a:spLocks noChangeShapeType="1"/>
                </p:cNvSpPr>
                <p:nvPr/>
              </p:nvSpPr>
              <p:spPr bwMode="auto">
                <a:xfrm flipV="1">
                  <a:off x="3231894"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9" name="Line 233"/>
                <p:cNvSpPr>
                  <a:spLocks noChangeShapeType="1"/>
                </p:cNvSpPr>
                <p:nvPr/>
              </p:nvSpPr>
              <p:spPr bwMode="auto">
                <a:xfrm flipV="1">
                  <a:off x="3496681"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1" name="Line 235"/>
                <p:cNvSpPr>
                  <a:spLocks noChangeShapeType="1"/>
                </p:cNvSpPr>
                <p:nvPr/>
              </p:nvSpPr>
              <p:spPr bwMode="auto">
                <a:xfrm flipV="1">
                  <a:off x="3761469"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4" name="Line 238"/>
                <p:cNvSpPr>
                  <a:spLocks noChangeShapeType="1"/>
                </p:cNvSpPr>
                <p:nvPr/>
              </p:nvSpPr>
              <p:spPr bwMode="auto">
                <a:xfrm flipV="1">
                  <a:off x="4026256"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6" name="Line 240"/>
                <p:cNvSpPr>
                  <a:spLocks noChangeShapeType="1"/>
                </p:cNvSpPr>
                <p:nvPr/>
              </p:nvSpPr>
              <p:spPr bwMode="auto">
                <a:xfrm flipV="1">
                  <a:off x="4291043"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nvGrpSpPr>
                <p:cNvPr id="169" name="Group 168"/>
                <p:cNvGrpSpPr/>
                <p:nvPr/>
              </p:nvGrpSpPr>
              <p:grpSpPr>
                <a:xfrm>
                  <a:off x="904068" y="6062838"/>
                  <a:ext cx="3651762" cy="331412"/>
                  <a:chOff x="904068" y="6062838"/>
                  <a:chExt cx="3651762" cy="331412"/>
                </a:xfrm>
              </p:grpSpPr>
              <p:sp>
                <p:nvSpPr>
                  <p:cNvPr id="43" name="Line 207"/>
                  <p:cNvSpPr>
                    <a:spLocks noChangeShapeType="1"/>
                  </p:cNvSpPr>
                  <p:nvPr/>
                </p:nvSpPr>
                <p:spPr bwMode="auto">
                  <a:xfrm>
                    <a:off x="904068" y="6062838"/>
                    <a:ext cx="365176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5" name="Line 209"/>
                  <p:cNvSpPr>
                    <a:spLocks noChangeShapeType="1"/>
                  </p:cNvSpPr>
                  <p:nvPr/>
                </p:nvSpPr>
                <p:spPr bwMode="auto">
                  <a:xfrm>
                    <a:off x="1114746"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7" name="Rectangle 211"/>
                  <p:cNvSpPr>
                    <a:spLocks noChangeArrowheads="1"/>
                  </p:cNvSpPr>
                  <p:nvPr/>
                </p:nvSpPr>
                <p:spPr bwMode="auto">
                  <a:xfrm>
                    <a:off x="1036461"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48" name="Line 212"/>
                  <p:cNvSpPr>
                    <a:spLocks noChangeShapeType="1"/>
                  </p:cNvSpPr>
                  <p:nvPr/>
                </p:nvSpPr>
                <p:spPr bwMode="auto">
                  <a:xfrm>
                    <a:off x="1379534"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0" name="Line 214"/>
                  <p:cNvSpPr>
                    <a:spLocks noChangeShapeType="1"/>
                  </p:cNvSpPr>
                  <p:nvPr/>
                </p:nvSpPr>
                <p:spPr bwMode="auto">
                  <a:xfrm>
                    <a:off x="1644321"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2" name="Rectangle 216"/>
                  <p:cNvSpPr>
                    <a:spLocks noChangeArrowheads="1"/>
                  </p:cNvSpPr>
                  <p:nvPr/>
                </p:nvSpPr>
                <p:spPr bwMode="auto">
                  <a:xfrm>
                    <a:off x="1566037"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53" name="Line 217"/>
                  <p:cNvSpPr>
                    <a:spLocks noChangeShapeType="1"/>
                  </p:cNvSpPr>
                  <p:nvPr/>
                </p:nvSpPr>
                <p:spPr bwMode="auto">
                  <a:xfrm>
                    <a:off x="1907957"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5" name="Line 219"/>
                  <p:cNvSpPr>
                    <a:spLocks noChangeShapeType="1"/>
                  </p:cNvSpPr>
                  <p:nvPr/>
                </p:nvSpPr>
                <p:spPr bwMode="auto">
                  <a:xfrm>
                    <a:off x="2172745"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7" name="Rectangle 221"/>
                  <p:cNvSpPr>
                    <a:spLocks noChangeArrowheads="1"/>
                  </p:cNvSpPr>
                  <p:nvPr/>
                </p:nvSpPr>
                <p:spPr bwMode="auto">
                  <a:xfrm>
                    <a:off x="2095611"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58" name="Line 222"/>
                  <p:cNvSpPr>
                    <a:spLocks noChangeShapeType="1"/>
                  </p:cNvSpPr>
                  <p:nvPr/>
                </p:nvSpPr>
                <p:spPr bwMode="auto">
                  <a:xfrm>
                    <a:off x="2437532"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0" name="Line 224"/>
                  <p:cNvSpPr>
                    <a:spLocks noChangeShapeType="1"/>
                  </p:cNvSpPr>
                  <p:nvPr/>
                </p:nvSpPr>
                <p:spPr bwMode="auto">
                  <a:xfrm>
                    <a:off x="2702319"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2" name="Rectangle 226"/>
                  <p:cNvSpPr>
                    <a:spLocks noChangeArrowheads="1"/>
                  </p:cNvSpPr>
                  <p:nvPr/>
                </p:nvSpPr>
                <p:spPr bwMode="auto">
                  <a:xfrm>
                    <a:off x="2580287"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63" name="Line 227"/>
                  <p:cNvSpPr>
                    <a:spLocks noChangeShapeType="1"/>
                  </p:cNvSpPr>
                  <p:nvPr/>
                </p:nvSpPr>
                <p:spPr bwMode="auto">
                  <a:xfrm>
                    <a:off x="2967107"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5" name="Line 229"/>
                  <p:cNvSpPr>
                    <a:spLocks noChangeShapeType="1"/>
                  </p:cNvSpPr>
                  <p:nvPr/>
                </p:nvSpPr>
                <p:spPr bwMode="auto">
                  <a:xfrm>
                    <a:off x="3231894"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7" name="Rectangle 231"/>
                  <p:cNvSpPr>
                    <a:spLocks noChangeArrowheads="1"/>
                  </p:cNvSpPr>
                  <p:nvPr/>
                </p:nvSpPr>
                <p:spPr bwMode="auto">
                  <a:xfrm>
                    <a:off x="3109862" y="6148029"/>
                    <a:ext cx="2123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68" name="Line 232"/>
                  <p:cNvSpPr>
                    <a:spLocks noChangeShapeType="1"/>
                  </p:cNvSpPr>
                  <p:nvPr/>
                </p:nvSpPr>
                <p:spPr bwMode="auto">
                  <a:xfrm>
                    <a:off x="3496681"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0" name="Line 234"/>
                  <p:cNvSpPr>
                    <a:spLocks noChangeShapeType="1"/>
                  </p:cNvSpPr>
                  <p:nvPr/>
                </p:nvSpPr>
                <p:spPr bwMode="auto">
                  <a:xfrm>
                    <a:off x="3761469"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2" name="Rectangle 236"/>
                  <p:cNvSpPr>
                    <a:spLocks noChangeArrowheads="1"/>
                  </p:cNvSpPr>
                  <p:nvPr/>
                </p:nvSpPr>
                <p:spPr bwMode="auto">
                  <a:xfrm>
                    <a:off x="3639437"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73" name="Line 237"/>
                  <p:cNvSpPr>
                    <a:spLocks noChangeShapeType="1"/>
                  </p:cNvSpPr>
                  <p:nvPr/>
                </p:nvSpPr>
                <p:spPr bwMode="auto">
                  <a:xfrm>
                    <a:off x="4026256"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5" name="Line 239"/>
                  <p:cNvSpPr>
                    <a:spLocks noChangeShapeType="1"/>
                  </p:cNvSpPr>
                  <p:nvPr/>
                </p:nvSpPr>
                <p:spPr bwMode="auto">
                  <a:xfrm>
                    <a:off x="4291043"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7" name="Rectangle 241"/>
                  <p:cNvSpPr>
                    <a:spLocks noChangeArrowheads="1"/>
                  </p:cNvSpPr>
                  <p:nvPr/>
                </p:nvSpPr>
                <p:spPr bwMode="auto">
                  <a:xfrm>
                    <a:off x="4169011"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grpSp>
            <p:grpSp>
              <p:nvGrpSpPr>
                <p:cNvPr id="168" name="Group 167"/>
                <p:cNvGrpSpPr/>
                <p:nvPr/>
              </p:nvGrpSpPr>
              <p:grpSpPr>
                <a:xfrm>
                  <a:off x="4555831" y="2377687"/>
                  <a:ext cx="66772" cy="3719688"/>
                  <a:chOff x="4555831" y="2377687"/>
                  <a:chExt cx="66772" cy="3719688"/>
                </a:xfrm>
              </p:grpSpPr>
              <p:sp>
                <p:nvSpPr>
                  <p:cNvPr id="6" name="Line 170"/>
                  <p:cNvSpPr>
                    <a:spLocks noChangeAspect="1" noChangeShapeType="1"/>
                  </p:cNvSpPr>
                  <p:nvPr/>
                </p:nvSpPr>
                <p:spPr bwMode="auto">
                  <a:xfrm flipV="1">
                    <a:off x="4555831" y="2411073"/>
                    <a:ext cx="1152" cy="3651764"/>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 name="Line 172"/>
                  <p:cNvSpPr>
                    <a:spLocks noChangeShapeType="1"/>
                  </p:cNvSpPr>
                  <p:nvPr/>
                </p:nvSpPr>
                <p:spPr bwMode="auto">
                  <a:xfrm>
                    <a:off x="4555831" y="5852159"/>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 name="Line 175"/>
                  <p:cNvSpPr>
                    <a:spLocks noChangeShapeType="1"/>
                  </p:cNvSpPr>
                  <p:nvPr/>
                </p:nvSpPr>
                <p:spPr bwMode="auto">
                  <a:xfrm>
                    <a:off x="4555831" y="5587372"/>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3" name="Line 177"/>
                  <p:cNvSpPr>
                    <a:spLocks noChangeShapeType="1"/>
                  </p:cNvSpPr>
                  <p:nvPr/>
                </p:nvSpPr>
                <p:spPr bwMode="auto">
                  <a:xfrm>
                    <a:off x="4555831" y="5322584"/>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6" name="Line 180"/>
                  <p:cNvSpPr>
                    <a:spLocks noChangeShapeType="1"/>
                  </p:cNvSpPr>
                  <p:nvPr/>
                </p:nvSpPr>
                <p:spPr bwMode="auto">
                  <a:xfrm>
                    <a:off x="4555831" y="5057797"/>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8" name="Line 182"/>
                  <p:cNvSpPr>
                    <a:spLocks noChangeShapeType="1"/>
                  </p:cNvSpPr>
                  <p:nvPr/>
                </p:nvSpPr>
                <p:spPr bwMode="auto">
                  <a:xfrm>
                    <a:off x="4555831" y="4793009"/>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1" name="Line 185"/>
                  <p:cNvSpPr>
                    <a:spLocks noChangeShapeType="1"/>
                  </p:cNvSpPr>
                  <p:nvPr/>
                </p:nvSpPr>
                <p:spPr bwMode="auto">
                  <a:xfrm>
                    <a:off x="4555831" y="4528222"/>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3" name="Line 187"/>
                  <p:cNvSpPr>
                    <a:spLocks noChangeShapeType="1"/>
                  </p:cNvSpPr>
                  <p:nvPr/>
                </p:nvSpPr>
                <p:spPr bwMode="auto">
                  <a:xfrm>
                    <a:off x="4555831" y="4263435"/>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6" name="Line 190"/>
                  <p:cNvSpPr>
                    <a:spLocks noChangeShapeType="1"/>
                  </p:cNvSpPr>
                  <p:nvPr/>
                </p:nvSpPr>
                <p:spPr bwMode="auto">
                  <a:xfrm>
                    <a:off x="4555831" y="3998647"/>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8" name="Line 192"/>
                  <p:cNvSpPr>
                    <a:spLocks noChangeShapeType="1"/>
                  </p:cNvSpPr>
                  <p:nvPr/>
                </p:nvSpPr>
                <p:spPr bwMode="auto">
                  <a:xfrm>
                    <a:off x="4555831" y="3733860"/>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 name="Line 195"/>
                  <p:cNvSpPr>
                    <a:spLocks noChangeShapeType="1"/>
                  </p:cNvSpPr>
                  <p:nvPr/>
                </p:nvSpPr>
                <p:spPr bwMode="auto">
                  <a:xfrm>
                    <a:off x="4555831" y="3470223"/>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3" name="Line 197"/>
                  <p:cNvSpPr>
                    <a:spLocks noChangeShapeType="1"/>
                  </p:cNvSpPr>
                  <p:nvPr/>
                </p:nvSpPr>
                <p:spPr bwMode="auto">
                  <a:xfrm>
                    <a:off x="4555831" y="3205436"/>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 name="Line 200"/>
                  <p:cNvSpPr>
                    <a:spLocks noChangeShapeType="1"/>
                  </p:cNvSpPr>
                  <p:nvPr/>
                </p:nvSpPr>
                <p:spPr bwMode="auto">
                  <a:xfrm>
                    <a:off x="4555831" y="2940648"/>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 name="Line 202"/>
                  <p:cNvSpPr>
                    <a:spLocks noChangeShapeType="1"/>
                  </p:cNvSpPr>
                  <p:nvPr/>
                </p:nvSpPr>
                <p:spPr bwMode="auto">
                  <a:xfrm>
                    <a:off x="4555831" y="2675861"/>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 name="Line 205"/>
                  <p:cNvSpPr>
                    <a:spLocks noChangeShapeType="1"/>
                  </p:cNvSpPr>
                  <p:nvPr/>
                </p:nvSpPr>
                <p:spPr bwMode="auto">
                  <a:xfrm>
                    <a:off x="4555831" y="2411073"/>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8" name="Line 242"/>
                  <p:cNvSpPr>
                    <a:spLocks noChangeShapeType="1"/>
                  </p:cNvSpPr>
                  <p:nvPr/>
                </p:nvSpPr>
                <p:spPr bwMode="auto">
                  <a:xfrm>
                    <a:off x="4555831"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9" name="Line 243"/>
                  <p:cNvSpPr>
                    <a:spLocks noChangeShapeType="1"/>
                  </p:cNvSpPr>
                  <p:nvPr/>
                </p:nvSpPr>
                <p:spPr bwMode="auto">
                  <a:xfrm flipV="1">
                    <a:off x="4555831"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sp>
              <p:nvSpPr>
                <p:cNvPr id="80" name="Rectangle 244"/>
                <p:cNvSpPr>
                  <a:spLocks noChangeArrowheads="1"/>
                </p:cNvSpPr>
                <p:nvPr/>
              </p:nvSpPr>
              <p:spPr bwMode="auto">
                <a:xfrm>
                  <a:off x="1116791" y="6385800"/>
                  <a:ext cx="334335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Phenotypic</a:t>
                  </a:r>
                  <a:r>
                    <a:rPr lang="en-GB" altLang="en-US" sz="1600" dirty="0">
                      <a:solidFill>
                        <a:srgbClr val="000000"/>
                      </a:solidFill>
                      <a:latin typeface="Arial" panose="020B0604020202020204" pitchFamily="34" charset="0"/>
                      <a:cs typeface="Arial" panose="020B0604020202020204" pitchFamily="34" charset="0"/>
                    </a:rPr>
                    <a:t> values (</a:t>
                  </a:r>
                  <a:r>
                    <a:rPr lang="en-GB" dirty="0"/>
                    <a:t>Ø  from </a:t>
                  </a:r>
                  <a:r>
                    <a:rPr lang="en-GB" altLang="en-US" sz="1600" dirty="0">
                      <a:solidFill>
                        <a:srgbClr val="000000"/>
                      </a:solidFill>
                      <a:latin typeface="Arial" panose="020B0604020202020204" pitchFamily="34" charset="0"/>
                      <a:cs typeface="Arial" panose="020B0604020202020204" pitchFamily="34" charset="0"/>
                    </a:rPr>
                    <a:t>2 </a:t>
                  </a:r>
                  <a:r>
                    <a:rPr lang="en-GB" altLang="en-US" sz="1600" dirty="0" err="1">
                      <a:solidFill>
                        <a:srgbClr val="000000"/>
                      </a:solidFill>
                      <a:latin typeface="Arial" panose="020B0604020202020204" pitchFamily="34" charset="0"/>
                      <a:cs typeface="Arial" panose="020B0604020202020204" pitchFamily="34" charset="0"/>
                    </a:rPr>
                    <a:t>envs</a:t>
                  </a:r>
                  <a:r>
                    <a:rPr lang="en-GB" altLang="en-US" sz="1600" dirty="0">
                      <a:solidFill>
                        <a:srgbClr val="000000"/>
                      </a:solidFill>
                      <a:latin typeface="Arial" panose="020B0604020202020204" pitchFamily="34" charset="0"/>
                      <a:cs typeface="Arial" panose="020B0604020202020204" pitchFamily="34" charset="0"/>
                    </a:rPr>
                    <a:t>).</a:t>
                  </a:r>
                  <a:endParaRPr lang="en-GB" altLang="en-US" sz="1600" dirty="0">
                    <a:latin typeface="Arial" panose="020B0604020202020204" pitchFamily="34" charset="0"/>
                    <a:cs typeface="Arial" panose="020B0604020202020204" pitchFamily="34" charset="0"/>
                  </a:endParaRPr>
                </a:p>
              </p:txBody>
            </p:sp>
            <p:sp>
              <p:nvSpPr>
                <p:cNvPr id="81" name="Oval 245"/>
                <p:cNvSpPr>
                  <a:spLocks noChangeArrowheads="1"/>
                </p:cNvSpPr>
                <p:nvPr/>
              </p:nvSpPr>
              <p:spPr bwMode="auto">
                <a:xfrm>
                  <a:off x="3708000" y="349200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2" name="Oval 246"/>
                <p:cNvSpPr>
                  <a:spLocks noChangeArrowheads="1"/>
                </p:cNvSpPr>
                <p:nvPr/>
              </p:nvSpPr>
              <p:spPr bwMode="auto">
                <a:xfrm>
                  <a:off x="3002795" y="331365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3" name="Oval 247"/>
                <p:cNvSpPr>
                  <a:spLocks noChangeArrowheads="1"/>
                </p:cNvSpPr>
                <p:nvPr/>
              </p:nvSpPr>
              <p:spPr bwMode="auto">
                <a:xfrm>
                  <a:off x="3283700" y="34414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4" name="Oval 248"/>
                <p:cNvSpPr>
                  <a:spLocks noChangeArrowheads="1"/>
                </p:cNvSpPr>
                <p:nvPr/>
              </p:nvSpPr>
              <p:spPr bwMode="auto">
                <a:xfrm>
                  <a:off x="3241104" y="3535845"/>
                  <a:ext cx="97857" cy="97856"/>
                </a:xfrm>
                <a:prstGeom prst="ellipse">
                  <a:avLst/>
                </a:prstGeom>
                <a:solidFill>
                  <a:srgbClr val="FF0000"/>
                </a:solidFill>
                <a:ln w="30163">
                  <a:solidFill>
                    <a:srgbClr val="C00000"/>
                  </a:solidFill>
                  <a:round/>
                  <a:headEnd/>
                  <a:tailEnd/>
                </a:ln>
                <a:effectLst>
                  <a:outerShdw blurRad="50800" dist="38100" dir="2700000" algn="tl" rotWithShape="0">
                    <a:prstClr val="black">
                      <a:alpha val="40000"/>
                    </a:prstClr>
                  </a:outerShdw>
                </a:effectLst>
              </p:spPr>
              <p:txBody>
                <a:bodyPr/>
                <a:lstStyle/>
                <a:p>
                  <a:endParaRPr lang="en-GB" sz="1600" dirty="0">
                    <a:latin typeface="Arial" panose="020B0604020202020204" pitchFamily="34" charset="0"/>
                    <a:cs typeface="Arial" panose="020B0604020202020204" pitchFamily="34" charset="0"/>
                  </a:endParaRPr>
                </a:p>
              </p:txBody>
            </p:sp>
            <p:sp>
              <p:nvSpPr>
                <p:cNvPr id="85" name="Oval 249"/>
                <p:cNvSpPr>
                  <a:spLocks noChangeArrowheads="1"/>
                </p:cNvSpPr>
                <p:nvPr/>
              </p:nvSpPr>
              <p:spPr bwMode="auto">
                <a:xfrm>
                  <a:off x="2743764" y="361182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6" name="Oval 250"/>
                <p:cNvSpPr>
                  <a:spLocks noChangeArrowheads="1"/>
                </p:cNvSpPr>
                <p:nvPr/>
              </p:nvSpPr>
              <p:spPr bwMode="auto">
                <a:xfrm>
                  <a:off x="2721890" y="3677448"/>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7" name="Oval 251"/>
                <p:cNvSpPr>
                  <a:spLocks noChangeArrowheads="1"/>
                </p:cNvSpPr>
                <p:nvPr/>
              </p:nvSpPr>
              <p:spPr bwMode="auto">
                <a:xfrm>
                  <a:off x="2986678" y="3735011"/>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8" name="Oval 252"/>
                <p:cNvSpPr>
                  <a:spLocks noChangeArrowheads="1"/>
                </p:cNvSpPr>
                <p:nvPr/>
              </p:nvSpPr>
              <p:spPr bwMode="auto">
                <a:xfrm>
                  <a:off x="2880763" y="3789120"/>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9" name="Oval 253"/>
                <p:cNvSpPr>
                  <a:spLocks noChangeArrowheads="1"/>
                </p:cNvSpPr>
                <p:nvPr/>
              </p:nvSpPr>
              <p:spPr bwMode="auto">
                <a:xfrm>
                  <a:off x="2521573" y="383747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0" name="Oval 254"/>
                <p:cNvSpPr>
                  <a:spLocks noChangeArrowheads="1"/>
                </p:cNvSpPr>
                <p:nvPr/>
              </p:nvSpPr>
              <p:spPr bwMode="auto">
                <a:xfrm>
                  <a:off x="2268298" y="388352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1" name="Oval 255"/>
                <p:cNvSpPr>
                  <a:spLocks noChangeArrowheads="1"/>
                </p:cNvSpPr>
                <p:nvPr/>
              </p:nvSpPr>
              <p:spPr bwMode="auto">
                <a:xfrm>
                  <a:off x="2865797" y="3927270"/>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2" name="Oval 256"/>
                <p:cNvSpPr>
                  <a:spLocks noChangeArrowheads="1"/>
                </p:cNvSpPr>
                <p:nvPr/>
              </p:nvSpPr>
              <p:spPr bwMode="auto">
                <a:xfrm>
                  <a:off x="3018913" y="3968715"/>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3" name="Oval 257"/>
                <p:cNvSpPr>
                  <a:spLocks noChangeArrowheads="1"/>
                </p:cNvSpPr>
                <p:nvPr/>
              </p:nvSpPr>
              <p:spPr bwMode="auto">
                <a:xfrm>
                  <a:off x="3045392" y="4009008"/>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4" name="Oval 258"/>
                <p:cNvSpPr>
                  <a:spLocks noChangeArrowheads="1"/>
                </p:cNvSpPr>
                <p:nvPr/>
              </p:nvSpPr>
              <p:spPr bwMode="auto">
                <a:xfrm>
                  <a:off x="2346583" y="404700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5" name="Oval 259"/>
                <p:cNvSpPr>
                  <a:spLocks noChangeArrowheads="1"/>
                </p:cNvSpPr>
                <p:nvPr/>
              </p:nvSpPr>
              <p:spPr bwMode="auto">
                <a:xfrm>
                  <a:off x="2812839" y="40861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6" name="Oval 260"/>
                <p:cNvSpPr>
                  <a:spLocks noChangeArrowheads="1"/>
                </p:cNvSpPr>
                <p:nvPr/>
              </p:nvSpPr>
              <p:spPr bwMode="auto">
                <a:xfrm>
                  <a:off x="2140510" y="412298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7" name="Oval 261"/>
                <p:cNvSpPr>
                  <a:spLocks noChangeArrowheads="1"/>
                </p:cNvSpPr>
                <p:nvPr/>
              </p:nvSpPr>
              <p:spPr bwMode="auto">
                <a:xfrm>
                  <a:off x="2128997" y="416097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8" name="Oval 262"/>
                <p:cNvSpPr>
                  <a:spLocks noChangeArrowheads="1"/>
                </p:cNvSpPr>
                <p:nvPr/>
              </p:nvSpPr>
              <p:spPr bwMode="auto">
                <a:xfrm>
                  <a:off x="2568774" y="419666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9" name="Oval 263"/>
                <p:cNvSpPr>
                  <a:spLocks noChangeArrowheads="1"/>
                </p:cNvSpPr>
                <p:nvPr/>
              </p:nvSpPr>
              <p:spPr bwMode="auto">
                <a:xfrm>
                  <a:off x="2330466" y="423350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0" name="Oval 264"/>
                <p:cNvSpPr>
                  <a:spLocks noChangeArrowheads="1"/>
                </p:cNvSpPr>
                <p:nvPr/>
              </p:nvSpPr>
              <p:spPr bwMode="auto">
                <a:xfrm>
                  <a:off x="2008116" y="42703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1" name="Oval 265"/>
                <p:cNvSpPr>
                  <a:spLocks noChangeArrowheads="1"/>
                </p:cNvSpPr>
                <p:nvPr/>
              </p:nvSpPr>
              <p:spPr bwMode="auto">
                <a:xfrm>
                  <a:off x="2527330" y="430718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2" name="Oval 266"/>
                <p:cNvSpPr>
                  <a:spLocks noChangeArrowheads="1"/>
                </p:cNvSpPr>
                <p:nvPr/>
              </p:nvSpPr>
              <p:spPr bwMode="auto">
                <a:xfrm>
                  <a:off x="2770243" y="4345173"/>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3" name="Oval 267"/>
                <p:cNvSpPr>
                  <a:spLocks noChangeArrowheads="1"/>
                </p:cNvSpPr>
                <p:nvPr/>
              </p:nvSpPr>
              <p:spPr bwMode="auto">
                <a:xfrm>
                  <a:off x="2183106" y="4382013"/>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4" name="Oval 268"/>
                <p:cNvSpPr>
                  <a:spLocks noChangeArrowheads="1"/>
                </p:cNvSpPr>
                <p:nvPr/>
              </p:nvSpPr>
              <p:spPr bwMode="auto">
                <a:xfrm>
                  <a:off x="2236063" y="4421155"/>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5" name="Oval 269"/>
                <p:cNvSpPr>
                  <a:spLocks noChangeArrowheads="1"/>
                </p:cNvSpPr>
                <p:nvPr/>
              </p:nvSpPr>
              <p:spPr bwMode="auto">
                <a:xfrm>
                  <a:off x="2145115" y="446145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6" name="Oval 270"/>
                <p:cNvSpPr>
                  <a:spLocks noChangeArrowheads="1"/>
                </p:cNvSpPr>
                <p:nvPr/>
              </p:nvSpPr>
              <p:spPr bwMode="auto">
                <a:xfrm>
                  <a:off x="1685766" y="4504045"/>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7" name="Oval 271"/>
                <p:cNvSpPr>
                  <a:spLocks noChangeArrowheads="1"/>
                </p:cNvSpPr>
                <p:nvPr/>
              </p:nvSpPr>
              <p:spPr bwMode="auto">
                <a:xfrm>
                  <a:off x="2055317" y="454779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8" name="Oval 272"/>
                <p:cNvSpPr>
                  <a:spLocks noChangeArrowheads="1"/>
                </p:cNvSpPr>
                <p:nvPr/>
              </p:nvSpPr>
              <p:spPr bwMode="auto">
                <a:xfrm>
                  <a:off x="2293626" y="459269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9" name="Oval 273"/>
                <p:cNvSpPr>
                  <a:spLocks noChangeArrowheads="1"/>
                </p:cNvSpPr>
                <p:nvPr/>
              </p:nvSpPr>
              <p:spPr bwMode="auto">
                <a:xfrm>
                  <a:off x="2199223" y="4642195"/>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0" name="Oval 274"/>
                <p:cNvSpPr>
                  <a:spLocks noChangeArrowheads="1"/>
                </p:cNvSpPr>
                <p:nvPr/>
              </p:nvSpPr>
              <p:spPr bwMode="auto">
                <a:xfrm>
                  <a:off x="1912562" y="469400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1" name="Oval 275"/>
                <p:cNvSpPr>
                  <a:spLocks noChangeArrowheads="1"/>
                </p:cNvSpPr>
                <p:nvPr/>
              </p:nvSpPr>
              <p:spPr bwMode="auto">
                <a:xfrm>
                  <a:off x="1738723" y="475386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2" name="Oval 276"/>
                <p:cNvSpPr>
                  <a:spLocks noChangeArrowheads="1"/>
                </p:cNvSpPr>
                <p:nvPr/>
              </p:nvSpPr>
              <p:spPr bwMode="auto">
                <a:xfrm>
                  <a:off x="1934436" y="481833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3" name="Oval 277"/>
                <p:cNvSpPr>
                  <a:spLocks noChangeArrowheads="1"/>
                </p:cNvSpPr>
                <p:nvPr/>
              </p:nvSpPr>
              <p:spPr bwMode="auto">
                <a:xfrm>
                  <a:off x="2066830" y="4895470"/>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4" name="Oval 278"/>
                <p:cNvSpPr>
                  <a:spLocks noChangeArrowheads="1"/>
                </p:cNvSpPr>
                <p:nvPr/>
              </p:nvSpPr>
              <p:spPr bwMode="auto">
                <a:xfrm>
                  <a:off x="1462424" y="4988722"/>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5" name="Oval 279"/>
                <p:cNvSpPr>
                  <a:spLocks noChangeArrowheads="1"/>
                </p:cNvSpPr>
                <p:nvPr/>
              </p:nvSpPr>
              <p:spPr bwMode="auto">
                <a:xfrm>
                  <a:off x="1880327" y="511766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6" name="Oval 280"/>
                <p:cNvSpPr>
                  <a:spLocks noChangeArrowheads="1"/>
                </p:cNvSpPr>
                <p:nvPr/>
              </p:nvSpPr>
              <p:spPr bwMode="auto">
                <a:xfrm>
                  <a:off x="1098629" y="5336399"/>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55" name="Rectangle 319"/>
                <p:cNvSpPr>
                  <a:spLocks noChangeArrowheads="1"/>
                </p:cNvSpPr>
                <p:nvPr/>
              </p:nvSpPr>
              <p:spPr bwMode="auto">
                <a:xfrm>
                  <a:off x="3778336" y="5820721"/>
                  <a:ext cx="7502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E8&amp;E10</a:t>
                  </a:r>
                  <a:endParaRPr lang="en-GB" altLang="en-US" sz="1600" dirty="0">
                    <a:latin typeface="Arial" panose="020B0604020202020204" pitchFamily="34" charset="0"/>
                    <a:cs typeface="Arial" panose="020B0604020202020204" pitchFamily="34" charset="0"/>
                  </a:endParaRPr>
                </a:p>
              </p:txBody>
            </p:sp>
            <p:sp>
              <p:nvSpPr>
                <p:cNvPr id="159" name="Rectangle 323"/>
                <p:cNvSpPr>
                  <a:spLocks noChangeArrowheads="1"/>
                </p:cNvSpPr>
                <p:nvPr/>
              </p:nvSpPr>
              <p:spPr bwMode="auto">
                <a:xfrm>
                  <a:off x="3303271" y="5553985"/>
                  <a:ext cx="1224929" cy="435172"/>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61" name="Rectangle 325"/>
                <p:cNvSpPr>
                  <a:spLocks noChangeArrowheads="1"/>
                </p:cNvSpPr>
                <p:nvPr/>
              </p:nvSpPr>
              <p:spPr bwMode="auto">
                <a:xfrm>
                  <a:off x="1105536" y="3501307"/>
                  <a:ext cx="86241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b  =0.860</a:t>
                  </a:r>
                </a:p>
              </p:txBody>
            </p:sp>
            <p:cxnSp>
              <p:nvCxnSpPr>
                <p:cNvPr id="166" name="Straight Connector 165"/>
                <p:cNvCxnSpPr/>
                <p:nvPr/>
              </p:nvCxnSpPr>
              <p:spPr>
                <a:xfrm flipV="1">
                  <a:off x="1126259" y="3470224"/>
                  <a:ext cx="2349699" cy="1785588"/>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1" name="Straight Arrow Connector 170"/>
                <p:cNvCxnSpPr>
                  <a:stCxn id="58" idx="0"/>
                  <a:endCxn id="59" idx="0"/>
                </p:cNvCxnSpPr>
                <p:nvPr/>
              </p:nvCxnSpPr>
              <p:spPr>
                <a:xfrm flipV="1">
                  <a:off x="2437532" y="2411073"/>
                  <a:ext cx="0" cy="3651765"/>
                </a:xfrm>
                <a:prstGeom prst="straightConnector1">
                  <a:avLst/>
                </a:prstGeom>
                <a:ln w="19050">
                  <a:solidFill>
                    <a:schemeClr val="tx1">
                      <a:lumMod val="50000"/>
                      <a:lumOff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172" name="Rectangle 241"/>
                <p:cNvSpPr>
                  <a:spLocks noChangeArrowheads="1"/>
                </p:cNvSpPr>
                <p:nvPr/>
              </p:nvSpPr>
              <p:spPr bwMode="auto">
                <a:xfrm>
                  <a:off x="3619377" y="2394380"/>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2.5</a:t>
                  </a:r>
                  <a:endParaRPr lang="en-GB" altLang="en-US" sz="1600" dirty="0">
                    <a:latin typeface="Arial" panose="020B0604020202020204" pitchFamily="34" charset="0"/>
                    <a:cs typeface="Arial" panose="020B0604020202020204" pitchFamily="34" charset="0"/>
                  </a:endParaRPr>
                </a:p>
              </p:txBody>
            </p:sp>
            <p:sp>
              <p:nvSpPr>
                <p:cNvPr id="173" name="Rectangle 226"/>
                <p:cNvSpPr>
                  <a:spLocks noChangeArrowheads="1"/>
                </p:cNvSpPr>
                <p:nvPr/>
              </p:nvSpPr>
              <p:spPr bwMode="auto">
                <a:xfrm>
                  <a:off x="2587766" y="2419624"/>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0.5</a:t>
                  </a:r>
                  <a:endParaRPr lang="en-GB" altLang="en-US" sz="1600" dirty="0">
                    <a:latin typeface="Arial" panose="020B0604020202020204" pitchFamily="34" charset="0"/>
                    <a:cs typeface="Arial" panose="020B0604020202020204" pitchFamily="34" charset="0"/>
                  </a:endParaRPr>
                </a:p>
              </p:txBody>
            </p:sp>
            <p:sp>
              <p:nvSpPr>
                <p:cNvPr id="174" name="Rectangle 226"/>
                <p:cNvSpPr>
                  <a:spLocks noChangeArrowheads="1"/>
                </p:cNvSpPr>
                <p:nvPr/>
              </p:nvSpPr>
              <p:spPr bwMode="auto">
                <a:xfrm>
                  <a:off x="1997198" y="2415124"/>
                  <a:ext cx="354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-0.5</a:t>
                  </a:r>
                  <a:endParaRPr lang="en-GB" altLang="en-US" sz="1600" dirty="0">
                    <a:latin typeface="Arial" panose="020B0604020202020204" pitchFamily="34" charset="0"/>
                    <a:cs typeface="Arial" panose="020B0604020202020204" pitchFamily="34" charset="0"/>
                  </a:endParaRPr>
                </a:p>
              </p:txBody>
            </p:sp>
            <p:sp>
              <p:nvSpPr>
                <p:cNvPr id="175" name="Rectangle 226"/>
                <p:cNvSpPr>
                  <a:spLocks noChangeArrowheads="1"/>
                </p:cNvSpPr>
                <p:nvPr/>
              </p:nvSpPr>
              <p:spPr bwMode="auto">
                <a:xfrm>
                  <a:off x="984682" y="2406271"/>
                  <a:ext cx="354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-2.5</a:t>
                  </a:r>
                  <a:endParaRPr lang="en-GB" altLang="en-US" sz="1600" dirty="0">
                    <a:latin typeface="Arial" panose="020B0604020202020204" pitchFamily="34" charset="0"/>
                    <a:cs typeface="Arial" panose="020B0604020202020204" pitchFamily="34" charset="0"/>
                  </a:endParaRPr>
                </a:p>
              </p:txBody>
            </p:sp>
            <p:sp>
              <p:nvSpPr>
                <p:cNvPr id="176" name="TextBox 175"/>
                <p:cNvSpPr txBox="1"/>
                <p:nvPr/>
              </p:nvSpPr>
              <p:spPr>
                <a:xfrm rot="16200000">
                  <a:off x="1967101" y="2789790"/>
                  <a:ext cx="740253" cy="338554"/>
                </a:xfrm>
                <a:prstGeom prst="rect">
                  <a:avLst/>
                </a:prstGeom>
                <a:noFill/>
              </p:spPr>
              <p:txBody>
                <a:bodyPr wrap="square" rtlCol="0">
                  <a:spAutoFit/>
                </a:bodyPr>
                <a:lstStyle/>
                <a:p>
                  <a:r>
                    <a:rPr lang="en-GB" sz="1600" dirty="0">
                      <a:solidFill>
                        <a:schemeClr val="tx1">
                          <a:lumMod val="50000"/>
                          <a:lumOff val="50000"/>
                        </a:schemeClr>
                      </a:solidFill>
                      <a:latin typeface="Arial" panose="020B0604020202020204" pitchFamily="34" charset="0"/>
                      <a:cs typeface="Arial" panose="020B0604020202020204" pitchFamily="34" charset="0"/>
                    </a:rPr>
                    <a:t>Mean</a:t>
                  </a:r>
                </a:p>
              </p:txBody>
            </p:sp>
          </p:grpSp>
          <p:sp>
            <p:nvSpPr>
              <p:cNvPr id="178" name="Rectangle 244"/>
              <p:cNvSpPr>
                <a:spLocks noChangeArrowheads="1"/>
              </p:cNvSpPr>
              <p:nvPr/>
            </p:nvSpPr>
            <p:spPr bwMode="auto">
              <a:xfrm>
                <a:off x="1147557" y="2089417"/>
                <a:ext cx="31466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Deviations from phenotypic means</a:t>
                </a:r>
                <a:endParaRPr lang="en-GB" altLang="en-US" sz="1600" dirty="0">
                  <a:latin typeface="Arial" panose="020B0604020202020204" pitchFamily="34" charset="0"/>
                  <a:cs typeface="Arial" panose="020B0604020202020204" pitchFamily="34" charset="0"/>
                </a:endParaRPr>
              </a:p>
            </p:txBody>
          </p:sp>
          <p:cxnSp>
            <p:nvCxnSpPr>
              <p:cNvPr id="179" name="Straight Arrow Connector 178"/>
              <p:cNvCxnSpPr/>
              <p:nvPr/>
            </p:nvCxnSpPr>
            <p:spPr>
              <a:xfrm rot="5400000" flipV="1">
                <a:off x="2736000" y="2437200"/>
                <a:ext cx="0" cy="3651765"/>
              </a:xfrm>
              <a:prstGeom prst="straightConnector1">
                <a:avLst/>
              </a:prstGeom>
              <a:ln w="19050">
                <a:solidFill>
                  <a:schemeClr val="tx1">
                    <a:lumMod val="50000"/>
                    <a:lumOff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a:stCxn id="84" idx="4"/>
              </p:cNvCxnSpPr>
              <p:nvPr/>
            </p:nvCxnSpPr>
            <p:spPr>
              <a:xfrm>
                <a:off x="3290033" y="3633701"/>
                <a:ext cx="7456" cy="2456415"/>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7" name="Straight Arrow Connector 186"/>
              <p:cNvCxnSpPr>
                <a:stCxn id="84" idx="6"/>
              </p:cNvCxnSpPr>
              <p:nvPr/>
            </p:nvCxnSpPr>
            <p:spPr>
              <a:xfrm>
                <a:off x="3338961" y="3584773"/>
                <a:ext cx="1235583" cy="1612"/>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3" name="Straight Arrow Connector 192"/>
              <p:cNvCxnSpPr/>
              <p:nvPr/>
            </p:nvCxnSpPr>
            <p:spPr>
              <a:xfrm>
                <a:off x="2437532" y="5852159"/>
                <a:ext cx="865739" cy="0"/>
              </a:xfrm>
              <a:prstGeom prst="straightConnector1">
                <a:avLst/>
              </a:prstGeom>
              <a:ln w="19050">
                <a:solidFill>
                  <a:schemeClr val="tx1"/>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4" name="TextBox 193"/>
              <p:cNvSpPr txBox="1"/>
              <p:nvPr/>
            </p:nvSpPr>
            <p:spPr>
              <a:xfrm>
                <a:off x="2398335" y="5567871"/>
                <a:ext cx="994592"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ΔP=1.62</a:t>
                </a:r>
              </a:p>
            </p:txBody>
          </p:sp>
          <p:sp>
            <p:nvSpPr>
              <p:cNvPr id="195" name="TextBox 194"/>
              <p:cNvSpPr txBox="1"/>
              <p:nvPr/>
            </p:nvSpPr>
            <p:spPr>
              <a:xfrm>
                <a:off x="3515322" y="3638135"/>
                <a:ext cx="1591267" cy="584775"/>
              </a:xfrm>
              <a:prstGeom prst="rect">
                <a:avLst/>
              </a:prstGeom>
              <a:solidFill>
                <a:srgbClr val="FFFFFF">
                  <a:alpha val="76078"/>
                </a:srgbClr>
              </a:solidFill>
              <a:effectLst>
                <a:outerShdw blurRad="50800" dist="38100" dir="10800000" algn="r" rotWithShape="0">
                  <a:srgbClr val="C00000">
                    <a:alpha val="40000"/>
                  </a:srgbClr>
                </a:outerShdw>
              </a:effectLst>
            </p:spPr>
            <p:txBody>
              <a:bodyPr wrap="square" rtlCol="0">
                <a:spAutoFit/>
              </a:bodyPr>
              <a:lstStyle/>
              <a:p>
                <a:r>
                  <a:rPr lang="en-GB" sz="1600" dirty="0">
                    <a:solidFill>
                      <a:srgbClr val="C00000"/>
                    </a:solidFill>
                    <a:latin typeface="Arial" panose="020B0604020202020204" pitchFamily="34" charset="0"/>
                    <a:cs typeface="Arial" panose="020B0604020202020204" pitchFamily="34" charset="0"/>
                  </a:rPr>
                  <a:t>ΔG=0.860∙</a:t>
                </a:r>
                <a:r>
                  <a:rPr lang="en-GB" sz="1600" dirty="0">
                    <a:latin typeface="Arial" panose="020B0604020202020204" pitchFamily="34" charset="0"/>
                    <a:cs typeface="Arial" panose="020B0604020202020204" pitchFamily="34" charset="0"/>
                  </a:rPr>
                  <a:t>1.62</a:t>
                </a:r>
              </a:p>
              <a:p>
                <a:r>
                  <a:rPr lang="en-GB" sz="1600" dirty="0">
                    <a:solidFill>
                      <a:srgbClr val="C00000"/>
                    </a:solidFill>
                    <a:latin typeface="Arial" panose="020B0604020202020204" pitchFamily="34" charset="0"/>
                    <a:cs typeface="Arial" panose="020B0604020202020204" pitchFamily="34" charset="0"/>
                  </a:rPr>
                  <a:t>     =1.39</a:t>
                </a:r>
              </a:p>
            </p:txBody>
          </p:sp>
          <p:cxnSp>
            <p:nvCxnSpPr>
              <p:cNvPr id="197" name="Straight Arrow Connector 196"/>
              <p:cNvCxnSpPr/>
              <p:nvPr/>
            </p:nvCxnSpPr>
            <p:spPr>
              <a:xfrm>
                <a:off x="3424587" y="3593932"/>
                <a:ext cx="3530" cy="688498"/>
              </a:xfrm>
              <a:prstGeom prst="straightConnector1">
                <a:avLst/>
              </a:prstGeom>
              <a:ln w="19050">
                <a:solidFill>
                  <a:srgbClr val="C00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flipH="1">
                <a:off x="889944" y="2401000"/>
                <a:ext cx="3386975" cy="3437035"/>
              </a:xfrm>
              <a:prstGeom prst="line">
                <a:avLst/>
              </a:prstGeom>
              <a:ln w="12700">
                <a:solidFill>
                  <a:schemeClr val="tx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348" name="TextBox 347"/>
            <p:cNvSpPr txBox="1"/>
            <p:nvPr/>
          </p:nvSpPr>
          <p:spPr>
            <a:xfrm>
              <a:off x="4420451" y="2751101"/>
              <a:ext cx="51923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a:t>
              </a:r>
            </a:p>
          </p:txBody>
        </p:sp>
        <p:sp>
          <p:nvSpPr>
            <p:cNvPr id="349" name="TextBox 348"/>
            <p:cNvSpPr txBox="1"/>
            <p:nvPr/>
          </p:nvSpPr>
          <p:spPr>
            <a:xfrm>
              <a:off x="4382160" y="5386693"/>
              <a:ext cx="602113"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a:t>
              </a:r>
            </a:p>
          </p:txBody>
        </p:sp>
      </p:grpSp>
      <p:sp>
        <p:nvSpPr>
          <p:cNvPr id="254" name="Rectangle 324"/>
          <p:cNvSpPr>
            <a:spLocks noChangeArrowheads="1"/>
          </p:cNvSpPr>
          <p:nvPr/>
        </p:nvSpPr>
        <p:spPr bwMode="auto">
          <a:xfrm>
            <a:off x="956180" y="3338042"/>
            <a:ext cx="8495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R²=0.752</a:t>
            </a:r>
            <a:endParaRPr lang="en-GB" altLang="en-US" sz="1600" dirty="0">
              <a:latin typeface="Arial" panose="020B0604020202020204" pitchFamily="34" charset="0"/>
              <a:cs typeface="Arial" panose="020B0604020202020204" pitchFamily="34" charset="0"/>
            </a:endParaRPr>
          </a:p>
        </p:txBody>
      </p:sp>
      <p:cxnSp>
        <p:nvCxnSpPr>
          <p:cNvPr id="4" name="Straight Arrow Connector 3"/>
          <p:cNvCxnSpPr>
            <a:stCxn id="106" idx="4"/>
          </p:cNvCxnSpPr>
          <p:nvPr/>
        </p:nvCxnSpPr>
        <p:spPr>
          <a:xfrm flipH="1">
            <a:off x="1580444" y="4601901"/>
            <a:ext cx="536" cy="390610"/>
          </a:xfrm>
          <a:prstGeom prst="straightConnector1">
            <a:avLst/>
          </a:prstGeom>
          <a:ln w="19050">
            <a:solidFill>
              <a:srgbClr val="00B050"/>
            </a:solidFill>
            <a:headEnd type="diamond"/>
            <a:tailEnd type="diamon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6" name="Straight Connector 255"/>
          <p:cNvCxnSpPr/>
          <p:nvPr/>
        </p:nvCxnSpPr>
        <p:spPr>
          <a:xfrm flipV="1">
            <a:off x="6358076" y="1551868"/>
            <a:ext cx="290354" cy="77318"/>
          </a:xfrm>
          <a:prstGeom prst="line">
            <a:avLst/>
          </a:prstGeom>
          <a:ln w="12700">
            <a:solidFill>
              <a:schemeClr val="tx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59" name="TextBox 258"/>
          <p:cNvSpPr txBox="1"/>
          <p:nvPr/>
        </p:nvSpPr>
        <p:spPr>
          <a:xfrm>
            <a:off x="730131" y="3978371"/>
            <a:ext cx="740253" cy="338554"/>
          </a:xfrm>
          <a:prstGeom prst="rect">
            <a:avLst/>
          </a:prstGeom>
          <a:noFill/>
        </p:spPr>
        <p:txBody>
          <a:bodyPr wrap="square" rtlCol="0">
            <a:spAutoFit/>
          </a:bodyPr>
          <a:lstStyle/>
          <a:p>
            <a:r>
              <a:rPr lang="en-GB" sz="1600" dirty="0">
                <a:solidFill>
                  <a:schemeClr val="tx1">
                    <a:lumMod val="50000"/>
                    <a:lumOff val="50000"/>
                  </a:schemeClr>
                </a:solidFill>
                <a:latin typeface="Arial" panose="020B0604020202020204" pitchFamily="34" charset="0"/>
                <a:cs typeface="Arial" panose="020B0604020202020204" pitchFamily="34" charset="0"/>
              </a:rPr>
              <a:t>Mean</a:t>
            </a:r>
          </a:p>
        </p:txBody>
      </p:sp>
      <p:sp>
        <p:nvSpPr>
          <p:cNvPr id="149" name="Right Triangle 4">
            <a:extLst>
              <a:ext uri="{FF2B5EF4-FFF2-40B4-BE49-F238E27FC236}">
                <a16:creationId xmlns:a16="http://schemas.microsoft.com/office/drawing/2014/main" id="{4DA969CD-7878-4EE2-A0D9-8653A6F1799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2473669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TextBox 341"/>
          <p:cNvSpPr txBox="1"/>
          <p:nvPr/>
        </p:nvSpPr>
        <p:spPr>
          <a:xfrm>
            <a:off x="67733" y="122767"/>
            <a:ext cx="1203113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Why this fuss and ado about heritability h²? </a:t>
            </a:r>
            <a:r>
              <a:rPr lang="en-GB" sz="2400" dirty="0">
                <a:solidFill>
                  <a:schemeClr val="tx1">
                    <a:lumMod val="50000"/>
                    <a:lumOff val="50000"/>
                  </a:schemeClr>
                </a:solidFill>
                <a:latin typeface="Arial" panose="020B0604020202020204" pitchFamily="34" charset="0"/>
                <a:cs typeface="Arial" panose="020B0604020202020204" pitchFamily="34" charset="0"/>
              </a:rPr>
              <a:t> Reminder: Here it is Broad sense h²! </a:t>
            </a:r>
          </a:p>
        </p:txBody>
      </p:sp>
      <p:sp>
        <p:nvSpPr>
          <p:cNvPr id="343" name="TextBox 342"/>
          <p:cNvSpPr txBox="1"/>
          <p:nvPr/>
        </p:nvSpPr>
        <p:spPr>
          <a:xfrm>
            <a:off x="67734" y="690033"/>
            <a:ext cx="4563368" cy="1200329"/>
          </a:xfrm>
          <a:prstGeom prst="rect">
            <a:avLst/>
          </a:prstGeom>
          <a:solidFill>
            <a:schemeClr val="bg1"/>
          </a:solidFill>
          <a:effectLst>
            <a:outerShdw blurRad="50800" dist="38100" dir="2700000" algn="tl" rotWithShape="0">
              <a:srgbClr val="0000FF">
                <a:alpha val="40000"/>
              </a:srgbClr>
            </a:outerShdw>
          </a:effectLst>
        </p:spPr>
        <p:txBody>
          <a:bodyPr wrap="square" rtlCol="0">
            <a:spAutoFit/>
          </a:bodyPr>
          <a:lstStyle/>
          <a:p>
            <a:r>
              <a:rPr lang="en-GB" dirty="0">
                <a:latin typeface="Arial" panose="020B0604020202020204" pitchFamily="34" charset="0"/>
                <a:cs typeface="Arial" panose="020B0604020202020204" pitchFamily="34" charset="0"/>
              </a:rPr>
              <a:t>We behave as if we knew the true G data and the true regression of G on P. If h²=1, then all superiority in P would translate in superiority in G. Yet, h²=b=0.860 ‘here’.</a:t>
            </a:r>
          </a:p>
        </p:txBody>
      </p:sp>
      <p:sp>
        <p:nvSpPr>
          <p:cNvPr id="344" name="TextBox 343"/>
          <p:cNvSpPr txBox="1"/>
          <p:nvPr/>
        </p:nvSpPr>
        <p:spPr>
          <a:xfrm>
            <a:off x="4907513" y="651026"/>
            <a:ext cx="7191353" cy="6093976"/>
          </a:xfrm>
          <a:prstGeom prst="rect">
            <a:avLst/>
          </a:prstGeom>
          <a:solidFill>
            <a:schemeClr val="bg1"/>
          </a:solidFill>
          <a:effectLst>
            <a:outerShdw blurRad="50800" dist="38100" dir="2700000" algn="tl" rotWithShape="0">
              <a:srgbClr val="0000FF">
                <a:alpha val="40000"/>
              </a:srgb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en-GB" dirty="0"/>
              <a:t>We employ </a:t>
            </a:r>
            <a:r>
              <a:rPr lang="en-GB" dirty="0">
                <a:solidFill>
                  <a:srgbClr val="0000FF"/>
                </a:solidFill>
              </a:rPr>
              <a:t>h² =0.860</a:t>
            </a:r>
            <a:r>
              <a:rPr lang="en-GB" dirty="0"/>
              <a:t> by saying: </a:t>
            </a:r>
          </a:p>
          <a:p>
            <a:endParaRPr lang="en-GB" dirty="0"/>
          </a:p>
          <a:p>
            <a:r>
              <a:rPr lang="en-GB" dirty="0"/>
              <a:t>Okay, the phenotypic superiority of a superior candidate includes some truth and some noise – and we accept </a:t>
            </a:r>
            <a:r>
              <a:rPr lang="en-GB" dirty="0">
                <a:solidFill>
                  <a:srgbClr val="0000FF"/>
                </a:solidFill>
              </a:rPr>
              <a:t>86%</a:t>
            </a:r>
            <a:r>
              <a:rPr lang="en-GB" dirty="0"/>
              <a:t> of the superiority as presumably true (</a:t>
            </a:r>
            <a:r>
              <a:rPr lang="en-GB" dirty="0">
                <a:solidFill>
                  <a:srgbClr val="0000FF"/>
                </a:solidFill>
              </a:rPr>
              <a:t>b=h²=0.860</a:t>
            </a:r>
            <a:r>
              <a:rPr lang="en-GB" dirty="0"/>
              <a:t>). </a:t>
            </a:r>
            <a:endParaRPr lang="en-GB" sz="1200" dirty="0"/>
          </a:p>
          <a:p>
            <a:endParaRPr lang="en-GB" sz="1200" dirty="0"/>
          </a:p>
          <a:p>
            <a:r>
              <a:rPr lang="en-GB" dirty="0"/>
              <a:t>Of course: We are concerned that the </a:t>
            </a:r>
            <a:r>
              <a:rPr lang="en-GB" dirty="0">
                <a:solidFill>
                  <a:srgbClr val="0000FF"/>
                </a:solidFill>
              </a:rPr>
              <a:t>Genotypic</a:t>
            </a:r>
            <a:r>
              <a:rPr lang="en-GB" dirty="0"/>
              <a:t> values are not (all) lying </a:t>
            </a:r>
            <a:r>
              <a:rPr lang="en-GB" dirty="0">
                <a:effectLst>
                  <a:outerShdw blurRad="38100" dist="38100" dir="2700000" algn="tl">
                    <a:srgbClr val="000000">
                      <a:alpha val="43137"/>
                    </a:srgbClr>
                  </a:outerShdw>
                </a:effectLst>
              </a:rPr>
              <a:t>on</a:t>
            </a:r>
            <a:r>
              <a:rPr lang="en-GB" dirty="0"/>
              <a:t> the regression line (they would if h²=1 …. this would make the regression line identical with the dashed line). These</a:t>
            </a:r>
            <a:r>
              <a:rPr lang="en-GB" dirty="0">
                <a:solidFill>
                  <a:srgbClr val="00CC00"/>
                </a:solidFill>
              </a:rPr>
              <a:t> </a:t>
            </a:r>
            <a:r>
              <a:rPr lang="en-GB" dirty="0">
                <a:solidFill>
                  <a:srgbClr val="00CC00"/>
                </a:solidFill>
                <a:effectLst>
                  <a:outerShdw blurRad="38100" dist="38100" dir="2700000" algn="tl">
                    <a:srgbClr val="000000">
                      <a:alpha val="43137"/>
                    </a:srgbClr>
                  </a:outerShdw>
                </a:effectLst>
              </a:rPr>
              <a:t>deviations</a:t>
            </a:r>
            <a:r>
              <a:rPr lang="en-GB" dirty="0">
                <a:solidFill>
                  <a:srgbClr val="00CC00"/>
                </a:solidFill>
              </a:rPr>
              <a:t> </a:t>
            </a:r>
            <a:r>
              <a:rPr lang="en-GB" dirty="0"/>
              <a:t>cause us headaches and worries. But so far we can not solve this. Usually we just do not know the truth. </a:t>
            </a:r>
          </a:p>
          <a:p>
            <a:r>
              <a:rPr lang="en-GB" dirty="0"/>
              <a:t>We may, from earlier sets of data, have good hints on h² (sets of similar genotypes, same test sites, same traits). We may have rea-sonable current P data. We shrink the phenotypically claimed supe-</a:t>
            </a:r>
            <a:r>
              <a:rPr lang="en-GB" dirty="0" err="1"/>
              <a:t>riority</a:t>
            </a:r>
            <a:r>
              <a:rPr lang="en-GB" dirty="0"/>
              <a:t> of a given candidate of 1.62 down to the more credible value of </a:t>
            </a:r>
            <a:r>
              <a:rPr lang="en-GB" sz="1800" dirty="0">
                <a:solidFill>
                  <a:srgbClr val="C00000"/>
                </a:solidFill>
                <a:latin typeface="Arial" panose="020B0604020202020204" pitchFamily="34" charset="0"/>
                <a:cs typeface="Arial" panose="020B0604020202020204" pitchFamily="34" charset="0"/>
              </a:rPr>
              <a:t>ΔG=</a:t>
            </a:r>
            <a:r>
              <a:rPr lang="en-GB" sz="1800" dirty="0">
                <a:solidFill>
                  <a:srgbClr val="0000FF"/>
                </a:solidFill>
                <a:latin typeface="Arial" panose="020B0604020202020204" pitchFamily="34" charset="0"/>
                <a:cs typeface="Arial" panose="020B0604020202020204" pitchFamily="34" charset="0"/>
              </a:rPr>
              <a:t>0.860</a:t>
            </a:r>
            <a:r>
              <a:rPr lang="en-GB" sz="1800" dirty="0">
                <a:solidFill>
                  <a:srgbClr val="C00000"/>
                </a:solidFill>
                <a:latin typeface="Arial" panose="020B0604020202020204" pitchFamily="34" charset="0"/>
                <a:cs typeface="Arial" panose="020B0604020202020204" pitchFamily="34" charset="0"/>
              </a:rPr>
              <a:t>∙</a:t>
            </a:r>
            <a:r>
              <a:rPr lang="en-GB" sz="1800" dirty="0">
                <a:latin typeface="Arial" panose="020B0604020202020204" pitchFamily="34" charset="0"/>
                <a:cs typeface="Arial" panose="020B0604020202020204" pitchFamily="34" charset="0"/>
              </a:rPr>
              <a:t>1.62</a:t>
            </a:r>
            <a:r>
              <a:rPr lang="en-GB" sz="1800" dirty="0">
                <a:solidFill>
                  <a:srgbClr val="C00000"/>
                </a:solidFill>
                <a:latin typeface="Arial" panose="020B0604020202020204" pitchFamily="34" charset="0"/>
                <a:cs typeface="Arial" panose="020B0604020202020204" pitchFamily="34" charset="0"/>
              </a:rPr>
              <a:t>=1.39</a:t>
            </a:r>
            <a:r>
              <a:rPr lang="en-GB" sz="1800" dirty="0">
                <a:latin typeface="Arial" panose="020B0604020202020204" pitchFamily="34" charset="0"/>
                <a:cs typeface="Arial" panose="020B0604020202020204" pitchFamily="34" charset="0"/>
              </a:rPr>
              <a:t> (like this for all candidates). </a:t>
            </a:r>
            <a:r>
              <a:rPr lang="en-GB" dirty="0"/>
              <a:t>Although we </a:t>
            </a:r>
            <a:r>
              <a:rPr lang="en-GB" dirty="0" err="1"/>
              <a:t>ade-quately</a:t>
            </a:r>
            <a:r>
              <a:rPr lang="en-GB" dirty="0"/>
              <a:t> shrink phenotypic effects ...  </a:t>
            </a:r>
            <a:r>
              <a:rPr lang="en-GB" dirty="0">
                <a:solidFill>
                  <a:srgbClr val="C00000"/>
                </a:solidFill>
              </a:rPr>
              <a:t>we have no tool to know the </a:t>
            </a:r>
            <a:r>
              <a:rPr lang="en-GB" dirty="0"/>
              <a:t>individual</a:t>
            </a:r>
            <a:r>
              <a:rPr lang="en-GB" dirty="0">
                <a:solidFill>
                  <a:srgbClr val="C00000"/>
                </a:solidFill>
              </a:rPr>
              <a:t> </a:t>
            </a:r>
            <a:r>
              <a:rPr lang="en-GB" dirty="0">
                <a:solidFill>
                  <a:srgbClr val="00B050"/>
                </a:solidFill>
                <a:effectLst>
                  <a:outerShdw blurRad="38100" dist="38100" dir="2700000" algn="tl">
                    <a:srgbClr val="000000">
                      <a:alpha val="43137"/>
                    </a:srgbClr>
                  </a:outerShdw>
                </a:effectLst>
              </a:rPr>
              <a:t>deviations</a:t>
            </a:r>
            <a:r>
              <a:rPr lang="en-GB" dirty="0">
                <a:solidFill>
                  <a:srgbClr val="C00000"/>
                </a:solidFill>
              </a:rPr>
              <a:t> </a:t>
            </a:r>
            <a:r>
              <a:rPr lang="en-GB" dirty="0"/>
              <a:t>of the </a:t>
            </a:r>
            <a:r>
              <a:rPr lang="en-GB" dirty="0">
                <a:solidFill>
                  <a:srgbClr val="0000FF"/>
                </a:solidFill>
              </a:rPr>
              <a:t>G values</a:t>
            </a:r>
            <a:r>
              <a:rPr lang="en-GB" dirty="0">
                <a:solidFill>
                  <a:srgbClr val="C00000"/>
                </a:solidFill>
              </a:rPr>
              <a:t> </a:t>
            </a:r>
            <a:r>
              <a:rPr lang="en-GB" dirty="0"/>
              <a:t>from the regression line ... - unless we know the G data. Do you feel the pain, too?</a:t>
            </a:r>
            <a:endParaRPr lang="en-GB" sz="1200" dirty="0"/>
          </a:p>
          <a:p>
            <a:endParaRPr lang="en-GB" sz="1200" dirty="0">
              <a:solidFill>
                <a:schemeClr val="tx1">
                  <a:lumMod val="50000"/>
                  <a:lumOff val="50000"/>
                </a:schemeClr>
              </a:solidFill>
            </a:endParaRPr>
          </a:p>
          <a:p>
            <a:r>
              <a:rPr lang="en-GB" dirty="0">
                <a:solidFill>
                  <a:schemeClr val="tx1">
                    <a:lumMod val="50000"/>
                    <a:lumOff val="50000"/>
                  </a:schemeClr>
                </a:solidFill>
              </a:rPr>
              <a:t>By the way. The mean on X-axis was 9.5, smaller than the true mean (mean of G values). That shifted the ‘Diagonal’ up by 0.5 units.</a:t>
            </a:r>
            <a:r>
              <a:rPr lang="en-GB" dirty="0"/>
              <a:t> </a:t>
            </a:r>
            <a:r>
              <a:rPr lang="en-GB" dirty="0" err="1"/>
              <a:t>Tja</a:t>
            </a:r>
            <a:r>
              <a:rPr lang="en-GB" dirty="0"/>
              <a:t>.</a:t>
            </a:r>
          </a:p>
        </p:txBody>
      </p:sp>
      <p:sp>
        <p:nvSpPr>
          <p:cNvPr id="167" name="Textfeld 1"/>
          <p:cNvSpPr txBox="1"/>
          <p:nvPr/>
        </p:nvSpPr>
        <p:spPr>
          <a:xfrm>
            <a:off x="11548179" y="122767"/>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38</a:t>
            </a:fld>
            <a:endParaRPr lang="en-GB" sz="2400" dirty="0">
              <a:latin typeface="Arial" panose="020B0604020202020204" pitchFamily="34" charset="0"/>
              <a:cs typeface="Arial" panose="020B0604020202020204" pitchFamily="34" charset="0"/>
            </a:endParaRPr>
          </a:p>
        </p:txBody>
      </p:sp>
      <p:grpSp>
        <p:nvGrpSpPr>
          <p:cNvPr id="350" name="Group 349"/>
          <p:cNvGrpSpPr/>
          <p:nvPr/>
        </p:nvGrpSpPr>
        <p:grpSpPr>
          <a:xfrm>
            <a:off x="144000" y="2089417"/>
            <a:ext cx="4840273" cy="4634006"/>
            <a:chOff x="144000" y="2089417"/>
            <a:chExt cx="4840273" cy="4634006"/>
          </a:xfrm>
        </p:grpSpPr>
        <p:grpSp>
          <p:nvGrpSpPr>
            <p:cNvPr id="347" name="Group 346"/>
            <p:cNvGrpSpPr/>
            <p:nvPr/>
          </p:nvGrpSpPr>
          <p:grpSpPr>
            <a:xfrm>
              <a:off x="144000" y="2089417"/>
              <a:ext cx="4808874" cy="4634006"/>
              <a:chOff x="297715" y="2089417"/>
              <a:chExt cx="4808874" cy="4634006"/>
            </a:xfrm>
          </p:grpSpPr>
          <p:grpSp>
            <p:nvGrpSpPr>
              <p:cNvPr id="177" name="Group 176"/>
              <p:cNvGrpSpPr/>
              <p:nvPr/>
            </p:nvGrpSpPr>
            <p:grpSpPr>
              <a:xfrm>
                <a:off x="297715" y="2259423"/>
                <a:ext cx="4487101" cy="4464000"/>
                <a:chOff x="297715" y="2259423"/>
                <a:chExt cx="4487101" cy="4464000"/>
              </a:xfrm>
            </p:grpSpPr>
            <p:sp>
              <p:nvSpPr>
                <p:cNvPr id="3" name="Rectangle 2"/>
                <p:cNvSpPr/>
                <p:nvPr/>
              </p:nvSpPr>
              <p:spPr>
                <a:xfrm>
                  <a:off x="297715" y="2259423"/>
                  <a:ext cx="4487101" cy="4464000"/>
                </a:xfrm>
                <a:prstGeom prst="rect">
                  <a:avLst/>
                </a:prstGeom>
                <a:solidFill>
                  <a:schemeClr val="bg1"/>
                </a:solidFill>
                <a:ln>
                  <a:noFill/>
                </a:ln>
                <a:effectLst>
                  <a:outerShdw blurRad="50800" dist="38100" dir="2700000" algn="tl" rotWithShape="0">
                    <a:srgbClr val="0000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5" name="Line 169"/>
                <p:cNvSpPr>
                  <a:spLocks noChangeShapeType="1"/>
                </p:cNvSpPr>
                <p:nvPr/>
              </p:nvSpPr>
              <p:spPr bwMode="auto">
                <a:xfrm flipV="1">
                  <a:off x="904068" y="2411073"/>
                  <a:ext cx="1152" cy="3651764"/>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 name="Line 171"/>
                <p:cNvSpPr>
                  <a:spLocks noChangeShapeType="1"/>
                </p:cNvSpPr>
                <p:nvPr/>
              </p:nvSpPr>
              <p:spPr bwMode="auto">
                <a:xfrm flipH="1">
                  <a:off x="834993" y="5852159"/>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 name="Rectangle 173"/>
                <p:cNvSpPr>
                  <a:spLocks noChangeArrowheads="1"/>
                </p:cNvSpPr>
                <p:nvPr/>
              </p:nvSpPr>
              <p:spPr bwMode="auto">
                <a:xfrm>
                  <a:off x="662306" y="5772723"/>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10" name="Line 174"/>
                <p:cNvSpPr>
                  <a:spLocks noChangeShapeType="1"/>
                </p:cNvSpPr>
                <p:nvPr/>
              </p:nvSpPr>
              <p:spPr bwMode="auto">
                <a:xfrm flipH="1">
                  <a:off x="869531" y="5587372"/>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2" name="Line 176"/>
                <p:cNvSpPr>
                  <a:spLocks noChangeShapeType="1"/>
                </p:cNvSpPr>
                <p:nvPr/>
              </p:nvSpPr>
              <p:spPr bwMode="auto">
                <a:xfrm flipH="1">
                  <a:off x="834993" y="5322584"/>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4" name="Rectangle 178"/>
                <p:cNvSpPr>
                  <a:spLocks noChangeArrowheads="1"/>
                </p:cNvSpPr>
                <p:nvPr/>
              </p:nvSpPr>
              <p:spPr bwMode="auto">
                <a:xfrm>
                  <a:off x="662306" y="5243148"/>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15" name="Line 179"/>
                <p:cNvSpPr>
                  <a:spLocks noChangeShapeType="1"/>
                </p:cNvSpPr>
                <p:nvPr/>
              </p:nvSpPr>
              <p:spPr bwMode="auto">
                <a:xfrm flipH="1">
                  <a:off x="869531" y="5057797"/>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7" name="Line 181"/>
                <p:cNvSpPr>
                  <a:spLocks noChangeShapeType="1"/>
                </p:cNvSpPr>
                <p:nvPr/>
              </p:nvSpPr>
              <p:spPr bwMode="auto">
                <a:xfrm flipH="1">
                  <a:off x="834993" y="4793009"/>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9" name="Rectangle 183"/>
                <p:cNvSpPr>
                  <a:spLocks noChangeArrowheads="1"/>
                </p:cNvSpPr>
                <p:nvPr/>
              </p:nvSpPr>
              <p:spPr bwMode="auto">
                <a:xfrm>
                  <a:off x="662306" y="471357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20" name="Line 184"/>
                <p:cNvSpPr>
                  <a:spLocks noChangeShapeType="1"/>
                </p:cNvSpPr>
                <p:nvPr/>
              </p:nvSpPr>
              <p:spPr bwMode="auto">
                <a:xfrm flipH="1">
                  <a:off x="869531" y="4528222"/>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2" name="Line 186"/>
                <p:cNvSpPr>
                  <a:spLocks noChangeShapeType="1"/>
                </p:cNvSpPr>
                <p:nvPr/>
              </p:nvSpPr>
              <p:spPr bwMode="auto">
                <a:xfrm flipH="1">
                  <a:off x="834993" y="4263435"/>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 name="Rectangle 188"/>
                <p:cNvSpPr>
                  <a:spLocks noChangeArrowheads="1"/>
                </p:cNvSpPr>
                <p:nvPr/>
              </p:nvSpPr>
              <p:spPr bwMode="auto">
                <a:xfrm>
                  <a:off x="574811" y="418399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25" name="Line 189"/>
                <p:cNvSpPr>
                  <a:spLocks noChangeShapeType="1"/>
                </p:cNvSpPr>
                <p:nvPr/>
              </p:nvSpPr>
              <p:spPr bwMode="auto">
                <a:xfrm flipH="1">
                  <a:off x="869531" y="3998647"/>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7" name="Line 191"/>
                <p:cNvSpPr>
                  <a:spLocks noChangeShapeType="1"/>
                </p:cNvSpPr>
                <p:nvPr/>
              </p:nvSpPr>
              <p:spPr bwMode="auto">
                <a:xfrm flipH="1">
                  <a:off x="834993" y="3733860"/>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9" name="Rectangle 193"/>
                <p:cNvSpPr>
                  <a:spLocks noChangeArrowheads="1"/>
                </p:cNvSpPr>
                <p:nvPr/>
              </p:nvSpPr>
              <p:spPr bwMode="auto">
                <a:xfrm>
                  <a:off x="574811" y="3654424"/>
                  <a:ext cx="2123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30" name="Line 194"/>
                <p:cNvSpPr>
                  <a:spLocks noChangeShapeType="1"/>
                </p:cNvSpPr>
                <p:nvPr/>
              </p:nvSpPr>
              <p:spPr bwMode="auto">
                <a:xfrm flipH="1">
                  <a:off x="869531" y="3470223"/>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2" name="Line 196"/>
                <p:cNvSpPr>
                  <a:spLocks noChangeShapeType="1"/>
                </p:cNvSpPr>
                <p:nvPr/>
              </p:nvSpPr>
              <p:spPr bwMode="auto">
                <a:xfrm flipH="1">
                  <a:off x="834993" y="3205436"/>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 name="Rectangle 198"/>
                <p:cNvSpPr>
                  <a:spLocks noChangeArrowheads="1"/>
                </p:cNvSpPr>
                <p:nvPr/>
              </p:nvSpPr>
              <p:spPr bwMode="auto">
                <a:xfrm>
                  <a:off x="574811" y="3126000"/>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35" name="Line 199"/>
                <p:cNvSpPr>
                  <a:spLocks noChangeShapeType="1"/>
                </p:cNvSpPr>
                <p:nvPr/>
              </p:nvSpPr>
              <p:spPr bwMode="auto">
                <a:xfrm flipH="1">
                  <a:off x="869531" y="2940648"/>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 name="Line 201"/>
                <p:cNvSpPr>
                  <a:spLocks noChangeShapeType="1"/>
                </p:cNvSpPr>
                <p:nvPr/>
              </p:nvSpPr>
              <p:spPr bwMode="auto">
                <a:xfrm flipH="1">
                  <a:off x="834993" y="2675861"/>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 name="Rectangle 203"/>
                <p:cNvSpPr>
                  <a:spLocks noChangeArrowheads="1"/>
                </p:cNvSpPr>
                <p:nvPr/>
              </p:nvSpPr>
              <p:spPr bwMode="auto">
                <a:xfrm>
                  <a:off x="574811" y="2596425"/>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sp>
              <p:nvSpPr>
                <p:cNvPr id="40" name="Line 204"/>
                <p:cNvSpPr>
                  <a:spLocks noChangeShapeType="1"/>
                </p:cNvSpPr>
                <p:nvPr/>
              </p:nvSpPr>
              <p:spPr bwMode="auto">
                <a:xfrm flipH="1">
                  <a:off x="869531" y="2411073"/>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 name="Rectangle 206"/>
                <p:cNvSpPr>
                  <a:spLocks noChangeArrowheads="1"/>
                </p:cNvSpPr>
                <p:nvPr/>
              </p:nvSpPr>
              <p:spPr bwMode="auto">
                <a:xfrm rot="16200000">
                  <a:off x="-376166" y="4162773"/>
                  <a:ext cx="163025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Genotypic</a:t>
                  </a:r>
                  <a:r>
                    <a:rPr lang="en-GB" altLang="en-US" sz="1600" dirty="0">
                      <a:solidFill>
                        <a:srgbClr val="000000"/>
                      </a:solidFill>
                      <a:latin typeface="Arial" panose="020B0604020202020204" pitchFamily="34" charset="0"/>
                      <a:cs typeface="Arial" panose="020B0604020202020204" pitchFamily="34" charset="0"/>
                    </a:rPr>
                    <a:t> values</a:t>
                  </a:r>
                  <a:endParaRPr lang="en-GB" altLang="en-US" sz="1600" dirty="0">
                    <a:latin typeface="Arial" panose="020B0604020202020204" pitchFamily="34" charset="0"/>
                    <a:cs typeface="Arial" panose="020B0604020202020204" pitchFamily="34" charset="0"/>
                  </a:endParaRPr>
                </a:p>
              </p:txBody>
            </p:sp>
            <p:sp>
              <p:nvSpPr>
                <p:cNvPr id="44" name="Line 208"/>
                <p:cNvSpPr>
                  <a:spLocks noChangeShapeType="1"/>
                </p:cNvSpPr>
                <p:nvPr/>
              </p:nvSpPr>
              <p:spPr bwMode="auto">
                <a:xfrm>
                  <a:off x="904068" y="2411073"/>
                  <a:ext cx="365176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6" name="Line 210"/>
                <p:cNvSpPr>
                  <a:spLocks noChangeShapeType="1"/>
                </p:cNvSpPr>
                <p:nvPr/>
              </p:nvSpPr>
              <p:spPr bwMode="auto">
                <a:xfrm flipV="1">
                  <a:off x="1114746"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9" name="Line 213"/>
                <p:cNvSpPr>
                  <a:spLocks noChangeShapeType="1"/>
                </p:cNvSpPr>
                <p:nvPr/>
              </p:nvSpPr>
              <p:spPr bwMode="auto">
                <a:xfrm flipV="1">
                  <a:off x="1379534"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1" name="Line 215"/>
                <p:cNvSpPr>
                  <a:spLocks noChangeShapeType="1"/>
                </p:cNvSpPr>
                <p:nvPr/>
              </p:nvSpPr>
              <p:spPr bwMode="auto">
                <a:xfrm flipV="1">
                  <a:off x="1644321"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4" name="Line 218"/>
                <p:cNvSpPr>
                  <a:spLocks noChangeShapeType="1"/>
                </p:cNvSpPr>
                <p:nvPr/>
              </p:nvSpPr>
              <p:spPr bwMode="auto">
                <a:xfrm flipV="1">
                  <a:off x="1907957"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6" name="Line 220"/>
                <p:cNvSpPr>
                  <a:spLocks noChangeShapeType="1"/>
                </p:cNvSpPr>
                <p:nvPr/>
              </p:nvSpPr>
              <p:spPr bwMode="auto">
                <a:xfrm flipV="1">
                  <a:off x="2172745"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9" name="Line 223"/>
                <p:cNvSpPr>
                  <a:spLocks noChangeShapeType="1"/>
                </p:cNvSpPr>
                <p:nvPr/>
              </p:nvSpPr>
              <p:spPr bwMode="auto">
                <a:xfrm flipV="1">
                  <a:off x="2437532"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1" name="Line 225"/>
                <p:cNvSpPr>
                  <a:spLocks noChangeShapeType="1"/>
                </p:cNvSpPr>
                <p:nvPr/>
              </p:nvSpPr>
              <p:spPr bwMode="auto">
                <a:xfrm flipV="1">
                  <a:off x="2702319"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4" name="Line 228"/>
                <p:cNvSpPr>
                  <a:spLocks noChangeShapeType="1"/>
                </p:cNvSpPr>
                <p:nvPr/>
              </p:nvSpPr>
              <p:spPr bwMode="auto">
                <a:xfrm flipV="1">
                  <a:off x="2967107"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6" name="Line 230"/>
                <p:cNvSpPr>
                  <a:spLocks noChangeShapeType="1"/>
                </p:cNvSpPr>
                <p:nvPr/>
              </p:nvSpPr>
              <p:spPr bwMode="auto">
                <a:xfrm flipV="1">
                  <a:off x="3231894"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9" name="Line 233"/>
                <p:cNvSpPr>
                  <a:spLocks noChangeShapeType="1"/>
                </p:cNvSpPr>
                <p:nvPr/>
              </p:nvSpPr>
              <p:spPr bwMode="auto">
                <a:xfrm flipV="1">
                  <a:off x="3496681"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1" name="Line 235"/>
                <p:cNvSpPr>
                  <a:spLocks noChangeShapeType="1"/>
                </p:cNvSpPr>
                <p:nvPr/>
              </p:nvSpPr>
              <p:spPr bwMode="auto">
                <a:xfrm flipV="1">
                  <a:off x="3761469"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4" name="Line 238"/>
                <p:cNvSpPr>
                  <a:spLocks noChangeShapeType="1"/>
                </p:cNvSpPr>
                <p:nvPr/>
              </p:nvSpPr>
              <p:spPr bwMode="auto">
                <a:xfrm flipV="1">
                  <a:off x="4026256"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6" name="Line 240"/>
                <p:cNvSpPr>
                  <a:spLocks noChangeShapeType="1"/>
                </p:cNvSpPr>
                <p:nvPr/>
              </p:nvSpPr>
              <p:spPr bwMode="auto">
                <a:xfrm flipV="1">
                  <a:off x="4291043"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nvGrpSpPr>
                <p:cNvPr id="169" name="Group 168"/>
                <p:cNvGrpSpPr/>
                <p:nvPr/>
              </p:nvGrpSpPr>
              <p:grpSpPr>
                <a:xfrm>
                  <a:off x="904068" y="6062838"/>
                  <a:ext cx="3651762" cy="331412"/>
                  <a:chOff x="904068" y="6062838"/>
                  <a:chExt cx="3651762" cy="331412"/>
                </a:xfrm>
              </p:grpSpPr>
              <p:sp>
                <p:nvSpPr>
                  <p:cNvPr id="43" name="Line 207"/>
                  <p:cNvSpPr>
                    <a:spLocks noChangeShapeType="1"/>
                  </p:cNvSpPr>
                  <p:nvPr/>
                </p:nvSpPr>
                <p:spPr bwMode="auto">
                  <a:xfrm>
                    <a:off x="904068" y="6062838"/>
                    <a:ext cx="365176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5" name="Line 209"/>
                  <p:cNvSpPr>
                    <a:spLocks noChangeShapeType="1"/>
                  </p:cNvSpPr>
                  <p:nvPr/>
                </p:nvSpPr>
                <p:spPr bwMode="auto">
                  <a:xfrm>
                    <a:off x="1114746"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7" name="Rectangle 211"/>
                  <p:cNvSpPr>
                    <a:spLocks noChangeArrowheads="1"/>
                  </p:cNvSpPr>
                  <p:nvPr/>
                </p:nvSpPr>
                <p:spPr bwMode="auto">
                  <a:xfrm>
                    <a:off x="1036461"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48" name="Line 212"/>
                  <p:cNvSpPr>
                    <a:spLocks noChangeShapeType="1"/>
                  </p:cNvSpPr>
                  <p:nvPr/>
                </p:nvSpPr>
                <p:spPr bwMode="auto">
                  <a:xfrm>
                    <a:off x="1379534"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0" name="Line 214"/>
                  <p:cNvSpPr>
                    <a:spLocks noChangeShapeType="1"/>
                  </p:cNvSpPr>
                  <p:nvPr/>
                </p:nvSpPr>
                <p:spPr bwMode="auto">
                  <a:xfrm>
                    <a:off x="1644321"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2" name="Rectangle 216"/>
                  <p:cNvSpPr>
                    <a:spLocks noChangeArrowheads="1"/>
                  </p:cNvSpPr>
                  <p:nvPr/>
                </p:nvSpPr>
                <p:spPr bwMode="auto">
                  <a:xfrm>
                    <a:off x="1566037"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53" name="Line 217"/>
                  <p:cNvSpPr>
                    <a:spLocks noChangeShapeType="1"/>
                  </p:cNvSpPr>
                  <p:nvPr/>
                </p:nvSpPr>
                <p:spPr bwMode="auto">
                  <a:xfrm>
                    <a:off x="1907957"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5" name="Line 219"/>
                  <p:cNvSpPr>
                    <a:spLocks noChangeShapeType="1"/>
                  </p:cNvSpPr>
                  <p:nvPr/>
                </p:nvSpPr>
                <p:spPr bwMode="auto">
                  <a:xfrm>
                    <a:off x="2172745"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7" name="Rectangle 221"/>
                  <p:cNvSpPr>
                    <a:spLocks noChangeArrowheads="1"/>
                  </p:cNvSpPr>
                  <p:nvPr/>
                </p:nvSpPr>
                <p:spPr bwMode="auto">
                  <a:xfrm>
                    <a:off x="2095611"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58" name="Line 222"/>
                  <p:cNvSpPr>
                    <a:spLocks noChangeShapeType="1"/>
                  </p:cNvSpPr>
                  <p:nvPr/>
                </p:nvSpPr>
                <p:spPr bwMode="auto">
                  <a:xfrm>
                    <a:off x="2437532"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0" name="Line 224"/>
                  <p:cNvSpPr>
                    <a:spLocks noChangeShapeType="1"/>
                  </p:cNvSpPr>
                  <p:nvPr/>
                </p:nvSpPr>
                <p:spPr bwMode="auto">
                  <a:xfrm>
                    <a:off x="2702319"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2" name="Rectangle 226"/>
                  <p:cNvSpPr>
                    <a:spLocks noChangeArrowheads="1"/>
                  </p:cNvSpPr>
                  <p:nvPr/>
                </p:nvSpPr>
                <p:spPr bwMode="auto">
                  <a:xfrm>
                    <a:off x="2580287"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63" name="Line 227"/>
                  <p:cNvSpPr>
                    <a:spLocks noChangeShapeType="1"/>
                  </p:cNvSpPr>
                  <p:nvPr/>
                </p:nvSpPr>
                <p:spPr bwMode="auto">
                  <a:xfrm>
                    <a:off x="2967107"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5" name="Line 229"/>
                  <p:cNvSpPr>
                    <a:spLocks noChangeShapeType="1"/>
                  </p:cNvSpPr>
                  <p:nvPr/>
                </p:nvSpPr>
                <p:spPr bwMode="auto">
                  <a:xfrm>
                    <a:off x="3231894"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7" name="Rectangle 231"/>
                  <p:cNvSpPr>
                    <a:spLocks noChangeArrowheads="1"/>
                  </p:cNvSpPr>
                  <p:nvPr/>
                </p:nvSpPr>
                <p:spPr bwMode="auto">
                  <a:xfrm>
                    <a:off x="3109862" y="6148029"/>
                    <a:ext cx="2123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68" name="Line 232"/>
                  <p:cNvSpPr>
                    <a:spLocks noChangeShapeType="1"/>
                  </p:cNvSpPr>
                  <p:nvPr/>
                </p:nvSpPr>
                <p:spPr bwMode="auto">
                  <a:xfrm>
                    <a:off x="3496681"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0" name="Line 234"/>
                  <p:cNvSpPr>
                    <a:spLocks noChangeShapeType="1"/>
                  </p:cNvSpPr>
                  <p:nvPr/>
                </p:nvSpPr>
                <p:spPr bwMode="auto">
                  <a:xfrm>
                    <a:off x="3761469"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2" name="Rectangle 236"/>
                  <p:cNvSpPr>
                    <a:spLocks noChangeArrowheads="1"/>
                  </p:cNvSpPr>
                  <p:nvPr/>
                </p:nvSpPr>
                <p:spPr bwMode="auto">
                  <a:xfrm>
                    <a:off x="3639437"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73" name="Line 237"/>
                  <p:cNvSpPr>
                    <a:spLocks noChangeShapeType="1"/>
                  </p:cNvSpPr>
                  <p:nvPr/>
                </p:nvSpPr>
                <p:spPr bwMode="auto">
                  <a:xfrm>
                    <a:off x="4026256"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5" name="Line 239"/>
                  <p:cNvSpPr>
                    <a:spLocks noChangeShapeType="1"/>
                  </p:cNvSpPr>
                  <p:nvPr/>
                </p:nvSpPr>
                <p:spPr bwMode="auto">
                  <a:xfrm>
                    <a:off x="4291043"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7" name="Rectangle 241"/>
                  <p:cNvSpPr>
                    <a:spLocks noChangeArrowheads="1"/>
                  </p:cNvSpPr>
                  <p:nvPr/>
                </p:nvSpPr>
                <p:spPr bwMode="auto">
                  <a:xfrm>
                    <a:off x="4169011"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grpSp>
            <p:grpSp>
              <p:nvGrpSpPr>
                <p:cNvPr id="168" name="Group 167"/>
                <p:cNvGrpSpPr/>
                <p:nvPr/>
              </p:nvGrpSpPr>
              <p:grpSpPr>
                <a:xfrm>
                  <a:off x="4555831" y="2377687"/>
                  <a:ext cx="66772" cy="3719688"/>
                  <a:chOff x="4555831" y="2377687"/>
                  <a:chExt cx="66772" cy="3719688"/>
                </a:xfrm>
              </p:grpSpPr>
              <p:sp>
                <p:nvSpPr>
                  <p:cNvPr id="6" name="Line 170"/>
                  <p:cNvSpPr>
                    <a:spLocks noChangeAspect="1" noChangeShapeType="1"/>
                  </p:cNvSpPr>
                  <p:nvPr/>
                </p:nvSpPr>
                <p:spPr bwMode="auto">
                  <a:xfrm flipV="1">
                    <a:off x="4555831" y="2411073"/>
                    <a:ext cx="1152" cy="3651764"/>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 name="Line 172"/>
                  <p:cNvSpPr>
                    <a:spLocks noChangeShapeType="1"/>
                  </p:cNvSpPr>
                  <p:nvPr/>
                </p:nvSpPr>
                <p:spPr bwMode="auto">
                  <a:xfrm>
                    <a:off x="4555831" y="5852159"/>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 name="Line 175"/>
                  <p:cNvSpPr>
                    <a:spLocks noChangeShapeType="1"/>
                  </p:cNvSpPr>
                  <p:nvPr/>
                </p:nvSpPr>
                <p:spPr bwMode="auto">
                  <a:xfrm>
                    <a:off x="4555831" y="5587372"/>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3" name="Line 177"/>
                  <p:cNvSpPr>
                    <a:spLocks noChangeShapeType="1"/>
                  </p:cNvSpPr>
                  <p:nvPr/>
                </p:nvSpPr>
                <p:spPr bwMode="auto">
                  <a:xfrm>
                    <a:off x="4555831" y="5322584"/>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6" name="Line 180"/>
                  <p:cNvSpPr>
                    <a:spLocks noChangeShapeType="1"/>
                  </p:cNvSpPr>
                  <p:nvPr/>
                </p:nvSpPr>
                <p:spPr bwMode="auto">
                  <a:xfrm>
                    <a:off x="4555831" y="5057797"/>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8" name="Line 182"/>
                  <p:cNvSpPr>
                    <a:spLocks noChangeShapeType="1"/>
                  </p:cNvSpPr>
                  <p:nvPr/>
                </p:nvSpPr>
                <p:spPr bwMode="auto">
                  <a:xfrm>
                    <a:off x="4555831" y="4793009"/>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1" name="Line 185"/>
                  <p:cNvSpPr>
                    <a:spLocks noChangeShapeType="1"/>
                  </p:cNvSpPr>
                  <p:nvPr/>
                </p:nvSpPr>
                <p:spPr bwMode="auto">
                  <a:xfrm>
                    <a:off x="4555831" y="4528222"/>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3" name="Line 187"/>
                  <p:cNvSpPr>
                    <a:spLocks noChangeShapeType="1"/>
                  </p:cNvSpPr>
                  <p:nvPr/>
                </p:nvSpPr>
                <p:spPr bwMode="auto">
                  <a:xfrm>
                    <a:off x="4555831" y="4263435"/>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6" name="Line 190"/>
                  <p:cNvSpPr>
                    <a:spLocks noChangeShapeType="1"/>
                  </p:cNvSpPr>
                  <p:nvPr/>
                </p:nvSpPr>
                <p:spPr bwMode="auto">
                  <a:xfrm>
                    <a:off x="4555831" y="3998647"/>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8" name="Line 192"/>
                  <p:cNvSpPr>
                    <a:spLocks noChangeShapeType="1"/>
                  </p:cNvSpPr>
                  <p:nvPr/>
                </p:nvSpPr>
                <p:spPr bwMode="auto">
                  <a:xfrm>
                    <a:off x="4555831" y="3733860"/>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 name="Line 195"/>
                  <p:cNvSpPr>
                    <a:spLocks noChangeShapeType="1"/>
                  </p:cNvSpPr>
                  <p:nvPr/>
                </p:nvSpPr>
                <p:spPr bwMode="auto">
                  <a:xfrm>
                    <a:off x="4555831" y="3470223"/>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3" name="Line 197"/>
                  <p:cNvSpPr>
                    <a:spLocks noChangeShapeType="1"/>
                  </p:cNvSpPr>
                  <p:nvPr/>
                </p:nvSpPr>
                <p:spPr bwMode="auto">
                  <a:xfrm>
                    <a:off x="4555831" y="3205436"/>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 name="Line 200"/>
                  <p:cNvSpPr>
                    <a:spLocks noChangeShapeType="1"/>
                  </p:cNvSpPr>
                  <p:nvPr/>
                </p:nvSpPr>
                <p:spPr bwMode="auto">
                  <a:xfrm>
                    <a:off x="4555831" y="2940648"/>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 name="Line 202"/>
                  <p:cNvSpPr>
                    <a:spLocks noChangeShapeType="1"/>
                  </p:cNvSpPr>
                  <p:nvPr/>
                </p:nvSpPr>
                <p:spPr bwMode="auto">
                  <a:xfrm>
                    <a:off x="4555831" y="2675861"/>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 name="Line 205"/>
                  <p:cNvSpPr>
                    <a:spLocks noChangeShapeType="1"/>
                  </p:cNvSpPr>
                  <p:nvPr/>
                </p:nvSpPr>
                <p:spPr bwMode="auto">
                  <a:xfrm>
                    <a:off x="4555831" y="2411073"/>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8" name="Line 242"/>
                  <p:cNvSpPr>
                    <a:spLocks noChangeShapeType="1"/>
                  </p:cNvSpPr>
                  <p:nvPr/>
                </p:nvSpPr>
                <p:spPr bwMode="auto">
                  <a:xfrm>
                    <a:off x="4555831"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9" name="Line 243"/>
                  <p:cNvSpPr>
                    <a:spLocks noChangeShapeType="1"/>
                  </p:cNvSpPr>
                  <p:nvPr/>
                </p:nvSpPr>
                <p:spPr bwMode="auto">
                  <a:xfrm flipV="1">
                    <a:off x="4555831"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sp>
              <p:nvSpPr>
                <p:cNvPr id="80" name="Rectangle 244"/>
                <p:cNvSpPr>
                  <a:spLocks noChangeArrowheads="1"/>
                </p:cNvSpPr>
                <p:nvPr/>
              </p:nvSpPr>
              <p:spPr bwMode="auto">
                <a:xfrm>
                  <a:off x="1116791" y="6385800"/>
                  <a:ext cx="334335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Phenotypic</a:t>
                  </a:r>
                  <a:r>
                    <a:rPr lang="en-GB" altLang="en-US" sz="1600" dirty="0">
                      <a:solidFill>
                        <a:srgbClr val="000000"/>
                      </a:solidFill>
                      <a:latin typeface="Arial" panose="020B0604020202020204" pitchFamily="34" charset="0"/>
                      <a:cs typeface="Arial" panose="020B0604020202020204" pitchFamily="34" charset="0"/>
                    </a:rPr>
                    <a:t> values (</a:t>
                  </a:r>
                  <a:r>
                    <a:rPr lang="en-GB" dirty="0"/>
                    <a:t>Ø  from </a:t>
                  </a:r>
                  <a:r>
                    <a:rPr lang="en-GB" altLang="en-US" sz="1600" dirty="0">
                      <a:solidFill>
                        <a:srgbClr val="000000"/>
                      </a:solidFill>
                      <a:latin typeface="Arial" panose="020B0604020202020204" pitchFamily="34" charset="0"/>
                      <a:cs typeface="Arial" panose="020B0604020202020204" pitchFamily="34" charset="0"/>
                    </a:rPr>
                    <a:t>2 </a:t>
                  </a:r>
                  <a:r>
                    <a:rPr lang="en-GB" altLang="en-US" sz="1600" dirty="0" err="1">
                      <a:solidFill>
                        <a:srgbClr val="000000"/>
                      </a:solidFill>
                      <a:latin typeface="Arial" panose="020B0604020202020204" pitchFamily="34" charset="0"/>
                      <a:cs typeface="Arial" panose="020B0604020202020204" pitchFamily="34" charset="0"/>
                    </a:rPr>
                    <a:t>envs</a:t>
                  </a:r>
                  <a:r>
                    <a:rPr lang="en-GB" altLang="en-US" sz="1600" dirty="0">
                      <a:solidFill>
                        <a:srgbClr val="000000"/>
                      </a:solidFill>
                      <a:latin typeface="Arial" panose="020B0604020202020204" pitchFamily="34" charset="0"/>
                      <a:cs typeface="Arial" panose="020B0604020202020204" pitchFamily="34" charset="0"/>
                    </a:rPr>
                    <a:t>).</a:t>
                  </a:r>
                  <a:endParaRPr lang="en-GB" altLang="en-US" sz="1600" dirty="0">
                    <a:latin typeface="Arial" panose="020B0604020202020204" pitchFamily="34" charset="0"/>
                    <a:cs typeface="Arial" panose="020B0604020202020204" pitchFamily="34" charset="0"/>
                  </a:endParaRPr>
                </a:p>
              </p:txBody>
            </p:sp>
            <p:sp>
              <p:nvSpPr>
                <p:cNvPr id="81" name="Oval 245"/>
                <p:cNvSpPr>
                  <a:spLocks noChangeArrowheads="1"/>
                </p:cNvSpPr>
                <p:nvPr/>
              </p:nvSpPr>
              <p:spPr bwMode="auto">
                <a:xfrm>
                  <a:off x="3708000" y="349200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2" name="Oval 246"/>
                <p:cNvSpPr>
                  <a:spLocks noChangeArrowheads="1"/>
                </p:cNvSpPr>
                <p:nvPr/>
              </p:nvSpPr>
              <p:spPr bwMode="auto">
                <a:xfrm>
                  <a:off x="3002795" y="331365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3" name="Oval 247"/>
                <p:cNvSpPr>
                  <a:spLocks noChangeArrowheads="1"/>
                </p:cNvSpPr>
                <p:nvPr/>
              </p:nvSpPr>
              <p:spPr bwMode="auto">
                <a:xfrm>
                  <a:off x="3283700" y="34414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4" name="Oval 248"/>
                <p:cNvSpPr>
                  <a:spLocks noChangeArrowheads="1"/>
                </p:cNvSpPr>
                <p:nvPr/>
              </p:nvSpPr>
              <p:spPr bwMode="auto">
                <a:xfrm>
                  <a:off x="3241104" y="3535845"/>
                  <a:ext cx="97857" cy="97856"/>
                </a:xfrm>
                <a:prstGeom prst="ellipse">
                  <a:avLst/>
                </a:prstGeom>
                <a:solidFill>
                  <a:srgbClr val="FF0000"/>
                </a:solidFill>
                <a:ln w="30163">
                  <a:solidFill>
                    <a:srgbClr val="C00000"/>
                  </a:solidFill>
                  <a:round/>
                  <a:headEnd/>
                  <a:tailEnd/>
                </a:ln>
                <a:effectLst>
                  <a:outerShdw blurRad="50800" dist="38100" dir="2700000" algn="tl" rotWithShape="0">
                    <a:prstClr val="black">
                      <a:alpha val="40000"/>
                    </a:prstClr>
                  </a:outerShdw>
                </a:effectLst>
              </p:spPr>
              <p:txBody>
                <a:bodyPr/>
                <a:lstStyle/>
                <a:p>
                  <a:endParaRPr lang="en-GB" sz="1600" dirty="0">
                    <a:latin typeface="Arial" panose="020B0604020202020204" pitchFamily="34" charset="0"/>
                    <a:cs typeface="Arial" panose="020B0604020202020204" pitchFamily="34" charset="0"/>
                  </a:endParaRPr>
                </a:p>
              </p:txBody>
            </p:sp>
            <p:sp>
              <p:nvSpPr>
                <p:cNvPr id="85" name="Oval 249"/>
                <p:cNvSpPr>
                  <a:spLocks noChangeArrowheads="1"/>
                </p:cNvSpPr>
                <p:nvPr/>
              </p:nvSpPr>
              <p:spPr bwMode="auto">
                <a:xfrm>
                  <a:off x="2743764" y="361182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6" name="Oval 250"/>
                <p:cNvSpPr>
                  <a:spLocks noChangeArrowheads="1"/>
                </p:cNvSpPr>
                <p:nvPr/>
              </p:nvSpPr>
              <p:spPr bwMode="auto">
                <a:xfrm>
                  <a:off x="2721890" y="3677448"/>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7" name="Oval 251"/>
                <p:cNvSpPr>
                  <a:spLocks noChangeArrowheads="1"/>
                </p:cNvSpPr>
                <p:nvPr/>
              </p:nvSpPr>
              <p:spPr bwMode="auto">
                <a:xfrm>
                  <a:off x="2986678" y="3735011"/>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8" name="Oval 252"/>
                <p:cNvSpPr>
                  <a:spLocks noChangeArrowheads="1"/>
                </p:cNvSpPr>
                <p:nvPr/>
              </p:nvSpPr>
              <p:spPr bwMode="auto">
                <a:xfrm>
                  <a:off x="2880763" y="3789120"/>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9" name="Oval 253"/>
                <p:cNvSpPr>
                  <a:spLocks noChangeArrowheads="1"/>
                </p:cNvSpPr>
                <p:nvPr/>
              </p:nvSpPr>
              <p:spPr bwMode="auto">
                <a:xfrm>
                  <a:off x="2521573" y="383747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0" name="Oval 254"/>
                <p:cNvSpPr>
                  <a:spLocks noChangeArrowheads="1"/>
                </p:cNvSpPr>
                <p:nvPr/>
              </p:nvSpPr>
              <p:spPr bwMode="auto">
                <a:xfrm>
                  <a:off x="2268298" y="388352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1" name="Oval 255"/>
                <p:cNvSpPr>
                  <a:spLocks noChangeArrowheads="1"/>
                </p:cNvSpPr>
                <p:nvPr/>
              </p:nvSpPr>
              <p:spPr bwMode="auto">
                <a:xfrm>
                  <a:off x="2865797" y="3927270"/>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2" name="Oval 256"/>
                <p:cNvSpPr>
                  <a:spLocks noChangeArrowheads="1"/>
                </p:cNvSpPr>
                <p:nvPr/>
              </p:nvSpPr>
              <p:spPr bwMode="auto">
                <a:xfrm>
                  <a:off x="3018913" y="3968715"/>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3" name="Oval 257"/>
                <p:cNvSpPr>
                  <a:spLocks noChangeArrowheads="1"/>
                </p:cNvSpPr>
                <p:nvPr/>
              </p:nvSpPr>
              <p:spPr bwMode="auto">
                <a:xfrm>
                  <a:off x="3045392" y="4009008"/>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4" name="Oval 258"/>
                <p:cNvSpPr>
                  <a:spLocks noChangeArrowheads="1"/>
                </p:cNvSpPr>
                <p:nvPr/>
              </p:nvSpPr>
              <p:spPr bwMode="auto">
                <a:xfrm>
                  <a:off x="2346583" y="404700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5" name="Oval 259"/>
                <p:cNvSpPr>
                  <a:spLocks noChangeArrowheads="1"/>
                </p:cNvSpPr>
                <p:nvPr/>
              </p:nvSpPr>
              <p:spPr bwMode="auto">
                <a:xfrm>
                  <a:off x="2812839" y="40861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6" name="Oval 260"/>
                <p:cNvSpPr>
                  <a:spLocks noChangeArrowheads="1"/>
                </p:cNvSpPr>
                <p:nvPr/>
              </p:nvSpPr>
              <p:spPr bwMode="auto">
                <a:xfrm>
                  <a:off x="2140510" y="412298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7" name="Oval 261"/>
                <p:cNvSpPr>
                  <a:spLocks noChangeArrowheads="1"/>
                </p:cNvSpPr>
                <p:nvPr/>
              </p:nvSpPr>
              <p:spPr bwMode="auto">
                <a:xfrm>
                  <a:off x="2128997" y="416097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8" name="Oval 262"/>
                <p:cNvSpPr>
                  <a:spLocks noChangeArrowheads="1"/>
                </p:cNvSpPr>
                <p:nvPr/>
              </p:nvSpPr>
              <p:spPr bwMode="auto">
                <a:xfrm>
                  <a:off x="2568774" y="419666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9" name="Oval 263"/>
                <p:cNvSpPr>
                  <a:spLocks noChangeArrowheads="1"/>
                </p:cNvSpPr>
                <p:nvPr/>
              </p:nvSpPr>
              <p:spPr bwMode="auto">
                <a:xfrm>
                  <a:off x="2330466" y="423350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0" name="Oval 264"/>
                <p:cNvSpPr>
                  <a:spLocks noChangeArrowheads="1"/>
                </p:cNvSpPr>
                <p:nvPr/>
              </p:nvSpPr>
              <p:spPr bwMode="auto">
                <a:xfrm>
                  <a:off x="2008116" y="42703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1" name="Oval 265"/>
                <p:cNvSpPr>
                  <a:spLocks noChangeArrowheads="1"/>
                </p:cNvSpPr>
                <p:nvPr/>
              </p:nvSpPr>
              <p:spPr bwMode="auto">
                <a:xfrm>
                  <a:off x="2527330" y="430718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2" name="Oval 266"/>
                <p:cNvSpPr>
                  <a:spLocks noChangeArrowheads="1"/>
                </p:cNvSpPr>
                <p:nvPr/>
              </p:nvSpPr>
              <p:spPr bwMode="auto">
                <a:xfrm>
                  <a:off x="2770243" y="4345173"/>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3" name="Oval 267"/>
                <p:cNvSpPr>
                  <a:spLocks noChangeArrowheads="1"/>
                </p:cNvSpPr>
                <p:nvPr/>
              </p:nvSpPr>
              <p:spPr bwMode="auto">
                <a:xfrm>
                  <a:off x="2183106" y="4382013"/>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4" name="Oval 268"/>
                <p:cNvSpPr>
                  <a:spLocks noChangeArrowheads="1"/>
                </p:cNvSpPr>
                <p:nvPr/>
              </p:nvSpPr>
              <p:spPr bwMode="auto">
                <a:xfrm>
                  <a:off x="2236063" y="4421155"/>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5" name="Oval 269"/>
                <p:cNvSpPr>
                  <a:spLocks noChangeArrowheads="1"/>
                </p:cNvSpPr>
                <p:nvPr/>
              </p:nvSpPr>
              <p:spPr bwMode="auto">
                <a:xfrm>
                  <a:off x="2145115" y="446145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6" name="Oval 270"/>
                <p:cNvSpPr>
                  <a:spLocks noChangeArrowheads="1"/>
                </p:cNvSpPr>
                <p:nvPr/>
              </p:nvSpPr>
              <p:spPr bwMode="auto">
                <a:xfrm>
                  <a:off x="1685766" y="4504045"/>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7" name="Oval 271"/>
                <p:cNvSpPr>
                  <a:spLocks noChangeArrowheads="1"/>
                </p:cNvSpPr>
                <p:nvPr/>
              </p:nvSpPr>
              <p:spPr bwMode="auto">
                <a:xfrm>
                  <a:off x="2055317" y="454779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8" name="Oval 272"/>
                <p:cNvSpPr>
                  <a:spLocks noChangeArrowheads="1"/>
                </p:cNvSpPr>
                <p:nvPr/>
              </p:nvSpPr>
              <p:spPr bwMode="auto">
                <a:xfrm>
                  <a:off x="2293626" y="459269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9" name="Oval 273"/>
                <p:cNvSpPr>
                  <a:spLocks noChangeArrowheads="1"/>
                </p:cNvSpPr>
                <p:nvPr/>
              </p:nvSpPr>
              <p:spPr bwMode="auto">
                <a:xfrm>
                  <a:off x="2199223" y="4642195"/>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0" name="Oval 274"/>
                <p:cNvSpPr>
                  <a:spLocks noChangeArrowheads="1"/>
                </p:cNvSpPr>
                <p:nvPr/>
              </p:nvSpPr>
              <p:spPr bwMode="auto">
                <a:xfrm>
                  <a:off x="1912562" y="469400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1" name="Oval 275"/>
                <p:cNvSpPr>
                  <a:spLocks noChangeArrowheads="1"/>
                </p:cNvSpPr>
                <p:nvPr/>
              </p:nvSpPr>
              <p:spPr bwMode="auto">
                <a:xfrm>
                  <a:off x="1738723" y="475386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2" name="Oval 276"/>
                <p:cNvSpPr>
                  <a:spLocks noChangeArrowheads="1"/>
                </p:cNvSpPr>
                <p:nvPr/>
              </p:nvSpPr>
              <p:spPr bwMode="auto">
                <a:xfrm>
                  <a:off x="1934436" y="481833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3" name="Oval 277"/>
                <p:cNvSpPr>
                  <a:spLocks noChangeArrowheads="1"/>
                </p:cNvSpPr>
                <p:nvPr/>
              </p:nvSpPr>
              <p:spPr bwMode="auto">
                <a:xfrm>
                  <a:off x="2066830" y="4895470"/>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4" name="Oval 278"/>
                <p:cNvSpPr>
                  <a:spLocks noChangeArrowheads="1"/>
                </p:cNvSpPr>
                <p:nvPr/>
              </p:nvSpPr>
              <p:spPr bwMode="auto">
                <a:xfrm>
                  <a:off x="1462424" y="4988722"/>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5" name="Oval 279"/>
                <p:cNvSpPr>
                  <a:spLocks noChangeArrowheads="1"/>
                </p:cNvSpPr>
                <p:nvPr/>
              </p:nvSpPr>
              <p:spPr bwMode="auto">
                <a:xfrm>
                  <a:off x="1880327" y="511766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6" name="Oval 280"/>
                <p:cNvSpPr>
                  <a:spLocks noChangeArrowheads="1"/>
                </p:cNvSpPr>
                <p:nvPr/>
              </p:nvSpPr>
              <p:spPr bwMode="auto">
                <a:xfrm>
                  <a:off x="1098629" y="5336399"/>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55" name="Rectangle 319"/>
                <p:cNvSpPr>
                  <a:spLocks noChangeArrowheads="1"/>
                </p:cNvSpPr>
                <p:nvPr/>
              </p:nvSpPr>
              <p:spPr bwMode="auto">
                <a:xfrm>
                  <a:off x="3778336" y="5820721"/>
                  <a:ext cx="7502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E8&amp;E10</a:t>
                  </a:r>
                  <a:endParaRPr lang="en-GB" altLang="en-US" sz="1600" dirty="0">
                    <a:latin typeface="Arial" panose="020B0604020202020204" pitchFamily="34" charset="0"/>
                    <a:cs typeface="Arial" panose="020B0604020202020204" pitchFamily="34" charset="0"/>
                  </a:endParaRPr>
                </a:p>
              </p:txBody>
            </p:sp>
            <p:sp>
              <p:nvSpPr>
                <p:cNvPr id="159" name="Rectangle 323"/>
                <p:cNvSpPr>
                  <a:spLocks noChangeArrowheads="1"/>
                </p:cNvSpPr>
                <p:nvPr/>
              </p:nvSpPr>
              <p:spPr bwMode="auto">
                <a:xfrm>
                  <a:off x="3303271" y="5553985"/>
                  <a:ext cx="1224929" cy="435172"/>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61" name="Rectangle 325"/>
                <p:cNvSpPr>
                  <a:spLocks noChangeArrowheads="1"/>
                </p:cNvSpPr>
                <p:nvPr/>
              </p:nvSpPr>
              <p:spPr bwMode="auto">
                <a:xfrm>
                  <a:off x="1105536" y="3501307"/>
                  <a:ext cx="86241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b  =0.860</a:t>
                  </a:r>
                </a:p>
              </p:txBody>
            </p:sp>
            <p:cxnSp>
              <p:nvCxnSpPr>
                <p:cNvPr id="166" name="Straight Connector 165"/>
                <p:cNvCxnSpPr/>
                <p:nvPr/>
              </p:nvCxnSpPr>
              <p:spPr>
                <a:xfrm flipV="1">
                  <a:off x="1126259" y="3470224"/>
                  <a:ext cx="2349699" cy="1785588"/>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1" name="Straight Arrow Connector 170"/>
                <p:cNvCxnSpPr>
                  <a:stCxn id="58" idx="0"/>
                  <a:endCxn id="59" idx="0"/>
                </p:cNvCxnSpPr>
                <p:nvPr/>
              </p:nvCxnSpPr>
              <p:spPr>
                <a:xfrm flipV="1">
                  <a:off x="2437532" y="2411073"/>
                  <a:ext cx="0" cy="3651765"/>
                </a:xfrm>
                <a:prstGeom prst="straightConnector1">
                  <a:avLst/>
                </a:prstGeom>
                <a:ln w="19050">
                  <a:solidFill>
                    <a:schemeClr val="tx1">
                      <a:lumMod val="50000"/>
                      <a:lumOff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172" name="Rectangle 241"/>
                <p:cNvSpPr>
                  <a:spLocks noChangeArrowheads="1"/>
                </p:cNvSpPr>
                <p:nvPr/>
              </p:nvSpPr>
              <p:spPr bwMode="auto">
                <a:xfrm>
                  <a:off x="3619377" y="2394380"/>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2.5</a:t>
                  </a:r>
                  <a:endParaRPr lang="en-GB" altLang="en-US" sz="1600" dirty="0">
                    <a:latin typeface="Arial" panose="020B0604020202020204" pitchFamily="34" charset="0"/>
                    <a:cs typeface="Arial" panose="020B0604020202020204" pitchFamily="34" charset="0"/>
                  </a:endParaRPr>
                </a:p>
              </p:txBody>
            </p:sp>
            <p:sp>
              <p:nvSpPr>
                <p:cNvPr id="173" name="Rectangle 226"/>
                <p:cNvSpPr>
                  <a:spLocks noChangeArrowheads="1"/>
                </p:cNvSpPr>
                <p:nvPr/>
              </p:nvSpPr>
              <p:spPr bwMode="auto">
                <a:xfrm>
                  <a:off x="2587766" y="2419624"/>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0.5</a:t>
                  </a:r>
                  <a:endParaRPr lang="en-GB" altLang="en-US" sz="1600" dirty="0">
                    <a:latin typeface="Arial" panose="020B0604020202020204" pitchFamily="34" charset="0"/>
                    <a:cs typeface="Arial" panose="020B0604020202020204" pitchFamily="34" charset="0"/>
                  </a:endParaRPr>
                </a:p>
              </p:txBody>
            </p:sp>
            <p:sp>
              <p:nvSpPr>
                <p:cNvPr id="174" name="Rectangle 226"/>
                <p:cNvSpPr>
                  <a:spLocks noChangeArrowheads="1"/>
                </p:cNvSpPr>
                <p:nvPr/>
              </p:nvSpPr>
              <p:spPr bwMode="auto">
                <a:xfrm>
                  <a:off x="1997198" y="2415124"/>
                  <a:ext cx="354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-0.5</a:t>
                  </a:r>
                  <a:endParaRPr lang="en-GB" altLang="en-US" sz="1600" dirty="0">
                    <a:latin typeface="Arial" panose="020B0604020202020204" pitchFamily="34" charset="0"/>
                    <a:cs typeface="Arial" panose="020B0604020202020204" pitchFamily="34" charset="0"/>
                  </a:endParaRPr>
                </a:p>
              </p:txBody>
            </p:sp>
            <p:sp>
              <p:nvSpPr>
                <p:cNvPr id="175" name="Rectangle 226"/>
                <p:cNvSpPr>
                  <a:spLocks noChangeArrowheads="1"/>
                </p:cNvSpPr>
                <p:nvPr/>
              </p:nvSpPr>
              <p:spPr bwMode="auto">
                <a:xfrm>
                  <a:off x="984682" y="2406271"/>
                  <a:ext cx="354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-2.5</a:t>
                  </a:r>
                  <a:endParaRPr lang="en-GB" altLang="en-US" sz="1600" dirty="0">
                    <a:latin typeface="Arial" panose="020B0604020202020204" pitchFamily="34" charset="0"/>
                    <a:cs typeface="Arial" panose="020B0604020202020204" pitchFamily="34" charset="0"/>
                  </a:endParaRPr>
                </a:p>
              </p:txBody>
            </p:sp>
            <p:sp>
              <p:nvSpPr>
                <p:cNvPr id="176" name="TextBox 175"/>
                <p:cNvSpPr txBox="1"/>
                <p:nvPr/>
              </p:nvSpPr>
              <p:spPr>
                <a:xfrm rot="16200000">
                  <a:off x="1967101" y="2789790"/>
                  <a:ext cx="740253" cy="338554"/>
                </a:xfrm>
                <a:prstGeom prst="rect">
                  <a:avLst/>
                </a:prstGeom>
                <a:noFill/>
              </p:spPr>
              <p:txBody>
                <a:bodyPr wrap="square" rtlCol="0">
                  <a:spAutoFit/>
                </a:bodyPr>
                <a:lstStyle/>
                <a:p>
                  <a:r>
                    <a:rPr lang="en-GB" sz="1600" dirty="0">
                      <a:solidFill>
                        <a:schemeClr val="tx1">
                          <a:lumMod val="50000"/>
                          <a:lumOff val="50000"/>
                        </a:schemeClr>
                      </a:solidFill>
                      <a:latin typeface="Arial" panose="020B0604020202020204" pitchFamily="34" charset="0"/>
                      <a:cs typeface="Arial" panose="020B0604020202020204" pitchFamily="34" charset="0"/>
                    </a:rPr>
                    <a:t>Mean</a:t>
                  </a:r>
                </a:p>
              </p:txBody>
            </p:sp>
          </p:grpSp>
          <p:sp>
            <p:nvSpPr>
              <p:cNvPr id="178" name="Rectangle 244"/>
              <p:cNvSpPr>
                <a:spLocks noChangeArrowheads="1"/>
              </p:cNvSpPr>
              <p:nvPr/>
            </p:nvSpPr>
            <p:spPr bwMode="auto">
              <a:xfrm>
                <a:off x="1147557" y="2089417"/>
                <a:ext cx="31466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Deviations from phenotypic means</a:t>
                </a:r>
                <a:endParaRPr lang="en-GB" altLang="en-US" sz="1600" dirty="0">
                  <a:latin typeface="Arial" panose="020B0604020202020204" pitchFamily="34" charset="0"/>
                  <a:cs typeface="Arial" panose="020B0604020202020204" pitchFamily="34" charset="0"/>
                </a:endParaRPr>
              </a:p>
            </p:txBody>
          </p:sp>
          <p:cxnSp>
            <p:nvCxnSpPr>
              <p:cNvPr id="179" name="Straight Arrow Connector 178"/>
              <p:cNvCxnSpPr/>
              <p:nvPr/>
            </p:nvCxnSpPr>
            <p:spPr>
              <a:xfrm rot="5400000" flipV="1">
                <a:off x="2736000" y="2437200"/>
                <a:ext cx="0" cy="3651765"/>
              </a:xfrm>
              <a:prstGeom prst="straightConnector1">
                <a:avLst/>
              </a:prstGeom>
              <a:ln w="19050">
                <a:solidFill>
                  <a:schemeClr val="tx1">
                    <a:lumMod val="50000"/>
                    <a:lumOff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a:stCxn id="84" idx="4"/>
              </p:cNvCxnSpPr>
              <p:nvPr/>
            </p:nvCxnSpPr>
            <p:spPr>
              <a:xfrm>
                <a:off x="3290033" y="3633701"/>
                <a:ext cx="7456" cy="2456415"/>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7" name="Straight Arrow Connector 186"/>
              <p:cNvCxnSpPr>
                <a:stCxn id="84" idx="6"/>
              </p:cNvCxnSpPr>
              <p:nvPr/>
            </p:nvCxnSpPr>
            <p:spPr>
              <a:xfrm>
                <a:off x="3338961" y="3584773"/>
                <a:ext cx="1235583" cy="1612"/>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3" name="Straight Arrow Connector 192"/>
              <p:cNvCxnSpPr/>
              <p:nvPr/>
            </p:nvCxnSpPr>
            <p:spPr>
              <a:xfrm>
                <a:off x="2437532" y="5852159"/>
                <a:ext cx="865739" cy="0"/>
              </a:xfrm>
              <a:prstGeom prst="straightConnector1">
                <a:avLst/>
              </a:prstGeom>
              <a:ln w="19050">
                <a:solidFill>
                  <a:schemeClr val="tx1"/>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4" name="TextBox 193"/>
              <p:cNvSpPr txBox="1"/>
              <p:nvPr/>
            </p:nvSpPr>
            <p:spPr>
              <a:xfrm>
                <a:off x="2398335" y="5567871"/>
                <a:ext cx="994592"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ΔP=1.62</a:t>
                </a:r>
              </a:p>
            </p:txBody>
          </p:sp>
          <p:sp>
            <p:nvSpPr>
              <p:cNvPr id="195" name="TextBox 194"/>
              <p:cNvSpPr txBox="1"/>
              <p:nvPr/>
            </p:nvSpPr>
            <p:spPr>
              <a:xfrm>
                <a:off x="3515322" y="3638135"/>
                <a:ext cx="1591267" cy="584775"/>
              </a:xfrm>
              <a:prstGeom prst="rect">
                <a:avLst/>
              </a:prstGeom>
              <a:solidFill>
                <a:srgbClr val="FFFFFF">
                  <a:alpha val="76078"/>
                </a:srgbClr>
              </a:solidFill>
              <a:effectLst>
                <a:outerShdw blurRad="50800" dist="38100" dir="10800000" algn="r" rotWithShape="0">
                  <a:srgbClr val="C00000">
                    <a:alpha val="40000"/>
                  </a:srgbClr>
                </a:outerShdw>
              </a:effectLst>
            </p:spPr>
            <p:txBody>
              <a:bodyPr wrap="square" rtlCol="0">
                <a:spAutoFit/>
              </a:bodyPr>
              <a:lstStyle/>
              <a:p>
                <a:r>
                  <a:rPr lang="en-GB" sz="1600" dirty="0">
                    <a:solidFill>
                      <a:srgbClr val="C00000"/>
                    </a:solidFill>
                    <a:latin typeface="Arial" panose="020B0604020202020204" pitchFamily="34" charset="0"/>
                    <a:cs typeface="Arial" panose="020B0604020202020204" pitchFamily="34" charset="0"/>
                  </a:rPr>
                  <a:t>ΔG=</a:t>
                </a:r>
                <a:r>
                  <a:rPr lang="en-GB" sz="1600" dirty="0">
                    <a:solidFill>
                      <a:srgbClr val="0000FF"/>
                    </a:solidFill>
                    <a:latin typeface="Arial" panose="020B0604020202020204" pitchFamily="34" charset="0"/>
                    <a:cs typeface="Arial" panose="020B0604020202020204" pitchFamily="34" charset="0"/>
                  </a:rPr>
                  <a:t>0.860</a:t>
                </a:r>
                <a:r>
                  <a:rPr lang="en-GB" sz="1600" dirty="0">
                    <a:solidFill>
                      <a:srgbClr val="C00000"/>
                    </a:solidFill>
                    <a:latin typeface="Arial" panose="020B0604020202020204" pitchFamily="34" charset="0"/>
                    <a:cs typeface="Arial" panose="020B0604020202020204" pitchFamily="34" charset="0"/>
                  </a:rPr>
                  <a:t>∙</a:t>
                </a:r>
                <a:r>
                  <a:rPr lang="en-GB" sz="1600" dirty="0">
                    <a:latin typeface="Arial" panose="020B0604020202020204" pitchFamily="34" charset="0"/>
                    <a:cs typeface="Arial" panose="020B0604020202020204" pitchFamily="34" charset="0"/>
                  </a:rPr>
                  <a:t>1.62</a:t>
                </a:r>
              </a:p>
              <a:p>
                <a:r>
                  <a:rPr lang="en-GB" sz="1600" dirty="0">
                    <a:solidFill>
                      <a:srgbClr val="C00000"/>
                    </a:solidFill>
                    <a:latin typeface="Arial" panose="020B0604020202020204" pitchFamily="34" charset="0"/>
                    <a:cs typeface="Arial" panose="020B0604020202020204" pitchFamily="34" charset="0"/>
                  </a:rPr>
                  <a:t>     =1.39</a:t>
                </a:r>
              </a:p>
            </p:txBody>
          </p:sp>
          <p:cxnSp>
            <p:nvCxnSpPr>
              <p:cNvPr id="197" name="Straight Arrow Connector 196"/>
              <p:cNvCxnSpPr/>
              <p:nvPr/>
            </p:nvCxnSpPr>
            <p:spPr>
              <a:xfrm>
                <a:off x="3424587" y="3593932"/>
                <a:ext cx="3530" cy="688498"/>
              </a:xfrm>
              <a:prstGeom prst="straightConnector1">
                <a:avLst/>
              </a:prstGeom>
              <a:ln w="19050">
                <a:solidFill>
                  <a:srgbClr val="C00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flipH="1">
                <a:off x="889944" y="2401000"/>
                <a:ext cx="3386975" cy="3437035"/>
              </a:xfrm>
              <a:prstGeom prst="line">
                <a:avLst/>
              </a:prstGeom>
              <a:ln w="12700">
                <a:solidFill>
                  <a:schemeClr val="tx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348" name="TextBox 347"/>
            <p:cNvSpPr txBox="1"/>
            <p:nvPr/>
          </p:nvSpPr>
          <p:spPr>
            <a:xfrm>
              <a:off x="4420451" y="2751101"/>
              <a:ext cx="51923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a:t>
              </a:r>
            </a:p>
          </p:txBody>
        </p:sp>
        <p:sp>
          <p:nvSpPr>
            <p:cNvPr id="349" name="TextBox 348"/>
            <p:cNvSpPr txBox="1"/>
            <p:nvPr/>
          </p:nvSpPr>
          <p:spPr>
            <a:xfrm>
              <a:off x="4382160" y="5386693"/>
              <a:ext cx="602113"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a:t>
              </a:r>
            </a:p>
          </p:txBody>
        </p:sp>
      </p:grpSp>
      <p:sp>
        <p:nvSpPr>
          <p:cNvPr id="254" name="Rectangle 324"/>
          <p:cNvSpPr>
            <a:spLocks noChangeArrowheads="1"/>
          </p:cNvSpPr>
          <p:nvPr/>
        </p:nvSpPr>
        <p:spPr bwMode="auto">
          <a:xfrm>
            <a:off x="956180" y="3338042"/>
            <a:ext cx="8495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R²=0.752</a:t>
            </a:r>
            <a:endParaRPr lang="en-GB" altLang="en-US" sz="1600" dirty="0">
              <a:latin typeface="Arial" panose="020B0604020202020204" pitchFamily="34" charset="0"/>
              <a:cs typeface="Arial" panose="020B0604020202020204" pitchFamily="34" charset="0"/>
            </a:endParaRPr>
          </a:p>
        </p:txBody>
      </p:sp>
      <p:cxnSp>
        <p:nvCxnSpPr>
          <p:cNvPr id="4" name="Straight Arrow Connector 3"/>
          <p:cNvCxnSpPr>
            <a:stCxn id="106" idx="4"/>
          </p:cNvCxnSpPr>
          <p:nvPr/>
        </p:nvCxnSpPr>
        <p:spPr>
          <a:xfrm flipH="1">
            <a:off x="1580444" y="4601901"/>
            <a:ext cx="536" cy="390610"/>
          </a:xfrm>
          <a:prstGeom prst="straightConnector1">
            <a:avLst/>
          </a:prstGeom>
          <a:ln w="19050">
            <a:solidFill>
              <a:srgbClr val="00B050"/>
            </a:solidFill>
            <a:headEnd type="diamond"/>
            <a:tailEnd type="diamon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59" name="TextBox 258"/>
          <p:cNvSpPr txBox="1"/>
          <p:nvPr/>
        </p:nvSpPr>
        <p:spPr>
          <a:xfrm>
            <a:off x="730131" y="3978371"/>
            <a:ext cx="740253" cy="338554"/>
          </a:xfrm>
          <a:prstGeom prst="rect">
            <a:avLst/>
          </a:prstGeom>
          <a:noFill/>
        </p:spPr>
        <p:txBody>
          <a:bodyPr wrap="square" rtlCol="0">
            <a:spAutoFit/>
          </a:bodyPr>
          <a:lstStyle/>
          <a:p>
            <a:r>
              <a:rPr lang="en-GB" sz="1600" dirty="0">
                <a:solidFill>
                  <a:schemeClr val="tx1">
                    <a:lumMod val="50000"/>
                    <a:lumOff val="50000"/>
                  </a:schemeClr>
                </a:solidFill>
                <a:latin typeface="Arial" panose="020B0604020202020204" pitchFamily="34" charset="0"/>
                <a:cs typeface="Arial" panose="020B0604020202020204" pitchFamily="34" charset="0"/>
              </a:rPr>
              <a:t>Mean</a:t>
            </a:r>
          </a:p>
        </p:txBody>
      </p:sp>
      <p:sp>
        <p:nvSpPr>
          <p:cNvPr id="149" name="Right Triangle 4">
            <a:extLst>
              <a:ext uri="{FF2B5EF4-FFF2-40B4-BE49-F238E27FC236}">
                <a16:creationId xmlns:a16="http://schemas.microsoft.com/office/drawing/2014/main" id="{4DA969CD-7878-4EE2-A0D9-8653A6F1799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50" name="Straight Arrow Connector 149">
            <a:extLst>
              <a:ext uri="{FF2B5EF4-FFF2-40B4-BE49-F238E27FC236}">
                <a16:creationId xmlns:a16="http://schemas.microsoft.com/office/drawing/2014/main" id="{3745CCF2-C8BF-4CEB-9507-298F3FE7C49A}"/>
              </a:ext>
            </a:extLst>
          </p:cNvPr>
          <p:cNvCxnSpPr/>
          <p:nvPr/>
        </p:nvCxnSpPr>
        <p:spPr>
          <a:xfrm flipH="1">
            <a:off x="1582073" y="4577006"/>
            <a:ext cx="536" cy="390610"/>
          </a:xfrm>
          <a:prstGeom prst="straightConnector1">
            <a:avLst/>
          </a:prstGeom>
          <a:ln w="38100">
            <a:solidFill>
              <a:srgbClr val="00B050"/>
            </a:solidFill>
            <a:headEnd type="diamond"/>
            <a:tailEnd type="diamon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864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50"/>
                                        </p:tgtEl>
                                        <p:attrNameLst>
                                          <p:attrName>style.visibility</p:attrName>
                                        </p:attrNameLst>
                                      </p:cBhvr>
                                      <p:to>
                                        <p:strVal val="visible"/>
                                      </p:to>
                                    </p:set>
                                    <p:animEffect transition="in" filter="wipe(down)">
                                      <p:cBhvr>
                                        <p:cTn id="7" dur="580">
                                          <p:stCondLst>
                                            <p:cond delay="0"/>
                                          </p:stCondLst>
                                        </p:cTn>
                                        <p:tgtEl>
                                          <p:spTgt spid="150"/>
                                        </p:tgtEl>
                                      </p:cBhvr>
                                    </p:animEffect>
                                    <p:anim calcmode="lin" valueType="num">
                                      <p:cBhvr>
                                        <p:cTn id="8" dur="1822" tmFilter="0,0; 0.14,0.36; 0.43,0.73; 0.71,0.91; 1.0,1.0">
                                          <p:stCondLst>
                                            <p:cond delay="0"/>
                                          </p:stCondLst>
                                        </p:cTn>
                                        <p:tgtEl>
                                          <p:spTgt spid="15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0"/>
                                        </p:tgtEl>
                                        <p:attrNameLst>
                                          <p:attrName>ppt_y</p:attrName>
                                        </p:attrNameLst>
                                      </p:cBhvr>
                                      <p:tavLst>
                                        <p:tav tm="0" fmla="#ppt_y-sin(pi*$)/81">
                                          <p:val>
                                            <p:fltVal val="0"/>
                                          </p:val>
                                        </p:tav>
                                        <p:tav tm="100000">
                                          <p:val>
                                            <p:fltVal val="1"/>
                                          </p:val>
                                        </p:tav>
                                      </p:tavLst>
                                    </p:anim>
                                    <p:animScale>
                                      <p:cBhvr>
                                        <p:cTn id="13" dur="26">
                                          <p:stCondLst>
                                            <p:cond delay="650"/>
                                          </p:stCondLst>
                                        </p:cTn>
                                        <p:tgtEl>
                                          <p:spTgt spid="150"/>
                                        </p:tgtEl>
                                      </p:cBhvr>
                                      <p:to x="100000" y="60000"/>
                                    </p:animScale>
                                    <p:animScale>
                                      <p:cBhvr>
                                        <p:cTn id="14" dur="166" decel="50000">
                                          <p:stCondLst>
                                            <p:cond delay="676"/>
                                          </p:stCondLst>
                                        </p:cTn>
                                        <p:tgtEl>
                                          <p:spTgt spid="150"/>
                                        </p:tgtEl>
                                      </p:cBhvr>
                                      <p:to x="100000" y="100000"/>
                                    </p:animScale>
                                    <p:animScale>
                                      <p:cBhvr>
                                        <p:cTn id="15" dur="26">
                                          <p:stCondLst>
                                            <p:cond delay="1312"/>
                                          </p:stCondLst>
                                        </p:cTn>
                                        <p:tgtEl>
                                          <p:spTgt spid="150"/>
                                        </p:tgtEl>
                                      </p:cBhvr>
                                      <p:to x="100000" y="80000"/>
                                    </p:animScale>
                                    <p:animScale>
                                      <p:cBhvr>
                                        <p:cTn id="16" dur="166" decel="50000">
                                          <p:stCondLst>
                                            <p:cond delay="1338"/>
                                          </p:stCondLst>
                                        </p:cTn>
                                        <p:tgtEl>
                                          <p:spTgt spid="150"/>
                                        </p:tgtEl>
                                      </p:cBhvr>
                                      <p:to x="100000" y="100000"/>
                                    </p:animScale>
                                    <p:animScale>
                                      <p:cBhvr>
                                        <p:cTn id="17" dur="26">
                                          <p:stCondLst>
                                            <p:cond delay="1642"/>
                                          </p:stCondLst>
                                        </p:cTn>
                                        <p:tgtEl>
                                          <p:spTgt spid="150"/>
                                        </p:tgtEl>
                                      </p:cBhvr>
                                      <p:to x="100000" y="90000"/>
                                    </p:animScale>
                                    <p:animScale>
                                      <p:cBhvr>
                                        <p:cTn id="18" dur="166" decel="50000">
                                          <p:stCondLst>
                                            <p:cond delay="1668"/>
                                          </p:stCondLst>
                                        </p:cTn>
                                        <p:tgtEl>
                                          <p:spTgt spid="150"/>
                                        </p:tgtEl>
                                      </p:cBhvr>
                                      <p:to x="100000" y="100000"/>
                                    </p:animScale>
                                    <p:animScale>
                                      <p:cBhvr>
                                        <p:cTn id="19" dur="26">
                                          <p:stCondLst>
                                            <p:cond delay="1808"/>
                                          </p:stCondLst>
                                        </p:cTn>
                                        <p:tgtEl>
                                          <p:spTgt spid="150"/>
                                        </p:tgtEl>
                                      </p:cBhvr>
                                      <p:to x="100000" y="95000"/>
                                    </p:animScale>
                                    <p:animScale>
                                      <p:cBhvr>
                                        <p:cTn id="20" dur="166" decel="50000">
                                          <p:stCondLst>
                                            <p:cond delay="1834"/>
                                          </p:stCondLst>
                                        </p:cTn>
                                        <p:tgtEl>
                                          <p:spTgt spid="15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6" name="Group 345"/>
          <p:cNvGrpSpPr/>
          <p:nvPr/>
        </p:nvGrpSpPr>
        <p:grpSpPr>
          <a:xfrm>
            <a:off x="5004000" y="2088000"/>
            <a:ext cx="4491955" cy="4634006"/>
            <a:chOff x="5760000" y="2089417"/>
            <a:chExt cx="4491955" cy="4634006"/>
          </a:xfrm>
        </p:grpSpPr>
        <p:sp>
          <p:nvSpPr>
            <p:cNvPr id="213" name="Rectangle 212"/>
            <p:cNvSpPr/>
            <p:nvPr/>
          </p:nvSpPr>
          <p:spPr>
            <a:xfrm>
              <a:off x="5760000" y="2259423"/>
              <a:ext cx="4487101" cy="44640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236" name="Rectangle 206"/>
            <p:cNvSpPr>
              <a:spLocks noChangeArrowheads="1"/>
            </p:cNvSpPr>
            <p:nvPr/>
          </p:nvSpPr>
          <p:spPr bwMode="auto">
            <a:xfrm rot="16200000">
              <a:off x="4286832" y="4162773"/>
              <a:ext cx="322883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chemeClr val="tx1">
                      <a:lumMod val="50000"/>
                      <a:lumOff val="50000"/>
                    </a:schemeClr>
                  </a:solidFill>
                  <a:latin typeface="Arial" panose="020B0604020202020204" pitchFamily="34" charset="0"/>
                  <a:cs typeface="Arial" panose="020B0604020202020204" pitchFamily="34" charset="0"/>
                </a:rPr>
                <a:t>True genotypic values are unknown</a:t>
              </a:r>
            </a:p>
          </p:txBody>
        </p:sp>
        <p:sp>
          <p:nvSpPr>
            <p:cNvPr id="237" name="Line 208"/>
            <p:cNvSpPr>
              <a:spLocks noChangeShapeType="1"/>
            </p:cNvSpPr>
            <p:nvPr/>
          </p:nvSpPr>
          <p:spPr bwMode="auto">
            <a:xfrm>
              <a:off x="6366353" y="2411073"/>
              <a:ext cx="365176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nvGrpSpPr>
            <p:cNvPr id="341" name="Group 340"/>
            <p:cNvGrpSpPr/>
            <p:nvPr/>
          </p:nvGrpSpPr>
          <p:grpSpPr>
            <a:xfrm>
              <a:off x="6037096" y="2343150"/>
              <a:ext cx="541087" cy="3719687"/>
              <a:chOff x="6037096" y="2343150"/>
              <a:chExt cx="541087" cy="3719687"/>
            </a:xfrm>
          </p:grpSpPr>
          <p:sp>
            <p:nvSpPr>
              <p:cNvPr id="214" name="Line 169"/>
              <p:cNvSpPr>
                <a:spLocks noChangeShapeType="1"/>
              </p:cNvSpPr>
              <p:nvPr/>
            </p:nvSpPr>
            <p:spPr bwMode="auto">
              <a:xfrm flipV="1">
                <a:off x="6366353" y="2411073"/>
                <a:ext cx="1152" cy="3651764"/>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15" name="Line 171"/>
              <p:cNvSpPr>
                <a:spLocks noChangeShapeType="1"/>
              </p:cNvSpPr>
              <p:nvPr/>
            </p:nvSpPr>
            <p:spPr bwMode="auto">
              <a:xfrm flipH="1">
                <a:off x="6297278" y="5852159"/>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16" name="Rectangle 173"/>
              <p:cNvSpPr>
                <a:spLocks noChangeArrowheads="1"/>
              </p:cNvSpPr>
              <p:nvPr/>
            </p:nvSpPr>
            <p:spPr bwMode="auto">
              <a:xfrm>
                <a:off x="6124591" y="5772723"/>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217" name="Line 174"/>
              <p:cNvSpPr>
                <a:spLocks noChangeShapeType="1"/>
              </p:cNvSpPr>
              <p:nvPr/>
            </p:nvSpPr>
            <p:spPr bwMode="auto">
              <a:xfrm flipH="1">
                <a:off x="6331816" y="5587372"/>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18" name="Line 176"/>
              <p:cNvSpPr>
                <a:spLocks noChangeShapeType="1"/>
              </p:cNvSpPr>
              <p:nvPr/>
            </p:nvSpPr>
            <p:spPr bwMode="auto">
              <a:xfrm flipH="1">
                <a:off x="6297278" y="5322584"/>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19" name="Rectangle 178"/>
              <p:cNvSpPr>
                <a:spLocks noChangeArrowheads="1"/>
              </p:cNvSpPr>
              <p:nvPr/>
            </p:nvSpPr>
            <p:spPr bwMode="auto">
              <a:xfrm>
                <a:off x="6124591" y="5243148"/>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220" name="Line 179"/>
              <p:cNvSpPr>
                <a:spLocks noChangeShapeType="1"/>
              </p:cNvSpPr>
              <p:nvPr/>
            </p:nvSpPr>
            <p:spPr bwMode="auto">
              <a:xfrm flipH="1">
                <a:off x="6331816" y="5057797"/>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21" name="Line 181"/>
              <p:cNvSpPr>
                <a:spLocks noChangeShapeType="1"/>
              </p:cNvSpPr>
              <p:nvPr/>
            </p:nvSpPr>
            <p:spPr bwMode="auto">
              <a:xfrm flipH="1">
                <a:off x="6297278" y="4793009"/>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22" name="Rectangle 183"/>
              <p:cNvSpPr>
                <a:spLocks noChangeArrowheads="1"/>
              </p:cNvSpPr>
              <p:nvPr/>
            </p:nvSpPr>
            <p:spPr bwMode="auto">
              <a:xfrm>
                <a:off x="6124591" y="471357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223" name="Line 184"/>
              <p:cNvSpPr>
                <a:spLocks noChangeShapeType="1"/>
              </p:cNvSpPr>
              <p:nvPr/>
            </p:nvSpPr>
            <p:spPr bwMode="auto">
              <a:xfrm flipH="1">
                <a:off x="6331816" y="4528222"/>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24" name="Line 186"/>
              <p:cNvSpPr>
                <a:spLocks noChangeShapeType="1"/>
              </p:cNvSpPr>
              <p:nvPr/>
            </p:nvSpPr>
            <p:spPr bwMode="auto">
              <a:xfrm flipH="1">
                <a:off x="6297278" y="4263435"/>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25" name="Rectangle 188"/>
              <p:cNvSpPr>
                <a:spLocks noChangeArrowheads="1"/>
              </p:cNvSpPr>
              <p:nvPr/>
            </p:nvSpPr>
            <p:spPr bwMode="auto">
              <a:xfrm>
                <a:off x="6037096" y="418399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226" name="Line 189"/>
              <p:cNvSpPr>
                <a:spLocks noChangeShapeType="1"/>
              </p:cNvSpPr>
              <p:nvPr/>
            </p:nvSpPr>
            <p:spPr bwMode="auto">
              <a:xfrm flipH="1">
                <a:off x="6331816" y="3998647"/>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27" name="Line 191"/>
              <p:cNvSpPr>
                <a:spLocks noChangeShapeType="1"/>
              </p:cNvSpPr>
              <p:nvPr/>
            </p:nvSpPr>
            <p:spPr bwMode="auto">
              <a:xfrm flipH="1">
                <a:off x="6297278" y="3733860"/>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28" name="Rectangle 193"/>
              <p:cNvSpPr>
                <a:spLocks noChangeArrowheads="1"/>
              </p:cNvSpPr>
              <p:nvPr/>
            </p:nvSpPr>
            <p:spPr bwMode="auto">
              <a:xfrm>
                <a:off x="6037096" y="3654424"/>
                <a:ext cx="2123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229" name="Line 194"/>
              <p:cNvSpPr>
                <a:spLocks noChangeShapeType="1"/>
              </p:cNvSpPr>
              <p:nvPr/>
            </p:nvSpPr>
            <p:spPr bwMode="auto">
              <a:xfrm flipH="1">
                <a:off x="6331816" y="3470223"/>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30" name="Line 196"/>
              <p:cNvSpPr>
                <a:spLocks noChangeShapeType="1"/>
              </p:cNvSpPr>
              <p:nvPr/>
            </p:nvSpPr>
            <p:spPr bwMode="auto">
              <a:xfrm flipH="1">
                <a:off x="6297278" y="3205436"/>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31" name="Rectangle 198"/>
              <p:cNvSpPr>
                <a:spLocks noChangeArrowheads="1"/>
              </p:cNvSpPr>
              <p:nvPr/>
            </p:nvSpPr>
            <p:spPr bwMode="auto">
              <a:xfrm>
                <a:off x="6037096" y="3126000"/>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232" name="Line 199"/>
              <p:cNvSpPr>
                <a:spLocks noChangeShapeType="1"/>
              </p:cNvSpPr>
              <p:nvPr/>
            </p:nvSpPr>
            <p:spPr bwMode="auto">
              <a:xfrm flipH="1">
                <a:off x="6331816" y="2940648"/>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33" name="Line 201"/>
              <p:cNvSpPr>
                <a:spLocks noChangeShapeType="1"/>
              </p:cNvSpPr>
              <p:nvPr/>
            </p:nvSpPr>
            <p:spPr bwMode="auto">
              <a:xfrm flipH="1">
                <a:off x="6297278" y="2675861"/>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34" name="Rectangle 203"/>
              <p:cNvSpPr>
                <a:spLocks noChangeArrowheads="1"/>
              </p:cNvSpPr>
              <p:nvPr/>
            </p:nvSpPr>
            <p:spPr bwMode="auto">
              <a:xfrm>
                <a:off x="6037096" y="2596425"/>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sp>
            <p:nvSpPr>
              <p:cNvPr id="235" name="Line 204"/>
              <p:cNvSpPr>
                <a:spLocks noChangeShapeType="1"/>
              </p:cNvSpPr>
              <p:nvPr/>
            </p:nvSpPr>
            <p:spPr bwMode="auto">
              <a:xfrm flipH="1">
                <a:off x="6331816" y="2411073"/>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38" name="Line 210"/>
              <p:cNvSpPr>
                <a:spLocks noChangeShapeType="1"/>
              </p:cNvSpPr>
              <p:nvPr/>
            </p:nvSpPr>
            <p:spPr bwMode="auto">
              <a:xfrm flipV="1">
                <a:off x="6577031"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sp>
          <p:nvSpPr>
            <p:cNvPr id="239" name="Line 213"/>
            <p:cNvSpPr>
              <a:spLocks noChangeShapeType="1"/>
            </p:cNvSpPr>
            <p:nvPr/>
          </p:nvSpPr>
          <p:spPr bwMode="auto">
            <a:xfrm flipV="1">
              <a:off x="6841819"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0" name="Line 215"/>
            <p:cNvSpPr>
              <a:spLocks noChangeShapeType="1"/>
            </p:cNvSpPr>
            <p:nvPr/>
          </p:nvSpPr>
          <p:spPr bwMode="auto">
            <a:xfrm flipV="1">
              <a:off x="7106606"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1" name="Line 218"/>
            <p:cNvSpPr>
              <a:spLocks noChangeShapeType="1"/>
            </p:cNvSpPr>
            <p:nvPr/>
          </p:nvSpPr>
          <p:spPr bwMode="auto">
            <a:xfrm flipV="1">
              <a:off x="7370242"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2" name="Line 220"/>
            <p:cNvSpPr>
              <a:spLocks noChangeShapeType="1"/>
            </p:cNvSpPr>
            <p:nvPr/>
          </p:nvSpPr>
          <p:spPr bwMode="auto">
            <a:xfrm flipV="1">
              <a:off x="7635030"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3" name="Line 223"/>
            <p:cNvSpPr>
              <a:spLocks noChangeShapeType="1"/>
            </p:cNvSpPr>
            <p:nvPr/>
          </p:nvSpPr>
          <p:spPr bwMode="auto">
            <a:xfrm flipV="1">
              <a:off x="7899817"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4" name="Line 225"/>
            <p:cNvSpPr>
              <a:spLocks noChangeShapeType="1"/>
            </p:cNvSpPr>
            <p:nvPr/>
          </p:nvSpPr>
          <p:spPr bwMode="auto">
            <a:xfrm flipV="1">
              <a:off x="8164604"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5" name="Line 228"/>
            <p:cNvSpPr>
              <a:spLocks noChangeShapeType="1"/>
            </p:cNvSpPr>
            <p:nvPr/>
          </p:nvSpPr>
          <p:spPr bwMode="auto">
            <a:xfrm flipV="1">
              <a:off x="8429392"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6" name="Line 230"/>
            <p:cNvSpPr>
              <a:spLocks noChangeShapeType="1"/>
            </p:cNvSpPr>
            <p:nvPr/>
          </p:nvSpPr>
          <p:spPr bwMode="auto">
            <a:xfrm flipV="1">
              <a:off x="8694179"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7" name="Line 233"/>
            <p:cNvSpPr>
              <a:spLocks noChangeShapeType="1"/>
            </p:cNvSpPr>
            <p:nvPr/>
          </p:nvSpPr>
          <p:spPr bwMode="auto">
            <a:xfrm flipV="1">
              <a:off x="8958966"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8" name="Line 235"/>
            <p:cNvSpPr>
              <a:spLocks noChangeShapeType="1"/>
            </p:cNvSpPr>
            <p:nvPr/>
          </p:nvSpPr>
          <p:spPr bwMode="auto">
            <a:xfrm flipV="1">
              <a:off x="9223754"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9" name="Line 238"/>
            <p:cNvSpPr>
              <a:spLocks noChangeShapeType="1"/>
            </p:cNvSpPr>
            <p:nvPr/>
          </p:nvSpPr>
          <p:spPr bwMode="auto">
            <a:xfrm flipV="1">
              <a:off x="9488541"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50" name="Line 240"/>
            <p:cNvSpPr>
              <a:spLocks noChangeShapeType="1"/>
            </p:cNvSpPr>
            <p:nvPr/>
          </p:nvSpPr>
          <p:spPr bwMode="auto">
            <a:xfrm flipV="1">
              <a:off x="9753328"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nvGrpSpPr>
            <p:cNvPr id="251" name="Group 250"/>
            <p:cNvGrpSpPr/>
            <p:nvPr/>
          </p:nvGrpSpPr>
          <p:grpSpPr>
            <a:xfrm>
              <a:off x="6366353" y="6062838"/>
              <a:ext cx="3651762" cy="331412"/>
              <a:chOff x="904068" y="6062838"/>
              <a:chExt cx="3651762" cy="331412"/>
            </a:xfrm>
          </p:grpSpPr>
          <p:sp>
            <p:nvSpPr>
              <p:cNvPr id="320" name="Line 207"/>
              <p:cNvSpPr>
                <a:spLocks noChangeShapeType="1"/>
              </p:cNvSpPr>
              <p:nvPr/>
            </p:nvSpPr>
            <p:spPr bwMode="auto">
              <a:xfrm>
                <a:off x="904068" y="6062838"/>
                <a:ext cx="365176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21" name="Line 209"/>
              <p:cNvSpPr>
                <a:spLocks noChangeShapeType="1"/>
              </p:cNvSpPr>
              <p:nvPr/>
            </p:nvSpPr>
            <p:spPr bwMode="auto">
              <a:xfrm>
                <a:off x="1114746"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22" name="Rectangle 211"/>
              <p:cNvSpPr>
                <a:spLocks noChangeArrowheads="1"/>
              </p:cNvSpPr>
              <p:nvPr/>
            </p:nvSpPr>
            <p:spPr bwMode="auto">
              <a:xfrm>
                <a:off x="1036461"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323" name="Line 212"/>
              <p:cNvSpPr>
                <a:spLocks noChangeShapeType="1"/>
              </p:cNvSpPr>
              <p:nvPr/>
            </p:nvSpPr>
            <p:spPr bwMode="auto">
              <a:xfrm>
                <a:off x="1379534"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24" name="Line 214"/>
              <p:cNvSpPr>
                <a:spLocks noChangeShapeType="1"/>
              </p:cNvSpPr>
              <p:nvPr/>
            </p:nvSpPr>
            <p:spPr bwMode="auto">
              <a:xfrm>
                <a:off x="1644321"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25" name="Rectangle 216"/>
              <p:cNvSpPr>
                <a:spLocks noChangeArrowheads="1"/>
              </p:cNvSpPr>
              <p:nvPr/>
            </p:nvSpPr>
            <p:spPr bwMode="auto">
              <a:xfrm>
                <a:off x="1566037"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326" name="Line 217"/>
              <p:cNvSpPr>
                <a:spLocks noChangeShapeType="1"/>
              </p:cNvSpPr>
              <p:nvPr/>
            </p:nvSpPr>
            <p:spPr bwMode="auto">
              <a:xfrm>
                <a:off x="1907957"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27" name="Line 219"/>
              <p:cNvSpPr>
                <a:spLocks noChangeShapeType="1"/>
              </p:cNvSpPr>
              <p:nvPr/>
            </p:nvSpPr>
            <p:spPr bwMode="auto">
              <a:xfrm>
                <a:off x="2172745"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28" name="Rectangle 221"/>
              <p:cNvSpPr>
                <a:spLocks noChangeArrowheads="1"/>
              </p:cNvSpPr>
              <p:nvPr/>
            </p:nvSpPr>
            <p:spPr bwMode="auto">
              <a:xfrm>
                <a:off x="2095611"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329" name="Line 222"/>
              <p:cNvSpPr>
                <a:spLocks noChangeShapeType="1"/>
              </p:cNvSpPr>
              <p:nvPr/>
            </p:nvSpPr>
            <p:spPr bwMode="auto">
              <a:xfrm>
                <a:off x="2437532"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30" name="Line 224"/>
              <p:cNvSpPr>
                <a:spLocks noChangeShapeType="1"/>
              </p:cNvSpPr>
              <p:nvPr/>
            </p:nvSpPr>
            <p:spPr bwMode="auto">
              <a:xfrm>
                <a:off x="2702319"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31" name="Rectangle 226"/>
              <p:cNvSpPr>
                <a:spLocks noChangeArrowheads="1"/>
              </p:cNvSpPr>
              <p:nvPr/>
            </p:nvSpPr>
            <p:spPr bwMode="auto">
              <a:xfrm>
                <a:off x="2580287"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332" name="Line 227"/>
              <p:cNvSpPr>
                <a:spLocks noChangeShapeType="1"/>
              </p:cNvSpPr>
              <p:nvPr/>
            </p:nvSpPr>
            <p:spPr bwMode="auto">
              <a:xfrm>
                <a:off x="2967107"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33" name="Line 229"/>
              <p:cNvSpPr>
                <a:spLocks noChangeShapeType="1"/>
              </p:cNvSpPr>
              <p:nvPr/>
            </p:nvSpPr>
            <p:spPr bwMode="auto">
              <a:xfrm>
                <a:off x="3231894"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34" name="Rectangle 231"/>
              <p:cNvSpPr>
                <a:spLocks noChangeArrowheads="1"/>
              </p:cNvSpPr>
              <p:nvPr/>
            </p:nvSpPr>
            <p:spPr bwMode="auto">
              <a:xfrm>
                <a:off x="3109862" y="6148029"/>
                <a:ext cx="2123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335" name="Line 232"/>
              <p:cNvSpPr>
                <a:spLocks noChangeShapeType="1"/>
              </p:cNvSpPr>
              <p:nvPr/>
            </p:nvSpPr>
            <p:spPr bwMode="auto">
              <a:xfrm>
                <a:off x="3496681"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36" name="Line 234"/>
              <p:cNvSpPr>
                <a:spLocks noChangeShapeType="1"/>
              </p:cNvSpPr>
              <p:nvPr/>
            </p:nvSpPr>
            <p:spPr bwMode="auto">
              <a:xfrm>
                <a:off x="3761469"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37" name="Rectangle 236"/>
              <p:cNvSpPr>
                <a:spLocks noChangeArrowheads="1"/>
              </p:cNvSpPr>
              <p:nvPr/>
            </p:nvSpPr>
            <p:spPr bwMode="auto">
              <a:xfrm>
                <a:off x="3639437"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338" name="Line 237"/>
              <p:cNvSpPr>
                <a:spLocks noChangeShapeType="1"/>
              </p:cNvSpPr>
              <p:nvPr/>
            </p:nvSpPr>
            <p:spPr bwMode="auto">
              <a:xfrm>
                <a:off x="4026256"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39" name="Line 239"/>
              <p:cNvSpPr>
                <a:spLocks noChangeShapeType="1"/>
              </p:cNvSpPr>
              <p:nvPr/>
            </p:nvSpPr>
            <p:spPr bwMode="auto">
              <a:xfrm>
                <a:off x="4291043"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0" name="Rectangle 241"/>
              <p:cNvSpPr>
                <a:spLocks noChangeArrowheads="1"/>
              </p:cNvSpPr>
              <p:nvPr/>
            </p:nvSpPr>
            <p:spPr bwMode="auto">
              <a:xfrm>
                <a:off x="4169011"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grpSp>
        <p:grpSp>
          <p:nvGrpSpPr>
            <p:cNvPr id="252" name="Group 251"/>
            <p:cNvGrpSpPr/>
            <p:nvPr/>
          </p:nvGrpSpPr>
          <p:grpSpPr>
            <a:xfrm>
              <a:off x="10018116" y="2377687"/>
              <a:ext cx="66772" cy="3719688"/>
              <a:chOff x="4555831" y="2377687"/>
              <a:chExt cx="66772" cy="3719688"/>
            </a:xfrm>
          </p:grpSpPr>
          <p:sp>
            <p:nvSpPr>
              <p:cNvPr id="303" name="Line 170"/>
              <p:cNvSpPr>
                <a:spLocks noChangeAspect="1" noChangeShapeType="1"/>
              </p:cNvSpPr>
              <p:nvPr/>
            </p:nvSpPr>
            <p:spPr bwMode="auto">
              <a:xfrm flipV="1">
                <a:off x="4555831" y="2411073"/>
                <a:ext cx="1152" cy="3651764"/>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04" name="Line 172"/>
              <p:cNvSpPr>
                <a:spLocks noChangeShapeType="1"/>
              </p:cNvSpPr>
              <p:nvPr/>
            </p:nvSpPr>
            <p:spPr bwMode="auto">
              <a:xfrm>
                <a:off x="4555831" y="5852159"/>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05" name="Line 175"/>
              <p:cNvSpPr>
                <a:spLocks noChangeShapeType="1"/>
              </p:cNvSpPr>
              <p:nvPr/>
            </p:nvSpPr>
            <p:spPr bwMode="auto">
              <a:xfrm>
                <a:off x="4555831" y="5587372"/>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06" name="Line 177"/>
              <p:cNvSpPr>
                <a:spLocks noChangeShapeType="1"/>
              </p:cNvSpPr>
              <p:nvPr/>
            </p:nvSpPr>
            <p:spPr bwMode="auto">
              <a:xfrm>
                <a:off x="4555831" y="5322584"/>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07" name="Line 180"/>
              <p:cNvSpPr>
                <a:spLocks noChangeShapeType="1"/>
              </p:cNvSpPr>
              <p:nvPr/>
            </p:nvSpPr>
            <p:spPr bwMode="auto">
              <a:xfrm>
                <a:off x="4555831" y="5057797"/>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08" name="Line 182"/>
              <p:cNvSpPr>
                <a:spLocks noChangeShapeType="1"/>
              </p:cNvSpPr>
              <p:nvPr/>
            </p:nvSpPr>
            <p:spPr bwMode="auto">
              <a:xfrm>
                <a:off x="4555831" y="4793009"/>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09" name="Line 185"/>
              <p:cNvSpPr>
                <a:spLocks noChangeShapeType="1"/>
              </p:cNvSpPr>
              <p:nvPr/>
            </p:nvSpPr>
            <p:spPr bwMode="auto">
              <a:xfrm>
                <a:off x="4555831" y="4528222"/>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0" name="Line 187"/>
              <p:cNvSpPr>
                <a:spLocks noChangeShapeType="1"/>
              </p:cNvSpPr>
              <p:nvPr/>
            </p:nvSpPr>
            <p:spPr bwMode="auto">
              <a:xfrm>
                <a:off x="4555831" y="4263435"/>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1" name="Line 190"/>
              <p:cNvSpPr>
                <a:spLocks noChangeShapeType="1"/>
              </p:cNvSpPr>
              <p:nvPr/>
            </p:nvSpPr>
            <p:spPr bwMode="auto">
              <a:xfrm>
                <a:off x="4555831" y="3998647"/>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2" name="Line 192"/>
              <p:cNvSpPr>
                <a:spLocks noChangeShapeType="1"/>
              </p:cNvSpPr>
              <p:nvPr/>
            </p:nvSpPr>
            <p:spPr bwMode="auto">
              <a:xfrm>
                <a:off x="4555831" y="3733860"/>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3" name="Line 195"/>
              <p:cNvSpPr>
                <a:spLocks noChangeShapeType="1"/>
              </p:cNvSpPr>
              <p:nvPr/>
            </p:nvSpPr>
            <p:spPr bwMode="auto">
              <a:xfrm>
                <a:off x="4555831" y="3470223"/>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4" name="Line 197"/>
              <p:cNvSpPr>
                <a:spLocks noChangeShapeType="1"/>
              </p:cNvSpPr>
              <p:nvPr/>
            </p:nvSpPr>
            <p:spPr bwMode="auto">
              <a:xfrm>
                <a:off x="4555831" y="3205436"/>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5" name="Line 200"/>
              <p:cNvSpPr>
                <a:spLocks noChangeShapeType="1"/>
              </p:cNvSpPr>
              <p:nvPr/>
            </p:nvSpPr>
            <p:spPr bwMode="auto">
              <a:xfrm>
                <a:off x="4555831" y="2940648"/>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6" name="Line 202"/>
              <p:cNvSpPr>
                <a:spLocks noChangeShapeType="1"/>
              </p:cNvSpPr>
              <p:nvPr/>
            </p:nvSpPr>
            <p:spPr bwMode="auto">
              <a:xfrm>
                <a:off x="4555831" y="2675861"/>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7" name="Line 205"/>
              <p:cNvSpPr>
                <a:spLocks noChangeShapeType="1"/>
              </p:cNvSpPr>
              <p:nvPr/>
            </p:nvSpPr>
            <p:spPr bwMode="auto">
              <a:xfrm>
                <a:off x="4555831" y="2411073"/>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8" name="Line 242"/>
              <p:cNvSpPr>
                <a:spLocks noChangeShapeType="1"/>
              </p:cNvSpPr>
              <p:nvPr/>
            </p:nvSpPr>
            <p:spPr bwMode="auto">
              <a:xfrm>
                <a:off x="4555831"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9" name="Line 243"/>
              <p:cNvSpPr>
                <a:spLocks noChangeShapeType="1"/>
              </p:cNvSpPr>
              <p:nvPr/>
            </p:nvSpPr>
            <p:spPr bwMode="auto">
              <a:xfrm flipV="1">
                <a:off x="4555831"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sp>
          <p:nvSpPr>
            <p:cNvPr id="253" name="Rectangle 244"/>
            <p:cNvSpPr>
              <a:spLocks noChangeArrowheads="1"/>
            </p:cNvSpPr>
            <p:nvPr/>
          </p:nvSpPr>
          <p:spPr bwMode="auto">
            <a:xfrm>
              <a:off x="6210784" y="6385800"/>
              <a:ext cx="404117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Means of genotypes at 2 </a:t>
              </a:r>
              <a:r>
                <a:rPr lang="en-GB" altLang="en-US" sz="1600" dirty="0" err="1">
                  <a:solidFill>
                    <a:srgbClr val="000000"/>
                  </a:solidFill>
                  <a:latin typeface="Arial" panose="020B0604020202020204" pitchFamily="34" charset="0"/>
                  <a:cs typeface="Arial" panose="020B0604020202020204" pitchFamily="34" charset="0"/>
                </a:rPr>
                <a:t>envs</a:t>
              </a:r>
              <a:r>
                <a:rPr lang="en-GB" altLang="en-US" sz="1600" dirty="0">
                  <a:solidFill>
                    <a:srgbClr val="000000"/>
                  </a:solidFill>
                  <a:latin typeface="Arial" panose="020B0604020202020204" pitchFamily="34" charset="0"/>
                  <a:cs typeface="Arial" panose="020B0604020202020204" pitchFamily="34" charset="0"/>
                </a:rPr>
                <a:t>.: E8 and E10.</a:t>
              </a:r>
              <a:endParaRPr lang="en-GB" altLang="en-US" sz="1600" dirty="0">
                <a:latin typeface="Arial" panose="020B0604020202020204" pitchFamily="34" charset="0"/>
                <a:cs typeface="Arial" panose="020B0604020202020204" pitchFamily="34" charset="0"/>
              </a:endParaRPr>
            </a:p>
          </p:txBody>
        </p:sp>
        <p:sp>
          <p:nvSpPr>
            <p:cNvPr id="257" name="Oval 248"/>
            <p:cNvSpPr>
              <a:spLocks noChangeArrowheads="1"/>
            </p:cNvSpPr>
            <p:nvPr/>
          </p:nvSpPr>
          <p:spPr bwMode="auto">
            <a:xfrm>
              <a:off x="8703389" y="3535845"/>
              <a:ext cx="97857" cy="97856"/>
            </a:xfrm>
            <a:prstGeom prst="ellipse">
              <a:avLst/>
            </a:prstGeom>
            <a:solidFill>
              <a:srgbClr val="FF0000"/>
            </a:solidFill>
            <a:ln w="30163">
              <a:solidFill>
                <a:srgbClr val="C00000"/>
              </a:solidFill>
              <a:round/>
              <a:headEnd/>
              <a:tailEnd/>
            </a:ln>
            <a:effectLst>
              <a:outerShdw blurRad="50800" dist="38100" dir="2700000" algn="tl" rotWithShape="0">
                <a:prstClr val="black">
                  <a:alpha val="40000"/>
                </a:prstClr>
              </a:outerShdw>
            </a:effectLst>
          </p:spPr>
          <p:txBody>
            <a:bodyPr/>
            <a:lstStyle/>
            <a:p>
              <a:endParaRPr lang="en-GB" sz="1600" dirty="0">
                <a:latin typeface="Arial" panose="020B0604020202020204" pitchFamily="34" charset="0"/>
                <a:cs typeface="Arial" panose="020B0604020202020204" pitchFamily="34" charset="0"/>
              </a:endParaRPr>
            </a:p>
          </p:txBody>
        </p:sp>
        <p:sp>
          <p:nvSpPr>
            <p:cNvPr id="290" name="Rectangle 319"/>
            <p:cNvSpPr>
              <a:spLocks noChangeArrowheads="1"/>
            </p:cNvSpPr>
            <p:nvPr/>
          </p:nvSpPr>
          <p:spPr bwMode="auto">
            <a:xfrm>
              <a:off x="9235755" y="5819303"/>
              <a:ext cx="7502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E8&amp;E10</a:t>
              </a:r>
              <a:endParaRPr lang="en-GB" altLang="en-US" sz="1600" dirty="0">
                <a:latin typeface="Arial" panose="020B0604020202020204" pitchFamily="34" charset="0"/>
                <a:cs typeface="Arial" panose="020B0604020202020204" pitchFamily="34" charset="0"/>
              </a:endParaRPr>
            </a:p>
          </p:txBody>
        </p:sp>
        <p:sp>
          <p:nvSpPr>
            <p:cNvPr id="292" name="Rectangle 323"/>
            <p:cNvSpPr>
              <a:spLocks noChangeArrowheads="1"/>
            </p:cNvSpPr>
            <p:nvPr/>
          </p:nvSpPr>
          <p:spPr bwMode="auto">
            <a:xfrm>
              <a:off x="8765556" y="5553985"/>
              <a:ext cx="1224929" cy="435172"/>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94" name="Rectangle 325"/>
            <p:cNvSpPr>
              <a:spLocks noChangeArrowheads="1"/>
            </p:cNvSpPr>
            <p:nvPr/>
          </p:nvSpPr>
          <p:spPr bwMode="auto">
            <a:xfrm>
              <a:off x="6482849" y="4539211"/>
              <a:ext cx="7469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b=0.860</a:t>
              </a:r>
            </a:p>
          </p:txBody>
        </p:sp>
        <p:cxnSp>
          <p:nvCxnSpPr>
            <p:cNvPr id="296" name="Straight Connector 295"/>
            <p:cNvCxnSpPr/>
            <p:nvPr/>
          </p:nvCxnSpPr>
          <p:spPr>
            <a:xfrm flipV="1">
              <a:off x="6588544" y="3470224"/>
              <a:ext cx="2349699" cy="1785588"/>
            </a:xfrm>
            <a:prstGeom prst="line">
              <a:avLst/>
            </a:prstGeom>
            <a:ln w="12700">
              <a:solidFill>
                <a:srgbClr val="00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97" name="Straight Arrow Connector 296"/>
            <p:cNvCxnSpPr>
              <a:stCxn id="329" idx="0"/>
              <a:endCxn id="243" idx="0"/>
            </p:cNvCxnSpPr>
            <p:nvPr/>
          </p:nvCxnSpPr>
          <p:spPr>
            <a:xfrm flipV="1">
              <a:off x="7899817" y="2411073"/>
              <a:ext cx="0" cy="3651765"/>
            </a:xfrm>
            <a:prstGeom prst="straightConnector1">
              <a:avLst/>
            </a:prstGeom>
            <a:ln w="19050">
              <a:solidFill>
                <a:schemeClr val="tx1">
                  <a:lumMod val="50000"/>
                  <a:lumOff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298" name="Rectangle 241"/>
            <p:cNvSpPr>
              <a:spLocks noChangeArrowheads="1"/>
            </p:cNvSpPr>
            <p:nvPr/>
          </p:nvSpPr>
          <p:spPr bwMode="auto">
            <a:xfrm>
              <a:off x="9081662" y="2394380"/>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2.5</a:t>
              </a:r>
              <a:endParaRPr lang="en-GB" altLang="en-US" sz="1600" dirty="0">
                <a:latin typeface="Arial" panose="020B0604020202020204" pitchFamily="34" charset="0"/>
                <a:cs typeface="Arial" panose="020B0604020202020204" pitchFamily="34" charset="0"/>
              </a:endParaRPr>
            </a:p>
          </p:txBody>
        </p:sp>
        <p:sp>
          <p:nvSpPr>
            <p:cNvPr id="299" name="Rectangle 226"/>
            <p:cNvSpPr>
              <a:spLocks noChangeArrowheads="1"/>
            </p:cNvSpPr>
            <p:nvPr/>
          </p:nvSpPr>
          <p:spPr bwMode="auto">
            <a:xfrm>
              <a:off x="8050051" y="2419624"/>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0.5</a:t>
              </a:r>
              <a:endParaRPr lang="en-GB" altLang="en-US" sz="1600" dirty="0">
                <a:latin typeface="Arial" panose="020B0604020202020204" pitchFamily="34" charset="0"/>
                <a:cs typeface="Arial" panose="020B0604020202020204" pitchFamily="34" charset="0"/>
              </a:endParaRPr>
            </a:p>
          </p:txBody>
        </p:sp>
        <p:sp>
          <p:nvSpPr>
            <p:cNvPr id="300" name="Rectangle 226"/>
            <p:cNvSpPr>
              <a:spLocks noChangeArrowheads="1"/>
            </p:cNvSpPr>
            <p:nvPr/>
          </p:nvSpPr>
          <p:spPr bwMode="auto">
            <a:xfrm>
              <a:off x="7459483" y="2415124"/>
              <a:ext cx="354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-0.5</a:t>
              </a:r>
              <a:endParaRPr lang="en-GB" altLang="en-US" sz="1600" dirty="0">
                <a:latin typeface="Arial" panose="020B0604020202020204" pitchFamily="34" charset="0"/>
                <a:cs typeface="Arial" panose="020B0604020202020204" pitchFamily="34" charset="0"/>
              </a:endParaRPr>
            </a:p>
          </p:txBody>
        </p:sp>
        <p:sp>
          <p:nvSpPr>
            <p:cNvPr id="301" name="Rectangle 226"/>
            <p:cNvSpPr>
              <a:spLocks noChangeArrowheads="1"/>
            </p:cNvSpPr>
            <p:nvPr/>
          </p:nvSpPr>
          <p:spPr bwMode="auto">
            <a:xfrm>
              <a:off x="6446967" y="2406271"/>
              <a:ext cx="354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-2.5</a:t>
              </a:r>
              <a:endParaRPr lang="en-GB" altLang="en-US" sz="1600" dirty="0">
                <a:latin typeface="Arial" panose="020B0604020202020204" pitchFamily="34" charset="0"/>
                <a:cs typeface="Arial" panose="020B0604020202020204" pitchFamily="34" charset="0"/>
              </a:endParaRPr>
            </a:p>
          </p:txBody>
        </p:sp>
        <p:sp>
          <p:nvSpPr>
            <p:cNvPr id="302" name="TextBox 301"/>
            <p:cNvSpPr txBox="1"/>
            <p:nvPr/>
          </p:nvSpPr>
          <p:spPr>
            <a:xfrm rot="16200000">
              <a:off x="7429386" y="2789790"/>
              <a:ext cx="740253" cy="338554"/>
            </a:xfrm>
            <a:prstGeom prst="rect">
              <a:avLst/>
            </a:prstGeom>
            <a:noFill/>
          </p:spPr>
          <p:txBody>
            <a:bodyPr wrap="square" rtlCol="0">
              <a:spAutoFit/>
            </a:bodyPr>
            <a:lstStyle/>
            <a:p>
              <a:r>
                <a:rPr lang="en-GB" sz="1600" dirty="0">
                  <a:solidFill>
                    <a:schemeClr val="tx1">
                      <a:lumMod val="50000"/>
                      <a:lumOff val="50000"/>
                    </a:schemeClr>
                  </a:solidFill>
                  <a:latin typeface="Arial" panose="020B0604020202020204" pitchFamily="34" charset="0"/>
                  <a:cs typeface="Arial" panose="020B0604020202020204" pitchFamily="34" charset="0"/>
                </a:rPr>
                <a:t>Mean</a:t>
              </a:r>
            </a:p>
          </p:txBody>
        </p:sp>
        <p:sp>
          <p:nvSpPr>
            <p:cNvPr id="204" name="Rectangle 244"/>
            <p:cNvSpPr>
              <a:spLocks noChangeArrowheads="1"/>
            </p:cNvSpPr>
            <p:nvPr/>
          </p:nvSpPr>
          <p:spPr bwMode="auto">
            <a:xfrm>
              <a:off x="6609842" y="2089417"/>
              <a:ext cx="31466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Deviations from phenotypic means</a:t>
              </a:r>
              <a:endParaRPr lang="en-GB" altLang="en-US" sz="1600" dirty="0">
                <a:latin typeface="Arial" panose="020B0604020202020204" pitchFamily="34" charset="0"/>
                <a:cs typeface="Arial" panose="020B0604020202020204" pitchFamily="34" charset="0"/>
              </a:endParaRPr>
            </a:p>
          </p:txBody>
        </p:sp>
        <p:cxnSp>
          <p:nvCxnSpPr>
            <p:cNvPr id="205" name="Straight Arrow Connector 204"/>
            <p:cNvCxnSpPr/>
            <p:nvPr/>
          </p:nvCxnSpPr>
          <p:spPr>
            <a:xfrm rot="5400000" flipV="1">
              <a:off x="8198285" y="2437200"/>
              <a:ext cx="0" cy="3651765"/>
            </a:xfrm>
            <a:prstGeom prst="straightConnector1">
              <a:avLst/>
            </a:prstGeom>
            <a:ln w="19050">
              <a:solidFill>
                <a:schemeClr val="tx1">
                  <a:lumMod val="50000"/>
                  <a:lumOff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206" name="Straight Arrow Connector 205"/>
            <p:cNvCxnSpPr>
              <a:stCxn id="257" idx="4"/>
            </p:cNvCxnSpPr>
            <p:nvPr/>
          </p:nvCxnSpPr>
          <p:spPr>
            <a:xfrm>
              <a:off x="8752318" y="3633701"/>
              <a:ext cx="7456" cy="2456415"/>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7" name="Straight Arrow Connector 206"/>
            <p:cNvCxnSpPr>
              <a:stCxn id="257" idx="6"/>
            </p:cNvCxnSpPr>
            <p:nvPr/>
          </p:nvCxnSpPr>
          <p:spPr>
            <a:xfrm>
              <a:off x="8801246" y="3584773"/>
              <a:ext cx="1235583" cy="1612"/>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8" name="Straight Arrow Connector 207"/>
            <p:cNvCxnSpPr/>
            <p:nvPr/>
          </p:nvCxnSpPr>
          <p:spPr>
            <a:xfrm>
              <a:off x="7899817" y="5852159"/>
              <a:ext cx="865739" cy="0"/>
            </a:xfrm>
            <a:prstGeom prst="straightConnector1">
              <a:avLst/>
            </a:prstGeom>
            <a:ln w="19050">
              <a:solidFill>
                <a:schemeClr val="tx1"/>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09" name="TextBox 208"/>
            <p:cNvSpPr txBox="1"/>
            <p:nvPr/>
          </p:nvSpPr>
          <p:spPr>
            <a:xfrm>
              <a:off x="7873319" y="5567871"/>
              <a:ext cx="975744"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ΔP=1.62</a:t>
              </a:r>
            </a:p>
          </p:txBody>
        </p:sp>
        <p:sp>
          <p:nvSpPr>
            <p:cNvPr id="210" name="TextBox 209"/>
            <p:cNvSpPr txBox="1"/>
            <p:nvPr/>
          </p:nvSpPr>
          <p:spPr>
            <a:xfrm>
              <a:off x="8937296" y="3742151"/>
              <a:ext cx="1077863" cy="338554"/>
            </a:xfrm>
            <a:prstGeom prst="rect">
              <a:avLst/>
            </a:prstGeom>
            <a:solidFill>
              <a:srgbClr val="FFFFFF">
                <a:alpha val="76078"/>
              </a:srgbClr>
            </a:solidFill>
            <a:effectLst>
              <a:outerShdw blurRad="50800" dist="38100" dir="10800000" algn="r" rotWithShape="0">
                <a:srgbClr val="C00000">
                  <a:alpha val="40000"/>
                </a:srgbClr>
              </a:outerShdw>
            </a:effectLst>
          </p:spPr>
          <p:txBody>
            <a:bodyPr wrap="square" rtlCol="0">
              <a:spAutoFit/>
            </a:bodyPr>
            <a:lstStyle/>
            <a:p>
              <a:r>
                <a:rPr lang="en-GB" sz="1600" dirty="0">
                  <a:solidFill>
                    <a:srgbClr val="C00000"/>
                  </a:solidFill>
                  <a:latin typeface="Arial" panose="020B0604020202020204" pitchFamily="34" charset="0"/>
                  <a:cs typeface="Arial" panose="020B0604020202020204" pitchFamily="34" charset="0"/>
                </a:rPr>
                <a:t>ΔG =1.39</a:t>
              </a:r>
            </a:p>
          </p:txBody>
        </p:sp>
        <p:cxnSp>
          <p:nvCxnSpPr>
            <p:cNvPr id="211" name="Straight Arrow Connector 210"/>
            <p:cNvCxnSpPr/>
            <p:nvPr/>
          </p:nvCxnSpPr>
          <p:spPr>
            <a:xfrm>
              <a:off x="8886872" y="3593932"/>
              <a:ext cx="3530" cy="688498"/>
            </a:xfrm>
            <a:prstGeom prst="straightConnector1">
              <a:avLst/>
            </a:prstGeom>
            <a:ln w="19050">
              <a:solidFill>
                <a:srgbClr val="C00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flipH="1">
              <a:off x="6352229" y="2401000"/>
              <a:ext cx="3386975" cy="3437035"/>
            </a:xfrm>
            <a:prstGeom prst="line">
              <a:avLst/>
            </a:prstGeom>
            <a:ln>
              <a:solidFill>
                <a:schemeClr val="tx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342" name="TextBox 341"/>
          <p:cNvSpPr txBox="1"/>
          <p:nvPr/>
        </p:nvSpPr>
        <p:spPr>
          <a:xfrm>
            <a:off x="67733" y="122767"/>
            <a:ext cx="1203113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Why this fuss and ado about heritability h²? </a:t>
            </a:r>
            <a:r>
              <a:rPr lang="en-GB" sz="2400" dirty="0">
                <a:solidFill>
                  <a:schemeClr val="tx1">
                    <a:lumMod val="50000"/>
                    <a:lumOff val="50000"/>
                  </a:schemeClr>
                </a:solidFill>
                <a:latin typeface="Arial" panose="020B0604020202020204" pitchFamily="34" charset="0"/>
                <a:cs typeface="Arial" panose="020B0604020202020204" pitchFamily="34" charset="0"/>
              </a:rPr>
              <a:t>And it is even ‚only‘ broad sense heritability!</a:t>
            </a:r>
            <a:r>
              <a:rPr lang="en-GB" sz="2400" dirty="0">
                <a:latin typeface="Arial" panose="020B0604020202020204" pitchFamily="34" charset="0"/>
                <a:cs typeface="Arial" panose="020B0604020202020204" pitchFamily="34" charset="0"/>
              </a:rPr>
              <a:t> </a:t>
            </a:r>
          </a:p>
        </p:txBody>
      </p:sp>
      <p:sp>
        <p:nvSpPr>
          <p:cNvPr id="343" name="TextBox 342"/>
          <p:cNvSpPr txBox="1"/>
          <p:nvPr/>
        </p:nvSpPr>
        <p:spPr>
          <a:xfrm>
            <a:off x="67734" y="690033"/>
            <a:ext cx="4563368" cy="1200329"/>
          </a:xfrm>
          <a:prstGeom prst="rect">
            <a:avLst/>
          </a:prstGeom>
          <a:solidFill>
            <a:schemeClr val="bg1"/>
          </a:solidFill>
          <a:effectLst>
            <a:outerShdw blurRad="50800" dist="38100" dir="2700000" algn="tl" rotWithShape="0">
              <a:srgbClr val="0000FF">
                <a:alpha val="40000"/>
              </a:srgb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We behave as if we knew the true G data and the true regression of G on P. If h²=1, then all superiority in P would translate in superiority in G. Yet, h²=b=0.860 here.</a:t>
            </a:r>
          </a:p>
        </p:txBody>
      </p:sp>
      <p:sp>
        <p:nvSpPr>
          <p:cNvPr id="344" name="TextBox 343"/>
          <p:cNvSpPr txBox="1"/>
          <p:nvPr/>
        </p:nvSpPr>
        <p:spPr>
          <a:xfrm>
            <a:off x="4715933" y="690032"/>
            <a:ext cx="7382934"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Again: We only have phenotypic data P (X-axis). Yet, from prior knowledge and experience, we may </a:t>
            </a:r>
            <a:r>
              <a:rPr lang="en-GB" dirty="0">
                <a:solidFill>
                  <a:srgbClr val="0000FF"/>
                </a:solidFill>
                <a:latin typeface="Arial" panose="020B0604020202020204" pitchFamily="34" charset="0"/>
                <a:cs typeface="Arial" panose="020B0604020202020204" pitchFamily="34" charset="0"/>
              </a:rPr>
              <a:t>approximately know h² </a:t>
            </a:r>
            <a:r>
              <a:rPr lang="en-GB" dirty="0">
                <a:latin typeface="Arial" panose="020B0604020202020204" pitchFamily="34" charset="0"/>
                <a:cs typeface="Arial" panose="020B0604020202020204" pitchFamily="34" charset="0"/>
              </a:rPr>
              <a:t>(for given trait and setting). With this, we judge how much of the phenotypic superiority of a candidate (e.g. Δ=1.62) may hold true (</a:t>
            </a:r>
            <a:r>
              <a:rPr lang="en-GB" dirty="0">
                <a:solidFill>
                  <a:srgbClr val="C00000"/>
                </a:solidFill>
                <a:latin typeface="Arial" panose="020B0604020202020204" pitchFamily="34" charset="0"/>
                <a:cs typeface="Arial" panose="020B0604020202020204" pitchFamily="34" charset="0"/>
              </a:rPr>
              <a:t>Δ =1.39</a:t>
            </a:r>
            <a:r>
              <a:rPr lang="en-GB" dirty="0">
                <a:latin typeface="Arial" panose="020B0604020202020204" pitchFamily="34" charset="0"/>
                <a:cs typeface="Arial" panose="020B0604020202020204" pitchFamily="34" charset="0"/>
              </a:rPr>
              <a:t>).</a:t>
            </a:r>
          </a:p>
        </p:txBody>
      </p:sp>
      <p:sp>
        <p:nvSpPr>
          <p:cNvPr id="345" name="TextBox 344"/>
          <p:cNvSpPr txBox="1"/>
          <p:nvPr/>
        </p:nvSpPr>
        <p:spPr>
          <a:xfrm>
            <a:off x="9554928" y="2199292"/>
            <a:ext cx="2520663" cy="452431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This is a major </a:t>
            </a:r>
            <a:r>
              <a:rPr lang="en-GB" dirty="0" err="1">
                <a:latin typeface="Arial" panose="020B0604020202020204" pitchFamily="34" charset="0"/>
                <a:cs typeface="Arial" panose="020B0604020202020204" pitchFamily="34" charset="0"/>
              </a:rPr>
              <a:t>infor-mation</a:t>
            </a:r>
            <a:r>
              <a:rPr lang="en-GB" dirty="0">
                <a:latin typeface="Arial" panose="020B0604020202020204" pitchFamily="34" charset="0"/>
                <a:cs typeface="Arial" panose="020B0604020202020204" pitchFamily="34" charset="0"/>
              </a:rPr>
              <a:t>. We anticipate:  From </a:t>
            </a:r>
            <a:r>
              <a:rPr lang="en-GB" dirty="0">
                <a:solidFill>
                  <a:srgbClr val="C00000"/>
                </a:solidFill>
                <a:latin typeface="Arial" panose="020B0604020202020204" pitchFamily="34" charset="0"/>
                <a:cs typeface="Arial" panose="020B0604020202020204" pitchFamily="34" charset="0"/>
              </a:rPr>
              <a:t>this</a:t>
            </a:r>
            <a:r>
              <a:rPr lang="en-GB" dirty="0">
                <a:latin typeface="Arial" panose="020B0604020202020204" pitchFamily="34" charset="0"/>
                <a:cs typeface="Arial" panose="020B0604020202020204" pitchFamily="34" charset="0"/>
              </a:rPr>
              <a:t> candidate‘s phenotypic superiority of ΔP = 1.62 only </a:t>
            </a:r>
            <a:r>
              <a:rPr lang="en-GB" dirty="0">
                <a:solidFill>
                  <a:srgbClr val="C00000"/>
                </a:solidFill>
                <a:latin typeface="Arial" panose="020B0604020202020204" pitchFamily="34" charset="0"/>
                <a:cs typeface="Arial" panose="020B0604020202020204" pitchFamily="34" charset="0"/>
              </a:rPr>
              <a:t>ΔG = 1.39</a:t>
            </a:r>
            <a:r>
              <a:rPr lang="en-GB" dirty="0">
                <a:latin typeface="Arial" panose="020B0604020202020204" pitchFamily="34" charset="0"/>
                <a:cs typeface="Arial" panose="020B0604020202020204" pitchFamily="34" charset="0"/>
              </a:rPr>
              <a:t> will prove ‚true‘. True, if later judged from its mean </a:t>
            </a:r>
            <a:r>
              <a:rPr lang="en-GB" dirty="0" err="1">
                <a:latin typeface="Arial" panose="020B0604020202020204" pitchFamily="34" charset="0"/>
                <a:cs typeface="Arial" panose="020B0604020202020204" pitchFamily="34" charset="0"/>
              </a:rPr>
              <a:t>perfor-mance</a:t>
            </a:r>
            <a:r>
              <a:rPr lang="en-GB" dirty="0">
                <a:latin typeface="Arial" panose="020B0604020202020204" pitchFamily="34" charset="0"/>
                <a:cs typeface="Arial" panose="020B0604020202020204" pitchFamily="34" charset="0"/>
              </a:rPr>
              <a:t> in the Target Population of Environ-</a:t>
            </a:r>
            <a:r>
              <a:rPr lang="en-GB" dirty="0" err="1">
                <a:latin typeface="Arial" panose="020B0604020202020204" pitchFamily="34" charset="0"/>
                <a:cs typeface="Arial" panose="020B0604020202020204" pitchFamily="34" charset="0"/>
              </a:rPr>
              <a:t>ments</a:t>
            </a:r>
            <a:r>
              <a:rPr lang="en-GB" dirty="0">
                <a:latin typeface="Arial" panose="020B0604020202020204" pitchFamily="34" charset="0"/>
                <a:cs typeface="Arial" panose="020B0604020202020204" pitchFamily="34" charset="0"/>
              </a:rPr>
              <a:t>. </a:t>
            </a:r>
            <a:endParaRPr lang="en-GB" sz="4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sampled E=2 from the Target Population of </a:t>
            </a:r>
            <a:r>
              <a:rPr lang="en-GB" dirty="0" err="1">
                <a:latin typeface="Arial" panose="020B0604020202020204" pitchFamily="34" charset="0"/>
                <a:cs typeface="Arial" panose="020B0604020202020204" pitchFamily="34" charset="0"/>
              </a:rPr>
              <a:t>Enviroments</a:t>
            </a:r>
            <a:r>
              <a:rPr lang="en-GB" dirty="0">
                <a:latin typeface="Arial" panose="020B0604020202020204" pitchFamily="34" charset="0"/>
                <a:cs typeface="Arial" panose="020B0604020202020204" pitchFamily="34" charset="0"/>
              </a:rPr>
              <a:t> and hope they gave us representative P data.</a:t>
            </a:r>
          </a:p>
        </p:txBody>
      </p:sp>
      <p:sp>
        <p:nvSpPr>
          <p:cNvPr id="167" name="Textfeld 1"/>
          <p:cNvSpPr txBox="1"/>
          <p:nvPr/>
        </p:nvSpPr>
        <p:spPr>
          <a:xfrm>
            <a:off x="11548180" y="1737627"/>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39</a:t>
            </a:fld>
            <a:endParaRPr lang="en-GB" sz="2400" dirty="0">
              <a:latin typeface="Arial" panose="020B0604020202020204" pitchFamily="34" charset="0"/>
              <a:cs typeface="Arial" panose="020B0604020202020204" pitchFamily="34" charset="0"/>
            </a:endParaRPr>
          </a:p>
        </p:txBody>
      </p:sp>
      <p:grpSp>
        <p:nvGrpSpPr>
          <p:cNvPr id="350" name="Group 349"/>
          <p:cNvGrpSpPr/>
          <p:nvPr/>
        </p:nvGrpSpPr>
        <p:grpSpPr>
          <a:xfrm>
            <a:off x="144000" y="2089417"/>
            <a:ext cx="4840273" cy="4634006"/>
            <a:chOff x="144000" y="2089417"/>
            <a:chExt cx="4840273" cy="4634006"/>
          </a:xfrm>
        </p:grpSpPr>
        <p:grpSp>
          <p:nvGrpSpPr>
            <p:cNvPr id="347" name="Group 346"/>
            <p:cNvGrpSpPr/>
            <p:nvPr/>
          </p:nvGrpSpPr>
          <p:grpSpPr>
            <a:xfrm>
              <a:off x="144000" y="2089417"/>
              <a:ext cx="4808874" cy="4634006"/>
              <a:chOff x="297715" y="2089417"/>
              <a:chExt cx="4808874" cy="4634006"/>
            </a:xfrm>
          </p:grpSpPr>
          <p:grpSp>
            <p:nvGrpSpPr>
              <p:cNvPr id="177" name="Group 176"/>
              <p:cNvGrpSpPr/>
              <p:nvPr/>
            </p:nvGrpSpPr>
            <p:grpSpPr>
              <a:xfrm>
                <a:off x="297715" y="2259423"/>
                <a:ext cx="4487101" cy="4464000"/>
                <a:chOff x="297715" y="2259423"/>
                <a:chExt cx="4487101" cy="4464000"/>
              </a:xfrm>
            </p:grpSpPr>
            <p:sp>
              <p:nvSpPr>
                <p:cNvPr id="3" name="Rectangle 2"/>
                <p:cNvSpPr/>
                <p:nvPr/>
              </p:nvSpPr>
              <p:spPr>
                <a:xfrm>
                  <a:off x="297715" y="2259423"/>
                  <a:ext cx="4487101" cy="4464000"/>
                </a:xfrm>
                <a:prstGeom prst="rect">
                  <a:avLst/>
                </a:prstGeom>
                <a:solidFill>
                  <a:schemeClr val="bg1"/>
                </a:solidFill>
                <a:ln>
                  <a:noFill/>
                </a:ln>
                <a:effectLst>
                  <a:outerShdw blurRad="50800" dist="38100" dir="2700000" algn="tl" rotWithShape="0">
                    <a:srgbClr val="0000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5" name="Line 169"/>
                <p:cNvSpPr>
                  <a:spLocks noChangeShapeType="1"/>
                </p:cNvSpPr>
                <p:nvPr/>
              </p:nvSpPr>
              <p:spPr bwMode="auto">
                <a:xfrm flipV="1">
                  <a:off x="904068" y="2411073"/>
                  <a:ext cx="1152" cy="3651764"/>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 name="Line 171"/>
                <p:cNvSpPr>
                  <a:spLocks noChangeShapeType="1"/>
                </p:cNvSpPr>
                <p:nvPr/>
              </p:nvSpPr>
              <p:spPr bwMode="auto">
                <a:xfrm flipH="1">
                  <a:off x="834993" y="5852159"/>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 name="Rectangle 173"/>
                <p:cNvSpPr>
                  <a:spLocks noChangeArrowheads="1"/>
                </p:cNvSpPr>
                <p:nvPr/>
              </p:nvSpPr>
              <p:spPr bwMode="auto">
                <a:xfrm>
                  <a:off x="662306" y="5772723"/>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10" name="Line 174"/>
                <p:cNvSpPr>
                  <a:spLocks noChangeShapeType="1"/>
                </p:cNvSpPr>
                <p:nvPr/>
              </p:nvSpPr>
              <p:spPr bwMode="auto">
                <a:xfrm flipH="1">
                  <a:off x="869531" y="5587372"/>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2" name="Line 176"/>
                <p:cNvSpPr>
                  <a:spLocks noChangeShapeType="1"/>
                </p:cNvSpPr>
                <p:nvPr/>
              </p:nvSpPr>
              <p:spPr bwMode="auto">
                <a:xfrm flipH="1">
                  <a:off x="834993" y="5322584"/>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4" name="Rectangle 178"/>
                <p:cNvSpPr>
                  <a:spLocks noChangeArrowheads="1"/>
                </p:cNvSpPr>
                <p:nvPr/>
              </p:nvSpPr>
              <p:spPr bwMode="auto">
                <a:xfrm>
                  <a:off x="662306" y="5243148"/>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15" name="Line 179"/>
                <p:cNvSpPr>
                  <a:spLocks noChangeShapeType="1"/>
                </p:cNvSpPr>
                <p:nvPr/>
              </p:nvSpPr>
              <p:spPr bwMode="auto">
                <a:xfrm flipH="1">
                  <a:off x="869531" y="5057797"/>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7" name="Line 181"/>
                <p:cNvSpPr>
                  <a:spLocks noChangeShapeType="1"/>
                </p:cNvSpPr>
                <p:nvPr/>
              </p:nvSpPr>
              <p:spPr bwMode="auto">
                <a:xfrm flipH="1">
                  <a:off x="834993" y="4793009"/>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9" name="Rectangle 183"/>
                <p:cNvSpPr>
                  <a:spLocks noChangeArrowheads="1"/>
                </p:cNvSpPr>
                <p:nvPr/>
              </p:nvSpPr>
              <p:spPr bwMode="auto">
                <a:xfrm>
                  <a:off x="662306" y="471357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20" name="Line 184"/>
                <p:cNvSpPr>
                  <a:spLocks noChangeShapeType="1"/>
                </p:cNvSpPr>
                <p:nvPr/>
              </p:nvSpPr>
              <p:spPr bwMode="auto">
                <a:xfrm flipH="1">
                  <a:off x="869531" y="4528222"/>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2" name="Line 186"/>
                <p:cNvSpPr>
                  <a:spLocks noChangeShapeType="1"/>
                </p:cNvSpPr>
                <p:nvPr/>
              </p:nvSpPr>
              <p:spPr bwMode="auto">
                <a:xfrm flipH="1">
                  <a:off x="834993" y="4263435"/>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4" name="Rectangle 188"/>
                <p:cNvSpPr>
                  <a:spLocks noChangeArrowheads="1"/>
                </p:cNvSpPr>
                <p:nvPr/>
              </p:nvSpPr>
              <p:spPr bwMode="auto">
                <a:xfrm>
                  <a:off x="574811" y="418399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25" name="Line 189"/>
                <p:cNvSpPr>
                  <a:spLocks noChangeShapeType="1"/>
                </p:cNvSpPr>
                <p:nvPr/>
              </p:nvSpPr>
              <p:spPr bwMode="auto">
                <a:xfrm flipH="1">
                  <a:off x="869531" y="3998647"/>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7" name="Line 191"/>
                <p:cNvSpPr>
                  <a:spLocks noChangeShapeType="1"/>
                </p:cNvSpPr>
                <p:nvPr/>
              </p:nvSpPr>
              <p:spPr bwMode="auto">
                <a:xfrm flipH="1">
                  <a:off x="834993" y="3733860"/>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9" name="Rectangle 193"/>
                <p:cNvSpPr>
                  <a:spLocks noChangeArrowheads="1"/>
                </p:cNvSpPr>
                <p:nvPr/>
              </p:nvSpPr>
              <p:spPr bwMode="auto">
                <a:xfrm>
                  <a:off x="574811" y="3654424"/>
                  <a:ext cx="2123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30" name="Line 194"/>
                <p:cNvSpPr>
                  <a:spLocks noChangeShapeType="1"/>
                </p:cNvSpPr>
                <p:nvPr/>
              </p:nvSpPr>
              <p:spPr bwMode="auto">
                <a:xfrm flipH="1">
                  <a:off x="869531" y="3470223"/>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2" name="Line 196"/>
                <p:cNvSpPr>
                  <a:spLocks noChangeShapeType="1"/>
                </p:cNvSpPr>
                <p:nvPr/>
              </p:nvSpPr>
              <p:spPr bwMode="auto">
                <a:xfrm flipH="1">
                  <a:off x="834993" y="3205436"/>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 name="Rectangle 198"/>
                <p:cNvSpPr>
                  <a:spLocks noChangeArrowheads="1"/>
                </p:cNvSpPr>
                <p:nvPr/>
              </p:nvSpPr>
              <p:spPr bwMode="auto">
                <a:xfrm>
                  <a:off x="574811" y="3126000"/>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35" name="Line 199"/>
                <p:cNvSpPr>
                  <a:spLocks noChangeShapeType="1"/>
                </p:cNvSpPr>
                <p:nvPr/>
              </p:nvSpPr>
              <p:spPr bwMode="auto">
                <a:xfrm flipH="1">
                  <a:off x="869531" y="2940648"/>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 name="Line 201"/>
                <p:cNvSpPr>
                  <a:spLocks noChangeShapeType="1"/>
                </p:cNvSpPr>
                <p:nvPr/>
              </p:nvSpPr>
              <p:spPr bwMode="auto">
                <a:xfrm flipH="1">
                  <a:off x="834993" y="2675861"/>
                  <a:ext cx="69075"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 name="Rectangle 203"/>
                <p:cNvSpPr>
                  <a:spLocks noChangeArrowheads="1"/>
                </p:cNvSpPr>
                <p:nvPr/>
              </p:nvSpPr>
              <p:spPr bwMode="auto">
                <a:xfrm>
                  <a:off x="574811" y="2596425"/>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sp>
              <p:nvSpPr>
                <p:cNvPr id="40" name="Line 204"/>
                <p:cNvSpPr>
                  <a:spLocks noChangeShapeType="1"/>
                </p:cNvSpPr>
                <p:nvPr/>
              </p:nvSpPr>
              <p:spPr bwMode="auto">
                <a:xfrm flipH="1">
                  <a:off x="869531" y="2411073"/>
                  <a:ext cx="3453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 name="Rectangle 206"/>
                <p:cNvSpPr>
                  <a:spLocks noChangeArrowheads="1"/>
                </p:cNvSpPr>
                <p:nvPr/>
              </p:nvSpPr>
              <p:spPr bwMode="auto">
                <a:xfrm rot="16200000">
                  <a:off x="-559901" y="4162773"/>
                  <a:ext cx="19977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True genotypic values</a:t>
                  </a:r>
                  <a:endParaRPr lang="en-GB" altLang="en-US" sz="1600" dirty="0">
                    <a:latin typeface="Arial" panose="020B0604020202020204" pitchFamily="34" charset="0"/>
                    <a:cs typeface="Arial" panose="020B0604020202020204" pitchFamily="34" charset="0"/>
                  </a:endParaRPr>
                </a:p>
              </p:txBody>
            </p:sp>
            <p:sp>
              <p:nvSpPr>
                <p:cNvPr id="44" name="Line 208"/>
                <p:cNvSpPr>
                  <a:spLocks noChangeShapeType="1"/>
                </p:cNvSpPr>
                <p:nvPr/>
              </p:nvSpPr>
              <p:spPr bwMode="auto">
                <a:xfrm>
                  <a:off x="904068" y="2411073"/>
                  <a:ext cx="365176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6" name="Line 210"/>
                <p:cNvSpPr>
                  <a:spLocks noChangeShapeType="1"/>
                </p:cNvSpPr>
                <p:nvPr/>
              </p:nvSpPr>
              <p:spPr bwMode="auto">
                <a:xfrm flipV="1">
                  <a:off x="1114746"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9" name="Line 213"/>
                <p:cNvSpPr>
                  <a:spLocks noChangeShapeType="1"/>
                </p:cNvSpPr>
                <p:nvPr/>
              </p:nvSpPr>
              <p:spPr bwMode="auto">
                <a:xfrm flipV="1">
                  <a:off x="1379534"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1" name="Line 215"/>
                <p:cNvSpPr>
                  <a:spLocks noChangeShapeType="1"/>
                </p:cNvSpPr>
                <p:nvPr/>
              </p:nvSpPr>
              <p:spPr bwMode="auto">
                <a:xfrm flipV="1">
                  <a:off x="1644321"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4" name="Line 218"/>
                <p:cNvSpPr>
                  <a:spLocks noChangeShapeType="1"/>
                </p:cNvSpPr>
                <p:nvPr/>
              </p:nvSpPr>
              <p:spPr bwMode="auto">
                <a:xfrm flipV="1">
                  <a:off x="1907957"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6" name="Line 220"/>
                <p:cNvSpPr>
                  <a:spLocks noChangeShapeType="1"/>
                </p:cNvSpPr>
                <p:nvPr/>
              </p:nvSpPr>
              <p:spPr bwMode="auto">
                <a:xfrm flipV="1">
                  <a:off x="2172745"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9" name="Line 223"/>
                <p:cNvSpPr>
                  <a:spLocks noChangeShapeType="1"/>
                </p:cNvSpPr>
                <p:nvPr/>
              </p:nvSpPr>
              <p:spPr bwMode="auto">
                <a:xfrm flipV="1">
                  <a:off x="2437532"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1" name="Line 225"/>
                <p:cNvSpPr>
                  <a:spLocks noChangeShapeType="1"/>
                </p:cNvSpPr>
                <p:nvPr/>
              </p:nvSpPr>
              <p:spPr bwMode="auto">
                <a:xfrm flipV="1">
                  <a:off x="2702319"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4" name="Line 228"/>
                <p:cNvSpPr>
                  <a:spLocks noChangeShapeType="1"/>
                </p:cNvSpPr>
                <p:nvPr/>
              </p:nvSpPr>
              <p:spPr bwMode="auto">
                <a:xfrm flipV="1">
                  <a:off x="2967107"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6" name="Line 230"/>
                <p:cNvSpPr>
                  <a:spLocks noChangeShapeType="1"/>
                </p:cNvSpPr>
                <p:nvPr/>
              </p:nvSpPr>
              <p:spPr bwMode="auto">
                <a:xfrm flipV="1">
                  <a:off x="3231894"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9" name="Line 233"/>
                <p:cNvSpPr>
                  <a:spLocks noChangeShapeType="1"/>
                </p:cNvSpPr>
                <p:nvPr/>
              </p:nvSpPr>
              <p:spPr bwMode="auto">
                <a:xfrm flipV="1">
                  <a:off x="3496681"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1" name="Line 235"/>
                <p:cNvSpPr>
                  <a:spLocks noChangeShapeType="1"/>
                </p:cNvSpPr>
                <p:nvPr/>
              </p:nvSpPr>
              <p:spPr bwMode="auto">
                <a:xfrm flipV="1">
                  <a:off x="3761469"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4" name="Line 238"/>
                <p:cNvSpPr>
                  <a:spLocks noChangeShapeType="1"/>
                </p:cNvSpPr>
                <p:nvPr/>
              </p:nvSpPr>
              <p:spPr bwMode="auto">
                <a:xfrm flipV="1">
                  <a:off x="4026256"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6" name="Line 240"/>
                <p:cNvSpPr>
                  <a:spLocks noChangeShapeType="1"/>
                </p:cNvSpPr>
                <p:nvPr/>
              </p:nvSpPr>
              <p:spPr bwMode="auto">
                <a:xfrm flipV="1">
                  <a:off x="4291043" y="2343150"/>
                  <a:ext cx="1152" cy="67923"/>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nvGrpSpPr>
                <p:cNvPr id="169" name="Group 168"/>
                <p:cNvGrpSpPr/>
                <p:nvPr/>
              </p:nvGrpSpPr>
              <p:grpSpPr>
                <a:xfrm>
                  <a:off x="904068" y="6062838"/>
                  <a:ext cx="3651762" cy="331412"/>
                  <a:chOff x="904068" y="6062838"/>
                  <a:chExt cx="3651762" cy="331412"/>
                </a:xfrm>
              </p:grpSpPr>
              <p:sp>
                <p:nvSpPr>
                  <p:cNvPr id="43" name="Line 207"/>
                  <p:cNvSpPr>
                    <a:spLocks noChangeShapeType="1"/>
                  </p:cNvSpPr>
                  <p:nvPr/>
                </p:nvSpPr>
                <p:spPr bwMode="auto">
                  <a:xfrm>
                    <a:off x="904068" y="6062838"/>
                    <a:ext cx="365176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5" name="Line 209"/>
                  <p:cNvSpPr>
                    <a:spLocks noChangeShapeType="1"/>
                  </p:cNvSpPr>
                  <p:nvPr/>
                </p:nvSpPr>
                <p:spPr bwMode="auto">
                  <a:xfrm>
                    <a:off x="1114746"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7" name="Rectangle 211"/>
                  <p:cNvSpPr>
                    <a:spLocks noChangeArrowheads="1"/>
                  </p:cNvSpPr>
                  <p:nvPr/>
                </p:nvSpPr>
                <p:spPr bwMode="auto">
                  <a:xfrm>
                    <a:off x="1036461"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48" name="Line 212"/>
                  <p:cNvSpPr>
                    <a:spLocks noChangeShapeType="1"/>
                  </p:cNvSpPr>
                  <p:nvPr/>
                </p:nvSpPr>
                <p:spPr bwMode="auto">
                  <a:xfrm>
                    <a:off x="1379534"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0" name="Line 214"/>
                  <p:cNvSpPr>
                    <a:spLocks noChangeShapeType="1"/>
                  </p:cNvSpPr>
                  <p:nvPr/>
                </p:nvSpPr>
                <p:spPr bwMode="auto">
                  <a:xfrm>
                    <a:off x="1644321"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2" name="Rectangle 216"/>
                  <p:cNvSpPr>
                    <a:spLocks noChangeArrowheads="1"/>
                  </p:cNvSpPr>
                  <p:nvPr/>
                </p:nvSpPr>
                <p:spPr bwMode="auto">
                  <a:xfrm>
                    <a:off x="1566037"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53" name="Line 217"/>
                  <p:cNvSpPr>
                    <a:spLocks noChangeShapeType="1"/>
                  </p:cNvSpPr>
                  <p:nvPr/>
                </p:nvSpPr>
                <p:spPr bwMode="auto">
                  <a:xfrm>
                    <a:off x="1907957"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5" name="Line 219"/>
                  <p:cNvSpPr>
                    <a:spLocks noChangeShapeType="1"/>
                  </p:cNvSpPr>
                  <p:nvPr/>
                </p:nvSpPr>
                <p:spPr bwMode="auto">
                  <a:xfrm>
                    <a:off x="2172745"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57" name="Rectangle 221"/>
                  <p:cNvSpPr>
                    <a:spLocks noChangeArrowheads="1"/>
                  </p:cNvSpPr>
                  <p:nvPr/>
                </p:nvSpPr>
                <p:spPr bwMode="auto">
                  <a:xfrm>
                    <a:off x="2095611" y="6148029"/>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58" name="Line 222"/>
                  <p:cNvSpPr>
                    <a:spLocks noChangeShapeType="1"/>
                  </p:cNvSpPr>
                  <p:nvPr/>
                </p:nvSpPr>
                <p:spPr bwMode="auto">
                  <a:xfrm>
                    <a:off x="2437532"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0" name="Line 224"/>
                  <p:cNvSpPr>
                    <a:spLocks noChangeShapeType="1"/>
                  </p:cNvSpPr>
                  <p:nvPr/>
                </p:nvSpPr>
                <p:spPr bwMode="auto">
                  <a:xfrm>
                    <a:off x="2702319"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2" name="Rectangle 226"/>
                  <p:cNvSpPr>
                    <a:spLocks noChangeArrowheads="1"/>
                  </p:cNvSpPr>
                  <p:nvPr/>
                </p:nvSpPr>
                <p:spPr bwMode="auto">
                  <a:xfrm>
                    <a:off x="2580287"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63" name="Line 227"/>
                  <p:cNvSpPr>
                    <a:spLocks noChangeShapeType="1"/>
                  </p:cNvSpPr>
                  <p:nvPr/>
                </p:nvSpPr>
                <p:spPr bwMode="auto">
                  <a:xfrm>
                    <a:off x="2967107"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5" name="Line 229"/>
                  <p:cNvSpPr>
                    <a:spLocks noChangeShapeType="1"/>
                  </p:cNvSpPr>
                  <p:nvPr/>
                </p:nvSpPr>
                <p:spPr bwMode="auto">
                  <a:xfrm>
                    <a:off x="3231894"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67" name="Rectangle 231"/>
                  <p:cNvSpPr>
                    <a:spLocks noChangeArrowheads="1"/>
                  </p:cNvSpPr>
                  <p:nvPr/>
                </p:nvSpPr>
                <p:spPr bwMode="auto">
                  <a:xfrm>
                    <a:off x="3109862" y="6148029"/>
                    <a:ext cx="2123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68" name="Line 232"/>
                  <p:cNvSpPr>
                    <a:spLocks noChangeShapeType="1"/>
                  </p:cNvSpPr>
                  <p:nvPr/>
                </p:nvSpPr>
                <p:spPr bwMode="auto">
                  <a:xfrm>
                    <a:off x="3496681"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0" name="Line 234"/>
                  <p:cNvSpPr>
                    <a:spLocks noChangeShapeType="1"/>
                  </p:cNvSpPr>
                  <p:nvPr/>
                </p:nvSpPr>
                <p:spPr bwMode="auto">
                  <a:xfrm>
                    <a:off x="3761469"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2" name="Rectangle 236"/>
                  <p:cNvSpPr>
                    <a:spLocks noChangeArrowheads="1"/>
                  </p:cNvSpPr>
                  <p:nvPr/>
                </p:nvSpPr>
                <p:spPr bwMode="auto">
                  <a:xfrm>
                    <a:off x="3639437"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73" name="Line 237"/>
                  <p:cNvSpPr>
                    <a:spLocks noChangeShapeType="1"/>
                  </p:cNvSpPr>
                  <p:nvPr/>
                </p:nvSpPr>
                <p:spPr bwMode="auto">
                  <a:xfrm>
                    <a:off x="4026256"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5" name="Line 239"/>
                  <p:cNvSpPr>
                    <a:spLocks noChangeShapeType="1"/>
                  </p:cNvSpPr>
                  <p:nvPr/>
                </p:nvSpPr>
                <p:spPr bwMode="auto">
                  <a:xfrm>
                    <a:off x="4291043" y="6062838"/>
                    <a:ext cx="1152" cy="6907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7" name="Rectangle 241"/>
                  <p:cNvSpPr>
                    <a:spLocks noChangeArrowheads="1"/>
                  </p:cNvSpPr>
                  <p:nvPr/>
                </p:nvSpPr>
                <p:spPr bwMode="auto">
                  <a:xfrm>
                    <a:off x="4169011" y="6148029"/>
                    <a:ext cx="2276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grpSp>
            <p:grpSp>
              <p:nvGrpSpPr>
                <p:cNvPr id="168" name="Group 167"/>
                <p:cNvGrpSpPr/>
                <p:nvPr/>
              </p:nvGrpSpPr>
              <p:grpSpPr>
                <a:xfrm>
                  <a:off x="4555831" y="2377687"/>
                  <a:ext cx="66772" cy="3719688"/>
                  <a:chOff x="4555831" y="2377687"/>
                  <a:chExt cx="66772" cy="3719688"/>
                </a:xfrm>
              </p:grpSpPr>
              <p:sp>
                <p:nvSpPr>
                  <p:cNvPr id="6" name="Line 170"/>
                  <p:cNvSpPr>
                    <a:spLocks noChangeAspect="1" noChangeShapeType="1"/>
                  </p:cNvSpPr>
                  <p:nvPr/>
                </p:nvSpPr>
                <p:spPr bwMode="auto">
                  <a:xfrm flipV="1">
                    <a:off x="4555831" y="2411073"/>
                    <a:ext cx="1152" cy="3651764"/>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 name="Line 172"/>
                  <p:cNvSpPr>
                    <a:spLocks noChangeShapeType="1"/>
                  </p:cNvSpPr>
                  <p:nvPr/>
                </p:nvSpPr>
                <p:spPr bwMode="auto">
                  <a:xfrm>
                    <a:off x="4555831" y="5852159"/>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 name="Line 175"/>
                  <p:cNvSpPr>
                    <a:spLocks noChangeShapeType="1"/>
                  </p:cNvSpPr>
                  <p:nvPr/>
                </p:nvSpPr>
                <p:spPr bwMode="auto">
                  <a:xfrm>
                    <a:off x="4555831" y="5587372"/>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3" name="Line 177"/>
                  <p:cNvSpPr>
                    <a:spLocks noChangeShapeType="1"/>
                  </p:cNvSpPr>
                  <p:nvPr/>
                </p:nvSpPr>
                <p:spPr bwMode="auto">
                  <a:xfrm>
                    <a:off x="4555831" y="5322584"/>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6" name="Line 180"/>
                  <p:cNvSpPr>
                    <a:spLocks noChangeShapeType="1"/>
                  </p:cNvSpPr>
                  <p:nvPr/>
                </p:nvSpPr>
                <p:spPr bwMode="auto">
                  <a:xfrm>
                    <a:off x="4555831" y="5057797"/>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8" name="Line 182"/>
                  <p:cNvSpPr>
                    <a:spLocks noChangeShapeType="1"/>
                  </p:cNvSpPr>
                  <p:nvPr/>
                </p:nvSpPr>
                <p:spPr bwMode="auto">
                  <a:xfrm>
                    <a:off x="4555831" y="4793009"/>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1" name="Line 185"/>
                  <p:cNvSpPr>
                    <a:spLocks noChangeShapeType="1"/>
                  </p:cNvSpPr>
                  <p:nvPr/>
                </p:nvSpPr>
                <p:spPr bwMode="auto">
                  <a:xfrm>
                    <a:off x="4555831" y="4528222"/>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3" name="Line 187"/>
                  <p:cNvSpPr>
                    <a:spLocks noChangeShapeType="1"/>
                  </p:cNvSpPr>
                  <p:nvPr/>
                </p:nvSpPr>
                <p:spPr bwMode="auto">
                  <a:xfrm>
                    <a:off x="4555831" y="4263435"/>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6" name="Line 190"/>
                  <p:cNvSpPr>
                    <a:spLocks noChangeShapeType="1"/>
                  </p:cNvSpPr>
                  <p:nvPr/>
                </p:nvSpPr>
                <p:spPr bwMode="auto">
                  <a:xfrm>
                    <a:off x="4555831" y="3998647"/>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28" name="Line 192"/>
                  <p:cNvSpPr>
                    <a:spLocks noChangeShapeType="1"/>
                  </p:cNvSpPr>
                  <p:nvPr/>
                </p:nvSpPr>
                <p:spPr bwMode="auto">
                  <a:xfrm>
                    <a:off x="4555831" y="3733860"/>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1" name="Line 195"/>
                  <p:cNvSpPr>
                    <a:spLocks noChangeShapeType="1"/>
                  </p:cNvSpPr>
                  <p:nvPr/>
                </p:nvSpPr>
                <p:spPr bwMode="auto">
                  <a:xfrm>
                    <a:off x="4555831" y="3470223"/>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3" name="Line 197"/>
                  <p:cNvSpPr>
                    <a:spLocks noChangeShapeType="1"/>
                  </p:cNvSpPr>
                  <p:nvPr/>
                </p:nvSpPr>
                <p:spPr bwMode="auto">
                  <a:xfrm>
                    <a:off x="4555831" y="3205436"/>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 name="Line 200"/>
                  <p:cNvSpPr>
                    <a:spLocks noChangeShapeType="1"/>
                  </p:cNvSpPr>
                  <p:nvPr/>
                </p:nvSpPr>
                <p:spPr bwMode="auto">
                  <a:xfrm>
                    <a:off x="4555831" y="2940648"/>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 name="Line 202"/>
                  <p:cNvSpPr>
                    <a:spLocks noChangeShapeType="1"/>
                  </p:cNvSpPr>
                  <p:nvPr/>
                </p:nvSpPr>
                <p:spPr bwMode="auto">
                  <a:xfrm>
                    <a:off x="4555831" y="2675861"/>
                    <a:ext cx="66772"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 name="Line 205"/>
                  <p:cNvSpPr>
                    <a:spLocks noChangeShapeType="1"/>
                  </p:cNvSpPr>
                  <p:nvPr/>
                </p:nvSpPr>
                <p:spPr bwMode="auto">
                  <a:xfrm>
                    <a:off x="4555831" y="2411073"/>
                    <a:ext cx="33387" cy="1151"/>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8" name="Line 242"/>
                  <p:cNvSpPr>
                    <a:spLocks noChangeShapeType="1"/>
                  </p:cNvSpPr>
                  <p:nvPr/>
                </p:nvSpPr>
                <p:spPr bwMode="auto">
                  <a:xfrm>
                    <a:off x="4555831" y="6062838"/>
                    <a:ext cx="1152" cy="345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79" name="Line 243"/>
                  <p:cNvSpPr>
                    <a:spLocks noChangeShapeType="1"/>
                  </p:cNvSpPr>
                  <p:nvPr/>
                </p:nvSpPr>
                <p:spPr bwMode="auto">
                  <a:xfrm flipV="1">
                    <a:off x="4555831" y="2377687"/>
                    <a:ext cx="1152" cy="33386"/>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grpSp>
            <p:sp>
              <p:nvSpPr>
                <p:cNvPr id="80" name="Rectangle 244"/>
                <p:cNvSpPr>
                  <a:spLocks noChangeArrowheads="1"/>
                </p:cNvSpPr>
                <p:nvPr/>
              </p:nvSpPr>
              <p:spPr bwMode="auto">
                <a:xfrm>
                  <a:off x="1116791" y="6385800"/>
                  <a:ext cx="279724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Means of genotypes at 2 </a:t>
                  </a:r>
                  <a:r>
                    <a:rPr lang="en-GB" altLang="en-US" sz="1600" dirty="0" err="1">
                      <a:solidFill>
                        <a:srgbClr val="000000"/>
                      </a:solidFill>
                      <a:latin typeface="Arial" panose="020B0604020202020204" pitchFamily="34" charset="0"/>
                      <a:cs typeface="Arial" panose="020B0604020202020204" pitchFamily="34" charset="0"/>
                    </a:rPr>
                    <a:t>envs</a:t>
                  </a:r>
                  <a:r>
                    <a:rPr lang="en-GB" altLang="en-US" sz="1600" dirty="0">
                      <a:solidFill>
                        <a:srgbClr val="000000"/>
                      </a:solidFill>
                      <a:latin typeface="Arial" panose="020B0604020202020204" pitchFamily="34" charset="0"/>
                      <a:cs typeface="Arial" panose="020B0604020202020204" pitchFamily="34" charset="0"/>
                    </a:rPr>
                    <a:t>.</a:t>
                  </a:r>
                  <a:endParaRPr lang="en-GB" altLang="en-US" sz="1600" dirty="0">
                    <a:latin typeface="Arial" panose="020B0604020202020204" pitchFamily="34" charset="0"/>
                    <a:cs typeface="Arial" panose="020B0604020202020204" pitchFamily="34" charset="0"/>
                  </a:endParaRPr>
                </a:p>
              </p:txBody>
            </p:sp>
            <p:sp>
              <p:nvSpPr>
                <p:cNvPr id="81" name="Oval 245"/>
                <p:cNvSpPr>
                  <a:spLocks noChangeArrowheads="1"/>
                </p:cNvSpPr>
                <p:nvPr/>
              </p:nvSpPr>
              <p:spPr bwMode="auto">
                <a:xfrm>
                  <a:off x="3708000" y="349200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2" name="Oval 246"/>
                <p:cNvSpPr>
                  <a:spLocks noChangeArrowheads="1"/>
                </p:cNvSpPr>
                <p:nvPr/>
              </p:nvSpPr>
              <p:spPr bwMode="auto">
                <a:xfrm>
                  <a:off x="3002795" y="331365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3" name="Oval 247"/>
                <p:cNvSpPr>
                  <a:spLocks noChangeArrowheads="1"/>
                </p:cNvSpPr>
                <p:nvPr/>
              </p:nvSpPr>
              <p:spPr bwMode="auto">
                <a:xfrm>
                  <a:off x="3283700" y="34414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4" name="Oval 248"/>
                <p:cNvSpPr>
                  <a:spLocks noChangeArrowheads="1"/>
                </p:cNvSpPr>
                <p:nvPr/>
              </p:nvSpPr>
              <p:spPr bwMode="auto">
                <a:xfrm>
                  <a:off x="3241104" y="3535845"/>
                  <a:ext cx="97857" cy="97856"/>
                </a:xfrm>
                <a:prstGeom prst="ellipse">
                  <a:avLst/>
                </a:prstGeom>
                <a:solidFill>
                  <a:srgbClr val="FF0000"/>
                </a:solidFill>
                <a:ln w="30163">
                  <a:solidFill>
                    <a:srgbClr val="C00000"/>
                  </a:solidFill>
                  <a:round/>
                  <a:headEnd/>
                  <a:tailEnd/>
                </a:ln>
                <a:effectLst>
                  <a:outerShdw blurRad="50800" dist="38100" dir="2700000" algn="tl" rotWithShape="0">
                    <a:prstClr val="black">
                      <a:alpha val="40000"/>
                    </a:prstClr>
                  </a:outerShdw>
                </a:effectLst>
              </p:spPr>
              <p:txBody>
                <a:bodyPr/>
                <a:lstStyle/>
                <a:p>
                  <a:endParaRPr lang="en-GB" sz="1600" dirty="0">
                    <a:latin typeface="Arial" panose="020B0604020202020204" pitchFamily="34" charset="0"/>
                    <a:cs typeface="Arial" panose="020B0604020202020204" pitchFamily="34" charset="0"/>
                  </a:endParaRPr>
                </a:p>
              </p:txBody>
            </p:sp>
            <p:sp>
              <p:nvSpPr>
                <p:cNvPr id="85" name="Oval 249"/>
                <p:cNvSpPr>
                  <a:spLocks noChangeArrowheads="1"/>
                </p:cNvSpPr>
                <p:nvPr/>
              </p:nvSpPr>
              <p:spPr bwMode="auto">
                <a:xfrm>
                  <a:off x="2743764" y="361182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6" name="Oval 250"/>
                <p:cNvSpPr>
                  <a:spLocks noChangeArrowheads="1"/>
                </p:cNvSpPr>
                <p:nvPr/>
              </p:nvSpPr>
              <p:spPr bwMode="auto">
                <a:xfrm>
                  <a:off x="2721890" y="3677448"/>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7" name="Oval 251"/>
                <p:cNvSpPr>
                  <a:spLocks noChangeArrowheads="1"/>
                </p:cNvSpPr>
                <p:nvPr/>
              </p:nvSpPr>
              <p:spPr bwMode="auto">
                <a:xfrm>
                  <a:off x="2986678" y="3735011"/>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8" name="Oval 252"/>
                <p:cNvSpPr>
                  <a:spLocks noChangeArrowheads="1"/>
                </p:cNvSpPr>
                <p:nvPr/>
              </p:nvSpPr>
              <p:spPr bwMode="auto">
                <a:xfrm>
                  <a:off x="2880763" y="3789120"/>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89" name="Oval 253"/>
                <p:cNvSpPr>
                  <a:spLocks noChangeArrowheads="1"/>
                </p:cNvSpPr>
                <p:nvPr/>
              </p:nvSpPr>
              <p:spPr bwMode="auto">
                <a:xfrm>
                  <a:off x="2521573" y="383747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0" name="Oval 254"/>
                <p:cNvSpPr>
                  <a:spLocks noChangeArrowheads="1"/>
                </p:cNvSpPr>
                <p:nvPr/>
              </p:nvSpPr>
              <p:spPr bwMode="auto">
                <a:xfrm>
                  <a:off x="2268298" y="388352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1" name="Oval 255"/>
                <p:cNvSpPr>
                  <a:spLocks noChangeArrowheads="1"/>
                </p:cNvSpPr>
                <p:nvPr/>
              </p:nvSpPr>
              <p:spPr bwMode="auto">
                <a:xfrm>
                  <a:off x="2865797" y="3927270"/>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2" name="Oval 256"/>
                <p:cNvSpPr>
                  <a:spLocks noChangeArrowheads="1"/>
                </p:cNvSpPr>
                <p:nvPr/>
              </p:nvSpPr>
              <p:spPr bwMode="auto">
                <a:xfrm>
                  <a:off x="3018913" y="3968715"/>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3" name="Oval 257"/>
                <p:cNvSpPr>
                  <a:spLocks noChangeArrowheads="1"/>
                </p:cNvSpPr>
                <p:nvPr/>
              </p:nvSpPr>
              <p:spPr bwMode="auto">
                <a:xfrm>
                  <a:off x="3045392" y="4009008"/>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4" name="Oval 258"/>
                <p:cNvSpPr>
                  <a:spLocks noChangeArrowheads="1"/>
                </p:cNvSpPr>
                <p:nvPr/>
              </p:nvSpPr>
              <p:spPr bwMode="auto">
                <a:xfrm>
                  <a:off x="2346583" y="404700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5" name="Oval 259"/>
                <p:cNvSpPr>
                  <a:spLocks noChangeArrowheads="1"/>
                </p:cNvSpPr>
                <p:nvPr/>
              </p:nvSpPr>
              <p:spPr bwMode="auto">
                <a:xfrm>
                  <a:off x="2812839" y="40861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6" name="Oval 260"/>
                <p:cNvSpPr>
                  <a:spLocks noChangeArrowheads="1"/>
                </p:cNvSpPr>
                <p:nvPr/>
              </p:nvSpPr>
              <p:spPr bwMode="auto">
                <a:xfrm>
                  <a:off x="2140510" y="412298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7" name="Oval 261"/>
                <p:cNvSpPr>
                  <a:spLocks noChangeArrowheads="1"/>
                </p:cNvSpPr>
                <p:nvPr/>
              </p:nvSpPr>
              <p:spPr bwMode="auto">
                <a:xfrm>
                  <a:off x="2128997" y="416097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8" name="Oval 262"/>
                <p:cNvSpPr>
                  <a:spLocks noChangeArrowheads="1"/>
                </p:cNvSpPr>
                <p:nvPr/>
              </p:nvSpPr>
              <p:spPr bwMode="auto">
                <a:xfrm>
                  <a:off x="2568774" y="419666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99" name="Oval 263"/>
                <p:cNvSpPr>
                  <a:spLocks noChangeArrowheads="1"/>
                </p:cNvSpPr>
                <p:nvPr/>
              </p:nvSpPr>
              <p:spPr bwMode="auto">
                <a:xfrm>
                  <a:off x="2330466" y="423350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0" name="Oval 264"/>
                <p:cNvSpPr>
                  <a:spLocks noChangeArrowheads="1"/>
                </p:cNvSpPr>
                <p:nvPr/>
              </p:nvSpPr>
              <p:spPr bwMode="auto">
                <a:xfrm>
                  <a:off x="2008116" y="4270342"/>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1" name="Oval 265"/>
                <p:cNvSpPr>
                  <a:spLocks noChangeArrowheads="1"/>
                </p:cNvSpPr>
                <p:nvPr/>
              </p:nvSpPr>
              <p:spPr bwMode="auto">
                <a:xfrm>
                  <a:off x="2527330" y="430718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2" name="Oval 266"/>
                <p:cNvSpPr>
                  <a:spLocks noChangeArrowheads="1"/>
                </p:cNvSpPr>
                <p:nvPr/>
              </p:nvSpPr>
              <p:spPr bwMode="auto">
                <a:xfrm>
                  <a:off x="2770243" y="4345173"/>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3" name="Oval 267"/>
                <p:cNvSpPr>
                  <a:spLocks noChangeArrowheads="1"/>
                </p:cNvSpPr>
                <p:nvPr/>
              </p:nvSpPr>
              <p:spPr bwMode="auto">
                <a:xfrm>
                  <a:off x="2183106" y="4382013"/>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4" name="Oval 268"/>
                <p:cNvSpPr>
                  <a:spLocks noChangeArrowheads="1"/>
                </p:cNvSpPr>
                <p:nvPr/>
              </p:nvSpPr>
              <p:spPr bwMode="auto">
                <a:xfrm>
                  <a:off x="2236063" y="4421155"/>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5" name="Oval 269"/>
                <p:cNvSpPr>
                  <a:spLocks noChangeArrowheads="1"/>
                </p:cNvSpPr>
                <p:nvPr/>
              </p:nvSpPr>
              <p:spPr bwMode="auto">
                <a:xfrm>
                  <a:off x="2145115" y="4461450"/>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6" name="Oval 270"/>
                <p:cNvSpPr>
                  <a:spLocks noChangeArrowheads="1"/>
                </p:cNvSpPr>
                <p:nvPr/>
              </p:nvSpPr>
              <p:spPr bwMode="auto">
                <a:xfrm>
                  <a:off x="1685766" y="4504045"/>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7" name="Oval 271"/>
                <p:cNvSpPr>
                  <a:spLocks noChangeArrowheads="1"/>
                </p:cNvSpPr>
                <p:nvPr/>
              </p:nvSpPr>
              <p:spPr bwMode="auto">
                <a:xfrm>
                  <a:off x="2055317" y="4547793"/>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8" name="Oval 272"/>
                <p:cNvSpPr>
                  <a:spLocks noChangeArrowheads="1"/>
                </p:cNvSpPr>
                <p:nvPr/>
              </p:nvSpPr>
              <p:spPr bwMode="auto">
                <a:xfrm>
                  <a:off x="2293626" y="459269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09" name="Oval 273"/>
                <p:cNvSpPr>
                  <a:spLocks noChangeArrowheads="1"/>
                </p:cNvSpPr>
                <p:nvPr/>
              </p:nvSpPr>
              <p:spPr bwMode="auto">
                <a:xfrm>
                  <a:off x="2199223" y="4642195"/>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0" name="Oval 274"/>
                <p:cNvSpPr>
                  <a:spLocks noChangeArrowheads="1"/>
                </p:cNvSpPr>
                <p:nvPr/>
              </p:nvSpPr>
              <p:spPr bwMode="auto">
                <a:xfrm>
                  <a:off x="1912562" y="4694002"/>
                  <a:ext cx="9785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1" name="Oval 275"/>
                <p:cNvSpPr>
                  <a:spLocks noChangeArrowheads="1"/>
                </p:cNvSpPr>
                <p:nvPr/>
              </p:nvSpPr>
              <p:spPr bwMode="auto">
                <a:xfrm>
                  <a:off x="1738723" y="475386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2" name="Oval 276"/>
                <p:cNvSpPr>
                  <a:spLocks noChangeArrowheads="1"/>
                </p:cNvSpPr>
                <p:nvPr/>
              </p:nvSpPr>
              <p:spPr bwMode="auto">
                <a:xfrm>
                  <a:off x="1934436" y="4818337"/>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3" name="Oval 277"/>
                <p:cNvSpPr>
                  <a:spLocks noChangeArrowheads="1"/>
                </p:cNvSpPr>
                <p:nvPr/>
              </p:nvSpPr>
              <p:spPr bwMode="auto">
                <a:xfrm>
                  <a:off x="2066830" y="4895470"/>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4" name="Oval 278"/>
                <p:cNvSpPr>
                  <a:spLocks noChangeArrowheads="1"/>
                </p:cNvSpPr>
                <p:nvPr/>
              </p:nvSpPr>
              <p:spPr bwMode="auto">
                <a:xfrm>
                  <a:off x="1462424" y="4988722"/>
                  <a:ext cx="99007" cy="9900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5" name="Oval 279"/>
                <p:cNvSpPr>
                  <a:spLocks noChangeArrowheads="1"/>
                </p:cNvSpPr>
                <p:nvPr/>
              </p:nvSpPr>
              <p:spPr bwMode="auto">
                <a:xfrm>
                  <a:off x="1880327" y="5117662"/>
                  <a:ext cx="9900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16" name="Oval 280"/>
                <p:cNvSpPr>
                  <a:spLocks noChangeArrowheads="1"/>
                </p:cNvSpPr>
                <p:nvPr/>
              </p:nvSpPr>
              <p:spPr bwMode="auto">
                <a:xfrm>
                  <a:off x="1098629" y="5336399"/>
                  <a:ext cx="97857" cy="97856"/>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55" name="Rectangle 319"/>
                <p:cNvSpPr>
                  <a:spLocks noChangeArrowheads="1"/>
                </p:cNvSpPr>
                <p:nvPr/>
              </p:nvSpPr>
              <p:spPr bwMode="auto">
                <a:xfrm>
                  <a:off x="3778336" y="5820721"/>
                  <a:ext cx="7502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E8&amp;E10</a:t>
                  </a:r>
                  <a:endParaRPr lang="en-GB" altLang="en-US" sz="1600" dirty="0">
                    <a:latin typeface="Arial" panose="020B0604020202020204" pitchFamily="34" charset="0"/>
                    <a:cs typeface="Arial" panose="020B0604020202020204" pitchFamily="34" charset="0"/>
                  </a:endParaRPr>
                </a:p>
              </p:txBody>
            </p:sp>
            <p:sp>
              <p:nvSpPr>
                <p:cNvPr id="159" name="Rectangle 323"/>
                <p:cNvSpPr>
                  <a:spLocks noChangeArrowheads="1"/>
                </p:cNvSpPr>
                <p:nvPr/>
              </p:nvSpPr>
              <p:spPr bwMode="auto">
                <a:xfrm>
                  <a:off x="3303271" y="5553985"/>
                  <a:ext cx="1224929" cy="435172"/>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161" name="Rectangle 325"/>
                <p:cNvSpPr>
                  <a:spLocks noChangeArrowheads="1"/>
                </p:cNvSpPr>
                <p:nvPr/>
              </p:nvSpPr>
              <p:spPr bwMode="auto">
                <a:xfrm>
                  <a:off x="1105536" y="3501307"/>
                  <a:ext cx="7469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b=0.860</a:t>
                  </a:r>
                  <a:endParaRPr lang="en-GB" altLang="en-US" sz="1600" dirty="0">
                    <a:latin typeface="Arial" panose="020B0604020202020204" pitchFamily="34" charset="0"/>
                    <a:cs typeface="Arial" panose="020B0604020202020204" pitchFamily="34" charset="0"/>
                  </a:endParaRPr>
                </a:p>
              </p:txBody>
            </p:sp>
            <p:cxnSp>
              <p:nvCxnSpPr>
                <p:cNvPr id="166" name="Straight Connector 165"/>
                <p:cNvCxnSpPr/>
                <p:nvPr/>
              </p:nvCxnSpPr>
              <p:spPr>
                <a:xfrm flipV="1">
                  <a:off x="1126259" y="3470224"/>
                  <a:ext cx="2349699" cy="1785588"/>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71" name="Straight Arrow Connector 170"/>
                <p:cNvCxnSpPr>
                  <a:stCxn id="58" idx="0"/>
                  <a:endCxn id="59" idx="0"/>
                </p:cNvCxnSpPr>
                <p:nvPr/>
              </p:nvCxnSpPr>
              <p:spPr>
                <a:xfrm flipV="1">
                  <a:off x="2437532" y="2411073"/>
                  <a:ext cx="0" cy="3651765"/>
                </a:xfrm>
                <a:prstGeom prst="straightConnector1">
                  <a:avLst/>
                </a:prstGeom>
                <a:ln w="19050">
                  <a:solidFill>
                    <a:schemeClr val="tx1">
                      <a:lumMod val="50000"/>
                      <a:lumOff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172" name="Rectangle 241"/>
                <p:cNvSpPr>
                  <a:spLocks noChangeArrowheads="1"/>
                </p:cNvSpPr>
                <p:nvPr/>
              </p:nvSpPr>
              <p:spPr bwMode="auto">
                <a:xfrm>
                  <a:off x="3619377" y="2394380"/>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2.5</a:t>
                  </a:r>
                  <a:endParaRPr lang="en-GB" altLang="en-US" sz="1600" dirty="0">
                    <a:latin typeface="Arial" panose="020B0604020202020204" pitchFamily="34" charset="0"/>
                    <a:cs typeface="Arial" panose="020B0604020202020204" pitchFamily="34" charset="0"/>
                  </a:endParaRPr>
                </a:p>
              </p:txBody>
            </p:sp>
            <p:sp>
              <p:nvSpPr>
                <p:cNvPr id="173" name="Rectangle 226"/>
                <p:cNvSpPr>
                  <a:spLocks noChangeArrowheads="1"/>
                </p:cNvSpPr>
                <p:nvPr/>
              </p:nvSpPr>
              <p:spPr bwMode="auto">
                <a:xfrm>
                  <a:off x="2587766" y="2419624"/>
                  <a:ext cx="285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0.5</a:t>
                  </a:r>
                  <a:endParaRPr lang="en-GB" altLang="en-US" sz="1600" dirty="0">
                    <a:latin typeface="Arial" panose="020B0604020202020204" pitchFamily="34" charset="0"/>
                    <a:cs typeface="Arial" panose="020B0604020202020204" pitchFamily="34" charset="0"/>
                  </a:endParaRPr>
                </a:p>
              </p:txBody>
            </p:sp>
            <p:sp>
              <p:nvSpPr>
                <p:cNvPr id="174" name="Rectangle 226"/>
                <p:cNvSpPr>
                  <a:spLocks noChangeArrowheads="1"/>
                </p:cNvSpPr>
                <p:nvPr/>
              </p:nvSpPr>
              <p:spPr bwMode="auto">
                <a:xfrm>
                  <a:off x="1997198" y="2415124"/>
                  <a:ext cx="354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-0.5</a:t>
                  </a:r>
                  <a:endParaRPr lang="en-GB" altLang="en-US" sz="1600" dirty="0">
                    <a:latin typeface="Arial" panose="020B0604020202020204" pitchFamily="34" charset="0"/>
                    <a:cs typeface="Arial" panose="020B0604020202020204" pitchFamily="34" charset="0"/>
                  </a:endParaRPr>
                </a:p>
              </p:txBody>
            </p:sp>
            <p:sp>
              <p:nvSpPr>
                <p:cNvPr id="175" name="Rectangle 226"/>
                <p:cNvSpPr>
                  <a:spLocks noChangeArrowheads="1"/>
                </p:cNvSpPr>
                <p:nvPr/>
              </p:nvSpPr>
              <p:spPr bwMode="auto">
                <a:xfrm>
                  <a:off x="984682" y="2406271"/>
                  <a:ext cx="35426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-2.5</a:t>
                  </a:r>
                  <a:endParaRPr lang="en-GB" altLang="en-US" sz="1600" dirty="0">
                    <a:latin typeface="Arial" panose="020B0604020202020204" pitchFamily="34" charset="0"/>
                    <a:cs typeface="Arial" panose="020B0604020202020204" pitchFamily="34" charset="0"/>
                  </a:endParaRPr>
                </a:p>
              </p:txBody>
            </p:sp>
            <p:sp>
              <p:nvSpPr>
                <p:cNvPr id="176" name="TextBox 175"/>
                <p:cNvSpPr txBox="1"/>
                <p:nvPr/>
              </p:nvSpPr>
              <p:spPr>
                <a:xfrm rot="16200000">
                  <a:off x="1967101" y="2789790"/>
                  <a:ext cx="740253" cy="338554"/>
                </a:xfrm>
                <a:prstGeom prst="rect">
                  <a:avLst/>
                </a:prstGeom>
                <a:noFill/>
              </p:spPr>
              <p:txBody>
                <a:bodyPr wrap="square" rtlCol="0">
                  <a:spAutoFit/>
                </a:bodyPr>
                <a:lstStyle/>
                <a:p>
                  <a:r>
                    <a:rPr lang="en-GB" sz="1600" dirty="0">
                      <a:solidFill>
                        <a:schemeClr val="tx1">
                          <a:lumMod val="50000"/>
                          <a:lumOff val="50000"/>
                        </a:schemeClr>
                      </a:solidFill>
                      <a:latin typeface="Arial" panose="020B0604020202020204" pitchFamily="34" charset="0"/>
                      <a:cs typeface="Arial" panose="020B0604020202020204" pitchFamily="34" charset="0"/>
                    </a:rPr>
                    <a:t>Mean</a:t>
                  </a:r>
                </a:p>
              </p:txBody>
            </p:sp>
          </p:grpSp>
          <p:sp>
            <p:nvSpPr>
              <p:cNvPr id="178" name="Rectangle 244"/>
              <p:cNvSpPr>
                <a:spLocks noChangeArrowheads="1"/>
              </p:cNvSpPr>
              <p:nvPr/>
            </p:nvSpPr>
            <p:spPr bwMode="auto">
              <a:xfrm>
                <a:off x="1147557" y="2089417"/>
                <a:ext cx="31466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Deviations from phenotypic means</a:t>
                </a:r>
                <a:endParaRPr lang="en-GB" altLang="en-US" sz="1600" dirty="0">
                  <a:latin typeface="Arial" panose="020B0604020202020204" pitchFamily="34" charset="0"/>
                  <a:cs typeface="Arial" panose="020B0604020202020204" pitchFamily="34" charset="0"/>
                </a:endParaRPr>
              </a:p>
            </p:txBody>
          </p:sp>
          <p:cxnSp>
            <p:nvCxnSpPr>
              <p:cNvPr id="179" name="Straight Arrow Connector 178"/>
              <p:cNvCxnSpPr/>
              <p:nvPr/>
            </p:nvCxnSpPr>
            <p:spPr>
              <a:xfrm rot="5400000" flipV="1">
                <a:off x="2736000" y="2437200"/>
                <a:ext cx="0" cy="3651765"/>
              </a:xfrm>
              <a:prstGeom prst="straightConnector1">
                <a:avLst/>
              </a:prstGeom>
              <a:ln w="19050">
                <a:solidFill>
                  <a:schemeClr val="tx1">
                    <a:lumMod val="50000"/>
                    <a:lumOff val="50000"/>
                  </a:schemeClr>
                </a:solidFill>
                <a:headEnd type="diamond"/>
                <a:tailEnd type="diamond"/>
              </a:ln>
            </p:spPr>
            <p:style>
              <a:lnRef idx="1">
                <a:schemeClr val="accent1"/>
              </a:lnRef>
              <a:fillRef idx="0">
                <a:schemeClr val="accent1"/>
              </a:fillRef>
              <a:effectRef idx="0">
                <a:schemeClr val="accent1"/>
              </a:effectRef>
              <a:fontRef idx="minor">
                <a:schemeClr val="tx1"/>
              </a:fontRef>
            </p:style>
          </p:cxnSp>
          <p:cxnSp>
            <p:nvCxnSpPr>
              <p:cNvPr id="181" name="Straight Arrow Connector 180"/>
              <p:cNvCxnSpPr>
                <a:stCxn id="84" idx="4"/>
              </p:cNvCxnSpPr>
              <p:nvPr/>
            </p:nvCxnSpPr>
            <p:spPr>
              <a:xfrm>
                <a:off x="3290033" y="3633701"/>
                <a:ext cx="7456" cy="2456415"/>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7" name="Straight Arrow Connector 186"/>
              <p:cNvCxnSpPr>
                <a:stCxn id="84" idx="6"/>
              </p:cNvCxnSpPr>
              <p:nvPr/>
            </p:nvCxnSpPr>
            <p:spPr>
              <a:xfrm>
                <a:off x="3338961" y="3584773"/>
                <a:ext cx="1235583" cy="1612"/>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3" name="Straight Arrow Connector 192"/>
              <p:cNvCxnSpPr/>
              <p:nvPr/>
            </p:nvCxnSpPr>
            <p:spPr>
              <a:xfrm>
                <a:off x="2437532" y="5852159"/>
                <a:ext cx="865739" cy="0"/>
              </a:xfrm>
              <a:prstGeom prst="straightConnector1">
                <a:avLst/>
              </a:prstGeom>
              <a:ln w="19050">
                <a:solidFill>
                  <a:schemeClr val="tx1"/>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94" name="TextBox 193"/>
              <p:cNvSpPr txBox="1"/>
              <p:nvPr/>
            </p:nvSpPr>
            <p:spPr>
              <a:xfrm>
                <a:off x="2398335" y="5567871"/>
                <a:ext cx="994592"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ΔP=1.62</a:t>
                </a:r>
              </a:p>
            </p:txBody>
          </p:sp>
          <p:sp>
            <p:nvSpPr>
              <p:cNvPr id="195" name="TextBox 194"/>
              <p:cNvSpPr txBox="1"/>
              <p:nvPr/>
            </p:nvSpPr>
            <p:spPr>
              <a:xfrm>
                <a:off x="3515322" y="3638135"/>
                <a:ext cx="1591267" cy="584775"/>
              </a:xfrm>
              <a:prstGeom prst="rect">
                <a:avLst/>
              </a:prstGeom>
              <a:solidFill>
                <a:srgbClr val="FFFFFF">
                  <a:alpha val="76078"/>
                </a:srgbClr>
              </a:solidFill>
              <a:effectLst>
                <a:outerShdw blurRad="50800" dist="38100" dir="10800000" algn="r" rotWithShape="0">
                  <a:srgbClr val="C00000">
                    <a:alpha val="40000"/>
                  </a:srgbClr>
                </a:outerShdw>
              </a:effectLst>
            </p:spPr>
            <p:txBody>
              <a:bodyPr wrap="square" rtlCol="0">
                <a:spAutoFit/>
              </a:bodyPr>
              <a:lstStyle/>
              <a:p>
                <a:r>
                  <a:rPr lang="en-GB" sz="1600" dirty="0">
                    <a:solidFill>
                      <a:srgbClr val="C00000"/>
                    </a:solidFill>
                    <a:latin typeface="Arial" panose="020B0604020202020204" pitchFamily="34" charset="0"/>
                    <a:cs typeface="Arial" panose="020B0604020202020204" pitchFamily="34" charset="0"/>
                  </a:rPr>
                  <a:t>ΔG=0.860∙</a:t>
                </a:r>
                <a:r>
                  <a:rPr lang="en-GB" sz="1600" dirty="0">
                    <a:latin typeface="Arial" panose="020B0604020202020204" pitchFamily="34" charset="0"/>
                    <a:cs typeface="Arial" panose="020B0604020202020204" pitchFamily="34" charset="0"/>
                  </a:rPr>
                  <a:t>1.62</a:t>
                </a:r>
              </a:p>
              <a:p>
                <a:r>
                  <a:rPr lang="en-GB" sz="1600" dirty="0">
                    <a:solidFill>
                      <a:srgbClr val="C00000"/>
                    </a:solidFill>
                    <a:latin typeface="Arial" panose="020B0604020202020204" pitchFamily="34" charset="0"/>
                    <a:cs typeface="Arial" panose="020B0604020202020204" pitchFamily="34" charset="0"/>
                  </a:rPr>
                  <a:t>     =1.39</a:t>
                </a:r>
              </a:p>
            </p:txBody>
          </p:sp>
          <p:cxnSp>
            <p:nvCxnSpPr>
              <p:cNvPr id="197" name="Straight Arrow Connector 196"/>
              <p:cNvCxnSpPr/>
              <p:nvPr/>
            </p:nvCxnSpPr>
            <p:spPr>
              <a:xfrm>
                <a:off x="3424587" y="3593932"/>
                <a:ext cx="3530" cy="688498"/>
              </a:xfrm>
              <a:prstGeom prst="straightConnector1">
                <a:avLst/>
              </a:prstGeom>
              <a:ln w="19050">
                <a:solidFill>
                  <a:srgbClr val="C00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a:xfrm flipH="1">
                <a:off x="889944" y="2401000"/>
                <a:ext cx="3386975" cy="3437035"/>
              </a:xfrm>
              <a:prstGeom prst="line">
                <a:avLst/>
              </a:prstGeom>
              <a:ln>
                <a:solidFill>
                  <a:schemeClr val="tx1"/>
                </a:solidFill>
                <a:prstDash val="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348" name="TextBox 347"/>
            <p:cNvSpPr txBox="1"/>
            <p:nvPr/>
          </p:nvSpPr>
          <p:spPr>
            <a:xfrm>
              <a:off x="4420451" y="2751101"/>
              <a:ext cx="51923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a:t>
              </a:r>
            </a:p>
          </p:txBody>
        </p:sp>
        <p:sp>
          <p:nvSpPr>
            <p:cNvPr id="349" name="TextBox 348"/>
            <p:cNvSpPr txBox="1"/>
            <p:nvPr/>
          </p:nvSpPr>
          <p:spPr>
            <a:xfrm>
              <a:off x="4382160" y="5386693"/>
              <a:ext cx="602113"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-2.5</a:t>
              </a:r>
            </a:p>
          </p:txBody>
        </p:sp>
      </p:grpSp>
      <p:sp>
        <p:nvSpPr>
          <p:cNvPr id="2" name="TextBox 1"/>
          <p:cNvSpPr txBox="1"/>
          <p:nvPr/>
        </p:nvSpPr>
        <p:spPr>
          <a:xfrm rot="19337122">
            <a:off x="5531492" y="4391170"/>
            <a:ext cx="2787900" cy="338554"/>
          </a:xfrm>
          <a:prstGeom prst="rect">
            <a:avLst/>
          </a:prstGeom>
          <a:noFill/>
        </p:spPr>
        <p:txBody>
          <a:bodyPr wrap="square" rtlCol="0">
            <a:spAutoFit/>
          </a:bodyPr>
          <a:lstStyle/>
          <a:p>
            <a:r>
              <a:rPr lang="en-GB" sz="1600" dirty="0">
                <a:solidFill>
                  <a:srgbClr val="C00000"/>
                </a:solidFill>
                <a:latin typeface="Arial" panose="020B0604020202020204" pitchFamily="34" charset="0"/>
                <a:cs typeface="Arial" panose="020B0604020202020204" pitchFamily="34" charset="0"/>
              </a:rPr>
              <a:t>Like this for each candidate</a:t>
            </a:r>
          </a:p>
        </p:txBody>
      </p:sp>
      <p:sp>
        <p:nvSpPr>
          <p:cNvPr id="254" name="Right Triangle 4">
            <a:extLst>
              <a:ext uri="{FF2B5EF4-FFF2-40B4-BE49-F238E27FC236}">
                <a16:creationId xmlns:a16="http://schemas.microsoft.com/office/drawing/2014/main" id="{740549AD-736C-4A0D-B0EB-6E9FD736953D}"/>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55" name="Straight Arrow Connector 254">
            <a:extLst>
              <a:ext uri="{FF2B5EF4-FFF2-40B4-BE49-F238E27FC236}">
                <a16:creationId xmlns:a16="http://schemas.microsoft.com/office/drawing/2014/main" id="{4A730EDB-9A7F-4FB4-84CF-960776764F0C}"/>
              </a:ext>
            </a:extLst>
          </p:cNvPr>
          <p:cNvCxnSpPr/>
          <p:nvPr/>
        </p:nvCxnSpPr>
        <p:spPr>
          <a:xfrm flipH="1">
            <a:off x="1582073" y="4577006"/>
            <a:ext cx="536" cy="390610"/>
          </a:xfrm>
          <a:prstGeom prst="straightConnector1">
            <a:avLst/>
          </a:prstGeom>
          <a:ln w="38100">
            <a:solidFill>
              <a:srgbClr val="00B050"/>
            </a:solidFill>
            <a:headEnd type="diamond"/>
            <a:tailEnd type="diamond"/>
          </a:ln>
          <a:effectLst>
            <a:outerShdw blurRad="63500" sx="102000" sy="102000" algn="c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8514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bgerundete rechteckige Legende 4"/>
          <p:cNvSpPr/>
          <p:nvPr/>
        </p:nvSpPr>
        <p:spPr>
          <a:xfrm>
            <a:off x="87533" y="833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386289" y="95138"/>
            <a:ext cx="11425382" cy="6124754"/>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We are now using the topic ‘Local Breeding’ </a:t>
            </a:r>
            <a:r>
              <a:rPr lang="en-GB" sz="2800" i="1" dirty="0">
                <a:latin typeface="Arial" panose="020B0604020202020204" pitchFamily="34" charset="0"/>
                <a:cs typeface="Arial" panose="020B0604020202020204" pitchFamily="34" charset="0"/>
              </a:rPr>
              <a:t>vs.</a:t>
            </a:r>
            <a:r>
              <a:rPr lang="en-GB" sz="2800" dirty="0">
                <a:latin typeface="Arial" panose="020B0604020202020204" pitchFamily="34" charset="0"/>
                <a:cs typeface="Arial" panose="020B0604020202020204" pitchFamily="34" charset="0"/>
              </a:rPr>
              <a:t> ‘Formal Breeding’</a:t>
            </a:r>
          </a:p>
          <a:p>
            <a:r>
              <a:rPr lang="en-GB" sz="2800" dirty="0">
                <a:solidFill>
                  <a:schemeClr val="tx1">
                    <a:lumMod val="50000"/>
                    <a:lumOff val="50000"/>
                  </a:schemeClr>
                </a:solidFill>
                <a:latin typeface="Arial" panose="020B0604020202020204" pitchFamily="34" charset="0"/>
                <a:cs typeface="Arial" panose="020B0604020202020204" pitchFamily="34" charset="0"/>
              </a:rPr>
              <a:t>DOI 10.1016/j.fcr.2008.07.013</a:t>
            </a:r>
          </a:p>
          <a:p>
            <a:r>
              <a:rPr lang="en-GB" sz="2800" dirty="0">
                <a:solidFill>
                  <a:schemeClr val="tx1">
                    <a:lumMod val="50000"/>
                    <a:lumOff val="50000"/>
                  </a:schemeClr>
                </a:solidFill>
                <a:latin typeface="Arial" panose="020B0604020202020204" pitchFamily="34" charset="0"/>
                <a:cs typeface="Arial" panose="020B0604020202020204" pitchFamily="34" charset="0"/>
              </a:rPr>
              <a:t>DOI 10.1007/s10681-007-9603-3</a:t>
            </a:r>
          </a:p>
          <a:p>
            <a:r>
              <a:rPr lang="en-GB" sz="2800" dirty="0">
                <a:latin typeface="Arial" panose="020B0604020202020204" pitchFamily="34" charset="0"/>
                <a:cs typeface="Arial" panose="020B0604020202020204" pitchFamily="34" charset="0"/>
              </a:rPr>
              <a:t> ... which is the topic ‚Breeding for a very small </a:t>
            </a:r>
            <a:r>
              <a:rPr lang="en-GB" sz="2800" i="1" dirty="0">
                <a:latin typeface="Arial" panose="020B0604020202020204" pitchFamily="34" charset="0"/>
                <a:cs typeface="Arial" panose="020B0604020202020204" pitchFamily="34" charset="0"/>
              </a:rPr>
              <a:t>vs.</a:t>
            </a:r>
            <a:r>
              <a:rPr lang="en-GB" sz="2800" dirty="0">
                <a:latin typeface="Arial" panose="020B0604020202020204" pitchFamily="34" charset="0"/>
                <a:cs typeface="Arial" panose="020B0604020202020204" pitchFamily="34" charset="0"/>
              </a:rPr>
              <a:t> a large region in which our cultivar should be grown‘</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 ... to discuss </a:t>
            </a:r>
            <a:r>
              <a:rPr lang="en-GB" sz="2800" dirty="0" err="1">
                <a:latin typeface="Arial" panose="020B0604020202020204" pitchFamily="34" charset="0"/>
                <a:cs typeface="Arial" panose="020B0604020202020204" pitchFamily="34" charset="0"/>
              </a:rPr>
              <a:t>GxE</a:t>
            </a:r>
            <a:r>
              <a:rPr lang="en-GB" sz="2800" dirty="0">
                <a:latin typeface="Arial" panose="020B0604020202020204" pitchFamily="34" charset="0"/>
                <a:cs typeface="Arial" panose="020B0604020202020204" pitchFamily="34" charset="0"/>
              </a:rPr>
              <a:t>; </a:t>
            </a:r>
            <a:r>
              <a:rPr lang="en-GB" sz="2800" dirty="0">
                <a:solidFill>
                  <a:schemeClr val="tx1">
                    <a:lumMod val="50000"/>
                    <a:lumOff val="50000"/>
                  </a:schemeClr>
                </a:solidFill>
                <a:latin typeface="Arial" panose="020B0604020202020204" pitchFamily="34" charset="0"/>
                <a:cs typeface="Arial" panose="020B0604020202020204" pitchFamily="34" charset="0"/>
              </a:rPr>
              <a:t>specifically </a:t>
            </a:r>
            <a:r>
              <a:rPr lang="en-GB" sz="2800" dirty="0" err="1">
                <a:solidFill>
                  <a:schemeClr val="tx1">
                    <a:lumMod val="50000"/>
                    <a:lumOff val="50000"/>
                  </a:schemeClr>
                </a:solidFill>
                <a:latin typeface="Arial" panose="020B0604020202020204" pitchFamily="34" charset="0"/>
                <a:cs typeface="Arial" panose="020B0604020202020204" pitchFamily="34" charset="0"/>
              </a:rPr>
              <a:t>GxL</a:t>
            </a:r>
            <a:r>
              <a:rPr lang="en-GB" sz="2800" dirty="0">
                <a:solidFill>
                  <a:schemeClr val="tx1">
                    <a:lumMod val="50000"/>
                    <a:lumOff val="50000"/>
                  </a:schemeClr>
                </a:solidFill>
                <a:latin typeface="Arial" panose="020B0604020202020204" pitchFamily="34" charset="0"/>
                <a:cs typeface="Arial" panose="020B0604020202020204" pitchFamily="34" charset="0"/>
              </a:rPr>
              <a:t> (G x Location) as part of </a:t>
            </a:r>
            <a:r>
              <a:rPr lang="en-GB" sz="2800" dirty="0" err="1">
                <a:solidFill>
                  <a:schemeClr val="tx1">
                    <a:lumMod val="50000"/>
                    <a:lumOff val="50000"/>
                  </a:schemeClr>
                </a:solidFill>
                <a:latin typeface="Arial" panose="020B0604020202020204" pitchFamily="34" charset="0"/>
                <a:cs typeface="Arial" panose="020B0604020202020204" pitchFamily="34" charset="0"/>
              </a:rPr>
              <a:t>GxE</a:t>
            </a:r>
            <a:r>
              <a:rPr lang="en-GB" sz="2800" dirty="0">
                <a:latin typeface="Arial" panose="020B0604020202020204" pitchFamily="34" charset="0"/>
                <a:cs typeface="Arial" panose="020B0604020202020204" pitchFamily="34" charset="0"/>
              </a:rPr>
              <a:t>. </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And: We are looking at the difference between ‚</a:t>
            </a:r>
            <a:r>
              <a:rPr lang="en-GB" sz="2800" dirty="0">
                <a:solidFill>
                  <a:srgbClr val="0000FF"/>
                </a:solidFill>
                <a:latin typeface="Arial" panose="020B0604020202020204" pitchFamily="34" charset="0"/>
                <a:cs typeface="Arial" panose="020B0604020202020204" pitchFamily="34" charset="0"/>
              </a:rPr>
              <a:t>Reproducibility</a:t>
            </a:r>
            <a:r>
              <a:rPr lang="en-GB" sz="2800" dirty="0">
                <a:latin typeface="Arial" panose="020B0604020202020204" pitchFamily="34" charset="0"/>
                <a:cs typeface="Arial" panose="020B0604020202020204" pitchFamily="34" charset="0"/>
              </a:rPr>
              <a:t>‘ and ‚</a:t>
            </a:r>
            <a:r>
              <a:rPr lang="en-GB" sz="2800" dirty="0">
                <a:solidFill>
                  <a:srgbClr val="0000FF"/>
                </a:solidFill>
                <a:latin typeface="Arial" panose="020B0604020202020204" pitchFamily="34" charset="0"/>
                <a:cs typeface="Arial" panose="020B0604020202020204" pitchFamily="34" charset="0"/>
              </a:rPr>
              <a:t>Heritability</a:t>
            </a:r>
            <a:r>
              <a:rPr lang="en-GB" sz="2800" dirty="0">
                <a:latin typeface="Arial" panose="020B0604020202020204" pitchFamily="34" charset="0"/>
                <a:cs typeface="Arial" panose="020B0604020202020204" pitchFamily="34" charset="0"/>
              </a:rPr>
              <a:t>‘ (broad sense</a:t>
            </a:r>
            <a:r>
              <a:rPr lang="en-GB" sz="28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sz="2800" dirty="0">
                <a:latin typeface="Arial" panose="020B0604020202020204" pitchFamily="34" charset="0"/>
                <a:cs typeface="Arial" panose="020B0604020202020204" pitchFamily="34" charset="0"/>
              </a:rPr>
              <a:t>) to again discuss </a:t>
            </a:r>
            <a:r>
              <a:rPr lang="en-GB" sz="2800" dirty="0" err="1">
                <a:latin typeface="Arial" panose="020B0604020202020204" pitchFamily="34" charset="0"/>
                <a:cs typeface="Arial" panose="020B0604020202020204" pitchFamily="34" charset="0"/>
              </a:rPr>
              <a:t>GxE</a:t>
            </a:r>
            <a:r>
              <a:rPr lang="en-GB" sz="2800" dirty="0">
                <a:latin typeface="Arial" panose="020B0604020202020204" pitchFamily="34" charset="0"/>
                <a:cs typeface="Arial" panose="020B0604020202020204" pitchFamily="34" charset="0"/>
              </a:rPr>
              <a:t> interactions. First without figures and without Algebra.</a:t>
            </a:r>
          </a:p>
          <a:p>
            <a:r>
              <a:rPr lang="en-GB" sz="2800" dirty="0">
                <a:latin typeface="Arial" panose="020B0604020202020204" pitchFamily="34" charset="0"/>
                <a:cs typeface="Arial" panose="020B0604020202020204" pitchFamily="34" charset="0"/>
              </a:rPr>
              <a:t> </a:t>
            </a:r>
          </a:p>
          <a:p>
            <a:r>
              <a:rPr lang="en-GB" sz="2800" dirty="0">
                <a:latin typeface="Arial" panose="020B0604020202020204" pitchFamily="34" charset="0"/>
                <a:cs typeface="Arial" panose="020B0604020202020204" pitchFamily="34" charset="0"/>
              </a:rPr>
              <a:t>After a dozen or so pages, we then enter into data examples: </a:t>
            </a:r>
            <a:br>
              <a:rPr lang="en-GB" sz="2800" dirty="0">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To deduce and show </a:t>
            </a:r>
            <a:r>
              <a:rPr lang="en-GB" sz="2800" dirty="0">
                <a:solidFill>
                  <a:srgbClr val="0000FF"/>
                </a:solidFill>
                <a:latin typeface="Arial" panose="020B0604020202020204" pitchFamily="34" charset="0"/>
                <a:cs typeface="Arial" panose="020B0604020202020204" pitchFamily="34" charset="0"/>
              </a:rPr>
              <a:t>what h² ‚really‘ means</a:t>
            </a:r>
            <a:r>
              <a:rPr lang="en-GB" sz="2800" dirty="0">
                <a:latin typeface="Arial" panose="020B0604020202020204" pitchFamily="34" charset="0"/>
                <a:cs typeface="Arial" panose="020B0604020202020204" pitchFamily="34" charset="0"/>
              </a:rPr>
              <a:t>.</a:t>
            </a:r>
          </a:p>
          <a:p>
            <a:endParaRPr lang="en-GB" sz="2800" dirty="0">
              <a:latin typeface="Arial" panose="020B0604020202020204" pitchFamily="34" charset="0"/>
              <a:cs typeface="Arial" panose="020B0604020202020204" pitchFamily="34" charset="0"/>
            </a:endParaRPr>
          </a:p>
        </p:txBody>
      </p:sp>
      <p:sp>
        <p:nvSpPr>
          <p:cNvPr id="5" name="TextBox 4"/>
          <p:cNvSpPr txBox="1"/>
          <p:nvPr/>
        </p:nvSpPr>
        <p:spPr>
          <a:xfrm>
            <a:off x="1" y="6443136"/>
            <a:ext cx="12027506" cy="36933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Narrow sense heritability – of course – exists, we will deal with it later, e.g. as we enter Quantitative Genetics.</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0269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 name="Group 336"/>
          <p:cNvGrpSpPr>
            <a:grpSpLocks noChangeAspect="1"/>
          </p:cNvGrpSpPr>
          <p:nvPr/>
        </p:nvGrpSpPr>
        <p:grpSpPr>
          <a:xfrm>
            <a:off x="111281" y="634813"/>
            <a:ext cx="5564005" cy="5535360"/>
            <a:chOff x="5348178" y="1663995"/>
            <a:chExt cx="5162106" cy="5135526"/>
          </a:xfrm>
        </p:grpSpPr>
        <p:sp>
          <p:nvSpPr>
            <p:cNvPr id="338" name="Rectangle 337"/>
            <p:cNvSpPr/>
            <p:nvPr/>
          </p:nvSpPr>
          <p:spPr>
            <a:xfrm>
              <a:off x="5348178" y="1663995"/>
              <a:ext cx="5162106" cy="513552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grpSp>
          <p:nvGrpSpPr>
            <p:cNvPr id="339" name="Group 338"/>
            <p:cNvGrpSpPr>
              <a:grpSpLocks noChangeAspect="1"/>
            </p:cNvGrpSpPr>
            <p:nvPr/>
          </p:nvGrpSpPr>
          <p:grpSpPr>
            <a:xfrm>
              <a:off x="5369043" y="1760317"/>
              <a:ext cx="4954625" cy="4934053"/>
              <a:chOff x="177900" y="893763"/>
              <a:chExt cx="5938738" cy="5914080"/>
            </a:xfrm>
          </p:grpSpPr>
          <p:sp>
            <p:nvSpPr>
              <p:cNvPr id="340" name="Line 169"/>
              <p:cNvSpPr>
                <a:spLocks noChangeShapeType="1"/>
              </p:cNvSpPr>
              <p:nvPr/>
            </p:nvSpPr>
            <p:spPr bwMode="auto">
              <a:xfrm flipV="1">
                <a:off x="989013" y="987425"/>
                <a:ext cx="1588" cy="50355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1" name="Line 170"/>
              <p:cNvSpPr>
                <a:spLocks noChangeAspect="1" noChangeShapeType="1"/>
              </p:cNvSpPr>
              <p:nvPr/>
            </p:nvSpPr>
            <p:spPr bwMode="auto">
              <a:xfrm flipV="1">
                <a:off x="6024563" y="987425"/>
                <a:ext cx="1588" cy="50355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2" name="Line 171"/>
              <p:cNvSpPr>
                <a:spLocks noChangeShapeType="1"/>
              </p:cNvSpPr>
              <p:nvPr/>
            </p:nvSpPr>
            <p:spPr bwMode="auto">
              <a:xfrm flipH="1">
                <a:off x="893763" y="5732463"/>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3" name="Line 172"/>
              <p:cNvSpPr>
                <a:spLocks noChangeShapeType="1"/>
              </p:cNvSpPr>
              <p:nvPr/>
            </p:nvSpPr>
            <p:spPr bwMode="auto">
              <a:xfrm>
                <a:off x="6024563" y="5732463"/>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4" name="Rectangle 173"/>
              <p:cNvSpPr>
                <a:spLocks noChangeArrowheads="1"/>
              </p:cNvSpPr>
              <p:nvPr/>
            </p:nvSpPr>
            <p:spPr bwMode="auto">
              <a:xfrm>
                <a:off x="655638" y="5622925"/>
                <a:ext cx="15694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345" name="Line 174"/>
              <p:cNvSpPr>
                <a:spLocks noChangeShapeType="1"/>
              </p:cNvSpPr>
              <p:nvPr/>
            </p:nvSpPr>
            <p:spPr bwMode="auto">
              <a:xfrm flipH="1">
                <a:off x="941388" y="5367338"/>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6" name="Line 175"/>
              <p:cNvSpPr>
                <a:spLocks noChangeShapeType="1"/>
              </p:cNvSpPr>
              <p:nvPr/>
            </p:nvSpPr>
            <p:spPr bwMode="auto">
              <a:xfrm>
                <a:off x="6024563" y="5367338"/>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7" name="Line 176"/>
              <p:cNvSpPr>
                <a:spLocks noChangeShapeType="1"/>
              </p:cNvSpPr>
              <p:nvPr/>
            </p:nvSpPr>
            <p:spPr bwMode="auto">
              <a:xfrm flipH="1">
                <a:off x="893763" y="5002213"/>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8" name="Line 177"/>
              <p:cNvSpPr>
                <a:spLocks noChangeShapeType="1"/>
              </p:cNvSpPr>
              <p:nvPr/>
            </p:nvSpPr>
            <p:spPr bwMode="auto">
              <a:xfrm>
                <a:off x="6024563" y="5002213"/>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49" name="Rectangle 178"/>
              <p:cNvSpPr>
                <a:spLocks noChangeArrowheads="1"/>
              </p:cNvSpPr>
              <p:nvPr/>
            </p:nvSpPr>
            <p:spPr bwMode="auto">
              <a:xfrm>
                <a:off x="655638" y="4892675"/>
                <a:ext cx="15694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350" name="Line 179"/>
              <p:cNvSpPr>
                <a:spLocks noChangeShapeType="1"/>
              </p:cNvSpPr>
              <p:nvPr/>
            </p:nvSpPr>
            <p:spPr bwMode="auto">
              <a:xfrm flipH="1">
                <a:off x="941388" y="4637088"/>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51" name="Line 180"/>
              <p:cNvSpPr>
                <a:spLocks noChangeShapeType="1"/>
              </p:cNvSpPr>
              <p:nvPr/>
            </p:nvSpPr>
            <p:spPr bwMode="auto">
              <a:xfrm>
                <a:off x="6024563" y="4637088"/>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52" name="Line 181"/>
              <p:cNvSpPr>
                <a:spLocks noChangeShapeType="1"/>
              </p:cNvSpPr>
              <p:nvPr/>
            </p:nvSpPr>
            <p:spPr bwMode="auto">
              <a:xfrm flipH="1">
                <a:off x="893763" y="4271963"/>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53" name="Line 182"/>
              <p:cNvSpPr>
                <a:spLocks noChangeShapeType="1"/>
              </p:cNvSpPr>
              <p:nvPr/>
            </p:nvSpPr>
            <p:spPr bwMode="auto">
              <a:xfrm>
                <a:off x="6024563" y="4271963"/>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54" name="Rectangle 183"/>
              <p:cNvSpPr>
                <a:spLocks noChangeArrowheads="1"/>
              </p:cNvSpPr>
              <p:nvPr/>
            </p:nvSpPr>
            <p:spPr bwMode="auto">
              <a:xfrm>
                <a:off x="655638" y="4162427"/>
                <a:ext cx="15694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355" name="Line 184"/>
              <p:cNvSpPr>
                <a:spLocks noChangeShapeType="1"/>
              </p:cNvSpPr>
              <p:nvPr/>
            </p:nvSpPr>
            <p:spPr bwMode="auto">
              <a:xfrm flipH="1">
                <a:off x="941388" y="3906838"/>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56" name="Line 185"/>
              <p:cNvSpPr>
                <a:spLocks noChangeShapeType="1"/>
              </p:cNvSpPr>
              <p:nvPr/>
            </p:nvSpPr>
            <p:spPr bwMode="auto">
              <a:xfrm>
                <a:off x="6024563" y="3906838"/>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57" name="Line 186"/>
              <p:cNvSpPr>
                <a:spLocks noChangeShapeType="1"/>
              </p:cNvSpPr>
              <p:nvPr/>
            </p:nvSpPr>
            <p:spPr bwMode="auto">
              <a:xfrm flipH="1">
                <a:off x="893763" y="3541713"/>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58" name="Line 187"/>
              <p:cNvSpPr>
                <a:spLocks noChangeShapeType="1"/>
              </p:cNvSpPr>
              <p:nvPr/>
            </p:nvSpPr>
            <p:spPr bwMode="auto">
              <a:xfrm>
                <a:off x="6024563" y="3541713"/>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59" name="Rectangle 188"/>
              <p:cNvSpPr>
                <a:spLocks noChangeArrowheads="1"/>
              </p:cNvSpPr>
              <p:nvPr/>
            </p:nvSpPr>
            <p:spPr bwMode="auto">
              <a:xfrm>
                <a:off x="534988" y="3432176"/>
                <a:ext cx="31388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360" name="Line 189"/>
              <p:cNvSpPr>
                <a:spLocks noChangeShapeType="1"/>
              </p:cNvSpPr>
              <p:nvPr/>
            </p:nvSpPr>
            <p:spPr bwMode="auto">
              <a:xfrm flipH="1">
                <a:off x="941388" y="3176588"/>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1" name="Line 190"/>
              <p:cNvSpPr>
                <a:spLocks noChangeShapeType="1"/>
              </p:cNvSpPr>
              <p:nvPr/>
            </p:nvSpPr>
            <p:spPr bwMode="auto">
              <a:xfrm>
                <a:off x="6024563" y="3176588"/>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2" name="Line 191"/>
              <p:cNvSpPr>
                <a:spLocks noChangeShapeType="1"/>
              </p:cNvSpPr>
              <p:nvPr/>
            </p:nvSpPr>
            <p:spPr bwMode="auto">
              <a:xfrm flipH="1">
                <a:off x="893763" y="2811463"/>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3" name="Line 192"/>
              <p:cNvSpPr>
                <a:spLocks noChangeShapeType="1"/>
              </p:cNvSpPr>
              <p:nvPr/>
            </p:nvSpPr>
            <p:spPr bwMode="auto">
              <a:xfrm>
                <a:off x="6024563" y="2811463"/>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4" name="Rectangle 193"/>
              <p:cNvSpPr>
                <a:spLocks noChangeArrowheads="1"/>
              </p:cNvSpPr>
              <p:nvPr/>
            </p:nvSpPr>
            <p:spPr bwMode="auto">
              <a:xfrm>
                <a:off x="534988" y="2701926"/>
                <a:ext cx="292839"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365" name="Line 194"/>
              <p:cNvSpPr>
                <a:spLocks noChangeShapeType="1"/>
              </p:cNvSpPr>
              <p:nvPr/>
            </p:nvSpPr>
            <p:spPr bwMode="auto">
              <a:xfrm flipH="1">
                <a:off x="941388" y="2447925"/>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6" name="Line 195"/>
              <p:cNvSpPr>
                <a:spLocks noChangeShapeType="1"/>
              </p:cNvSpPr>
              <p:nvPr/>
            </p:nvSpPr>
            <p:spPr bwMode="auto">
              <a:xfrm>
                <a:off x="6024563" y="2447925"/>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7" name="Line 196"/>
              <p:cNvSpPr>
                <a:spLocks noChangeShapeType="1"/>
              </p:cNvSpPr>
              <p:nvPr/>
            </p:nvSpPr>
            <p:spPr bwMode="auto">
              <a:xfrm flipH="1">
                <a:off x="893763" y="2082800"/>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8" name="Line 197"/>
              <p:cNvSpPr>
                <a:spLocks noChangeShapeType="1"/>
              </p:cNvSpPr>
              <p:nvPr/>
            </p:nvSpPr>
            <p:spPr bwMode="auto">
              <a:xfrm>
                <a:off x="6024563" y="2082800"/>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69" name="Rectangle 198"/>
              <p:cNvSpPr>
                <a:spLocks noChangeArrowheads="1"/>
              </p:cNvSpPr>
              <p:nvPr/>
            </p:nvSpPr>
            <p:spPr bwMode="auto">
              <a:xfrm>
                <a:off x="534988" y="1973263"/>
                <a:ext cx="31388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370" name="Line 199"/>
              <p:cNvSpPr>
                <a:spLocks noChangeShapeType="1"/>
              </p:cNvSpPr>
              <p:nvPr/>
            </p:nvSpPr>
            <p:spPr bwMode="auto">
              <a:xfrm flipH="1">
                <a:off x="941388" y="1717675"/>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1" name="Line 200"/>
              <p:cNvSpPr>
                <a:spLocks noChangeShapeType="1"/>
              </p:cNvSpPr>
              <p:nvPr/>
            </p:nvSpPr>
            <p:spPr bwMode="auto">
              <a:xfrm>
                <a:off x="6024563" y="1717675"/>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2" name="Line 201"/>
              <p:cNvSpPr>
                <a:spLocks noChangeShapeType="1"/>
              </p:cNvSpPr>
              <p:nvPr/>
            </p:nvSpPr>
            <p:spPr bwMode="auto">
              <a:xfrm flipH="1">
                <a:off x="893763" y="1352550"/>
                <a:ext cx="952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3" name="Line 202"/>
              <p:cNvSpPr>
                <a:spLocks noChangeShapeType="1"/>
              </p:cNvSpPr>
              <p:nvPr/>
            </p:nvSpPr>
            <p:spPr bwMode="auto">
              <a:xfrm>
                <a:off x="6024563" y="1352550"/>
                <a:ext cx="9207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4" name="Rectangle 203"/>
              <p:cNvSpPr>
                <a:spLocks noChangeArrowheads="1"/>
              </p:cNvSpPr>
              <p:nvPr/>
            </p:nvSpPr>
            <p:spPr bwMode="auto">
              <a:xfrm>
                <a:off x="534988" y="1243013"/>
                <a:ext cx="31388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sp>
            <p:nvSpPr>
              <p:cNvPr id="375" name="Line 204"/>
              <p:cNvSpPr>
                <a:spLocks noChangeShapeType="1"/>
              </p:cNvSpPr>
              <p:nvPr/>
            </p:nvSpPr>
            <p:spPr bwMode="auto">
              <a:xfrm flipH="1">
                <a:off x="941388" y="987425"/>
                <a:ext cx="47625"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6" name="Line 205"/>
              <p:cNvSpPr>
                <a:spLocks noChangeShapeType="1"/>
              </p:cNvSpPr>
              <p:nvPr/>
            </p:nvSpPr>
            <p:spPr bwMode="auto">
              <a:xfrm>
                <a:off x="6024563" y="987425"/>
                <a:ext cx="46038"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7" name="Rectangle 206"/>
              <p:cNvSpPr>
                <a:spLocks noChangeArrowheads="1"/>
              </p:cNvSpPr>
              <p:nvPr/>
            </p:nvSpPr>
            <p:spPr bwMode="auto">
              <a:xfrm rot="16200000">
                <a:off x="-1029707" y="3402907"/>
                <a:ext cx="2754737"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True genotypic values</a:t>
                </a:r>
                <a:endParaRPr lang="en-GB" altLang="en-US" sz="1600" dirty="0">
                  <a:latin typeface="Arial" panose="020B0604020202020204" pitchFamily="34" charset="0"/>
                  <a:cs typeface="Arial" panose="020B0604020202020204" pitchFamily="34" charset="0"/>
                </a:endParaRPr>
              </a:p>
            </p:txBody>
          </p:sp>
          <p:sp>
            <p:nvSpPr>
              <p:cNvPr id="378" name="Line 207"/>
              <p:cNvSpPr>
                <a:spLocks noChangeShapeType="1"/>
              </p:cNvSpPr>
              <p:nvPr/>
            </p:nvSpPr>
            <p:spPr bwMode="auto">
              <a:xfrm>
                <a:off x="989013" y="6022975"/>
                <a:ext cx="50355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79" name="Line 208"/>
              <p:cNvSpPr>
                <a:spLocks noChangeShapeType="1"/>
              </p:cNvSpPr>
              <p:nvPr/>
            </p:nvSpPr>
            <p:spPr bwMode="auto">
              <a:xfrm>
                <a:off x="989013" y="987425"/>
                <a:ext cx="5035550" cy="158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0" name="Line 209"/>
              <p:cNvSpPr>
                <a:spLocks noChangeShapeType="1"/>
              </p:cNvSpPr>
              <p:nvPr/>
            </p:nvSpPr>
            <p:spPr bwMode="auto">
              <a:xfrm>
                <a:off x="1279525"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1" name="Line 210"/>
              <p:cNvSpPr>
                <a:spLocks noChangeShapeType="1"/>
              </p:cNvSpPr>
              <p:nvPr/>
            </p:nvSpPr>
            <p:spPr bwMode="auto">
              <a:xfrm flipV="1">
                <a:off x="1279525"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2" name="Rectangle 211"/>
              <p:cNvSpPr>
                <a:spLocks noChangeArrowheads="1"/>
              </p:cNvSpPr>
              <p:nvPr/>
            </p:nvSpPr>
            <p:spPr bwMode="auto">
              <a:xfrm>
                <a:off x="1171574" y="6140449"/>
                <a:ext cx="15694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7</a:t>
                </a:r>
                <a:endParaRPr lang="en-GB" altLang="en-US" sz="1600" dirty="0">
                  <a:latin typeface="Arial" panose="020B0604020202020204" pitchFamily="34" charset="0"/>
                  <a:cs typeface="Arial" panose="020B0604020202020204" pitchFamily="34" charset="0"/>
                </a:endParaRPr>
              </a:p>
            </p:txBody>
          </p:sp>
          <p:sp>
            <p:nvSpPr>
              <p:cNvPr id="383" name="Line 212"/>
              <p:cNvSpPr>
                <a:spLocks noChangeShapeType="1"/>
              </p:cNvSpPr>
              <p:nvPr/>
            </p:nvSpPr>
            <p:spPr bwMode="auto">
              <a:xfrm>
                <a:off x="1644650"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4" name="Line 213"/>
              <p:cNvSpPr>
                <a:spLocks noChangeShapeType="1"/>
              </p:cNvSpPr>
              <p:nvPr/>
            </p:nvSpPr>
            <p:spPr bwMode="auto">
              <a:xfrm flipV="1">
                <a:off x="1644650"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5" name="Line 214"/>
              <p:cNvSpPr>
                <a:spLocks noChangeShapeType="1"/>
              </p:cNvSpPr>
              <p:nvPr/>
            </p:nvSpPr>
            <p:spPr bwMode="auto">
              <a:xfrm>
                <a:off x="2009775"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6" name="Line 215"/>
              <p:cNvSpPr>
                <a:spLocks noChangeShapeType="1"/>
              </p:cNvSpPr>
              <p:nvPr/>
            </p:nvSpPr>
            <p:spPr bwMode="auto">
              <a:xfrm flipV="1">
                <a:off x="2009775"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7" name="Rectangle 216"/>
              <p:cNvSpPr>
                <a:spLocks noChangeArrowheads="1"/>
              </p:cNvSpPr>
              <p:nvPr/>
            </p:nvSpPr>
            <p:spPr bwMode="auto">
              <a:xfrm>
                <a:off x="1901826" y="6140449"/>
                <a:ext cx="15694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8</a:t>
                </a:r>
                <a:endParaRPr lang="en-GB" altLang="en-US" sz="1600" dirty="0">
                  <a:latin typeface="Arial" panose="020B0604020202020204" pitchFamily="34" charset="0"/>
                  <a:cs typeface="Arial" panose="020B0604020202020204" pitchFamily="34" charset="0"/>
                </a:endParaRPr>
              </a:p>
            </p:txBody>
          </p:sp>
          <p:sp>
            <p:nvSpPr>
              <p:cNvPr id="388" name="Line 217"/>
              <p:cNvSpPr>
                <a:spLocks noChangeShapeType="1"/>
              </p:cNvSpPr>
              <p:nvPr/>
            </p:nvSpPr>
            <p:spPr bwMode="auto">
              <a:xfrm>
                <a:off x="237331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89" name="Line 218"/>
              <p:cNvSpPr>
                <a:spLocks noChangeShapeType="1"/>
              </p:cNvSpPr>
              <p:nvPr/>
            </p:nvSpPr>
            <p:spPr bwMode="auto">
              <a:xfrm flipV="1">
                <a:off x="237331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0" name="Line 219"/>
              <p:cNvSpPr>
                <a:spLocks noChangeShapeType="1"/>
              </p:cNvSpPr>
              <p:nvPr/>
            </p:nvSpPr>
            <p:spPr bwMode="auto">
              <a:xfrm>
                <a:off x="2738438"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1" name="Line 220"/>
              <p:cNvSpPr>
                <a:spLocks noChangeShapeType="1"/>
              </p:cNvSpPr>
              <p:nvPr/>
            </p:nvSpPr>
            <p:spPr bwMode="auto">
              <a:xfrm flipV="1">
                <a:off x="2738438"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2" name="Rectangle 221"/>
              <p:cNvSpPr>
                <a:spLocks noChangeArrowheads="1"/>
              </p:cNvSpPr>
              <p:nvPr/>
            </p:nvSpPr>
            <p:spPr bwMode="auto">
              <a:xfrm>
                <a:off x="2632075" y="6140449"/>
                <a:ext cx="15694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9</a:t>
                </a:r>
                <a:endParaRPr lang="en-GB" altLang="en-US" sz="1600" dirty="0">
                  <a:latin typeface="Arial" panose="020B0604020202020204" pitchFamily="34" charset="0"/>
                  <a:cs typeface="Arial" panose="020B0604020202020204" pitchFamily="34" charset="0"/>
                </a:endParaRPr>
              </a:p>
            </p:txBody>
          </p:sp>
          <p:sp>
            <p:nvSpPr>
              <p:cNvPr id="393" name="Line 222"/>
              <p:cNvSpPr>
                <a:spLocks noChangeShapeType="1"/>
              </p:cNvSpPr>
              <p:nvPr/>
            </p:nvSpPr>
            <p:spPr bwMode="auto">
              <a:xfrm>
                <a:off x="310356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4" name="Line 223"/>
              <p:cNvSpPr>
                <a:spLocks noChangeShapeType="1"/>
              </p:cNvSpPr>
              <p:nvPr/>
            </p:nvSpPr>
            <p:spPr bwMode="auto">
              <a:xfrm flipV="1">
                <a:off x="310356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5" name="Line 224"/>
              <p:cNvSpPr>
                <a:spLocks noChangeShapeType="1"/>
              </p:cNvSpPr>
              <p:nvPr/>
            </p:nvSpPr>
            <p:spPr bwMode="auto">
              <a:xfrm>
                <a:off x="3468688"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6" name="Line 225"/>
              <p:cNvSpPr>
                <a:spLocks noChangeShapeType="1"/>
              </p:cNvSpPr>
              <p:nvPr/>
            </p:nvSpPr>
            <p:spPr bwMode="auto">
              <a:xfrm flipV="1">
                <a:off x="3468688"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7" name="Rectangle 226"/>
              <p:cNvSpPr>
                <a:spLocks noChangeArrowheads="1"/>
              </p:cNvSpPr>
              <p:nvPr/>
            </p:nvSpPr>
            <p:spPr bwMode="auto">
              <a:xfrm>
                <a:off x="3300413" y="6140449"/>
                <a:ext cx="31388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10</a:t>
                </a:r>
                <a:endParaRPr lang="en-GB" altLang="en-US" sz="1600" dirty="0">
                  <a:latin typeface="Arial" panose="020B0604020202020204" pitchFamily="34" charset="0"/>
                  <a:cs typeface="Arial" panose="020B0604020202020204" pitchFamily="34" charset="0"/>
                </a:endParaRPr>
              </a:p>
            </p:txBody>
          </p:sp>
          <p:sp>
            <p:nvSpPr>
              <p:cNvPr id="398" name="Line 227"/>
              <p:cNvSpPr>
                <a:spLocks noChangeShapeType="1"/>
              </p:cNvSpPr>
              <p:nvPr/>
            </p:nvSpPr>
            <p:spPr bwMode="auto">
              <a:xfrm>
                <a:off x="383381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399" name="Line 228"/>
              <p:cNvSpPr>
                <a:spLocks noChangeShapeType="1"/>
              </p:cNvSpPr>
              <p:nvPr/>
            </p:nvSpPr>
            <p:spPr bwMode="auto">
              <a:xfrm flipV="1">
                <a:off x="383381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00" name="Line 229"/>
              <p:cNvSpPr>
                <a:spLocks noChangeShapeType="1"/>
              </p:cNvSpPr>
              <p:nvPr/>
            </p:nvSpPr>
            <p:spPr bwMode="auto">
              <a:xfrm>
                <a:off x="4198938"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01" name="Line 230"/>
              <p:cNvSpPr>
                <a:spLocks noChangeShapeType="1"/>
              </p:cNvSpPr>
              <p:nvPr/>
            </p:nvSpPr>
            <p:spPr bwMode="auto">
              <a:xfrm flipV="1">
                <a:off x="4198938"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02" name="Rectangle 231"/>
              <p:cNvSpPr>
                <a:spLocks noChangeArrowheads="1"/>
              </p:cNvSpPr>
              <p:nvPr/>
            </p:nvSpPr>
            <p:spPr bwMode="auto">
              <a:xfrm>
                <a:off x="4030664" y="6140449"/>
                <a:ext cx="292839"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11</a:t>
                </a:r>
                <a:endParaRPr lang="en-GB" altLang="en-US" sz="1600" dirty="0">
                  <a:latin typeface="Arial" panose="020B0604020202020204" pitchFamily="34" charset="0"/>
                  <a:cs typeface="Arial" panose="020B0604020202020204" pitchFamily="34" charset="0"/>
                </a:endParaRPr>
              </a:p>
            </p:txBody>
          </p:sp>
          <p:sp>
            <p:nvSpPr>
              <p:cNvPr id="403" name="Line 232"/>
              <p:cNvSpPr>
                <a:spLocks noChangeShapeType="1"/>
              </p:cNvSpPr>
              <p:nvPr/>
            </p:nvSpPr>
            <p:spPr bwMode="auto">
              <a:xfrm>
                <a:off x="456406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04" name="Line 233"/>
              <p:cNvSpPr>
                <a:spLocks noChangeShapeType="1"/>
              </p:cNvSpPr>
              <p:nvPr/>
            </p:nvSpPr>
            <p:spPr bwMode="auto">
              <a:xfrm flipV="1">
                <a:off x="456406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05" name="Line 234"/>
              <p:cNvSpPr>
                <a:spLocks noChangeShapeType="1"/>
              </p:cNvSpPr>
              <p:nvPr/>
            </p:nvSpPr>
            <p:spPr bwMode="auto">
              <a:xfrm>
                <a:off x="4929188"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06" name="Line 235"/>
              <p:cNvSpPr>
                <a:spLocks noChangeShapeType="1"/>
              </p:cNvSpPr>
              <p:nvPr/>
            </p:nvSpPr>
            <p:spPr bwMode="auto">
              <a:xfrm flipV="1">
                <a:off x="4929188"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07" name="Rectangle 236"/>
              <p:cNvSpPr>
                <a:spLocks noChangeArrowheads="1"/>
              </p:cNvSpPr>
              <p:nvPr/>
            </p:nvSpPr>
            <p:spPr bwMode="auto">
              <a:xfrm>
                <a:off x="4760914" y="6140449"/>
                <a:ext cx="31388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12</a:t>
                </a:r>
                <a:endParaRPr lang="en-GB" altLang="en-US" sz="1600" dirty="0">
                  <a:latin typeface="Arial" panose="020B0604020202020204" pitchFamily="34" charset="0"/>
                  <a:cs typeface="Arial" panose="020B0604020202020204" pitchFamily="34" charset="0"/>
                </a:endParaRPr>
              </a:p>
            </p:txBody>
          </p:sp>
          <p:sp>
            <p:nvSpPr>
              <p:cNvPr id="408" name="Line 237"/>
              <p:cNvSpPr>
                <a:spLocks noChangeShapeType="1"/>
              </p:cNvSpPr>
              <p:nvPr/>
            </p:nvSpPr>
            <p:spPr bwMode="auto">
              <a:xfrm>
                <a:off x="529431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09" name="Line 238"/>
              <p:cNvSpPr>
                <a:spLocks noChangeShapeType="1"/>
              </p:cNvSpPr>
              <p:nvPr/>
            </p:nvSpPr>
            <p:spPr bwMode="auto">
              <a:xfrm flipV="1">
                <a:off x="529431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0" name="Line 239"/>
              <p:cNvSpPr>
                <a:spLocks noChangeShapeType="1"/>
              </p:cNvSpPr>
              <p:nvPr/>
            </p:nvSpPr>
            <p:spPr bwMode="auto">
              <a:xfrm>
                <a:off x="5659438" y="6022975"/>
                <a:ext cx="1588" cy="95250"/>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1" name="Line 240"/>
              <p:cNvSpPr>
                <a:spLocks noChangeShapeType="1"/>
              </p:cNvSpPr>
              <p:nvPr/>
            </p:nvSpPr>
            <p:spPr bwMode="auto">
              <a:xfrm flipV="1">
                <a:off x="5659438" y="893763"/>
                <a:ext cx="1588" cy="93662"/>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2" name="Rectangle 241"/>
              <p:cNvSpPr>
                <a:spLocks noChangeArrowheads="1"/>
              </p:cNvSpPr>
              <p:nvPr/>
            </p:nvSpPr>
            <p:spPr bwMode="auto">
              <a:xfrm>
                <a:off x="5491163" y="6140449"/>
                <a:ext cx="31388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13</a:t>
                </a:r>
                <a:endParaRPr lang="en-GB" altLang="en-US" sz="1600" dirty="0">
                  <a:latin typeface="Arial" panose="020B0604020202020204" pitchFamily="34" charset="0"/>
                  <a:cs typeface="Arial" panose="020B0604020202020204" pitchFamily="34" charset="0"/>
                </a:endParaRPr>
              </a:p>
            </p:txBody>
          </p:sp>
          <p:sp>
            <p:nvSpPr>
              <p:cNvPr id="413" name="Line 242"/>
              <p:cNvSpPr>
                <a:spLocks noChangeShapeType="1"/>
              </p:cNvSpPr>
              <p:nvPr/>
            </p:nvSpPr>
            <p:spPr bwMode="auto">
              <a:xfrm>
                <a:off x="6024563" y="6022975"/>
                <a:ext cx="1588" cy="47625"/>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4" name="Line 243"/>
              <p:cNvSpPr>
                <a:spLocks noChangeShapeType="1"/>
              </p:cNvSpPr>
              <p:nvPr/>
            </p:nvSpPr>
            <p:spPr bwMode="auto">
              <a:xfrm flipV="1">
                <a:off x="6024563" y="941388"/>
                <a:ext cx="1588" cy="46037"/>
              </a:xfrm>
              <a:prstGeom prst="line">
                <a:avLst/>
              </a:prstGeom>
              <a:noFill/>
              <a:ln w="30163">
                <a:solidFill>
                  <a:srgbClr val="000000"/>
                </a:solidFill>
                <a:round/>
                <a:headEnd/>
                <a:tailEnd/>
              </a:ln>
              <a:extLst>
                <a:ext uri="{909E8E84-426E-40DD-AFC4-6F175D3DCCD1}">
                  <a14:hiddenFill xmlns:a14="http://schemas.microsoft.com/office/drawing/2010/main">
                    <a:no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5" name="Rectangle 244"/>
              <p:cNvSpPr>
                <a:spLocks noChangeArrowheads="1"/>
              </p:cNvSpPr>
              <p:nvPr/>
            </p:nvSpPr>
            <p:spPr bwMode="auto">
              <a:xfrm>
                <a:off x="1282344" y="6468320"/>
                <a:ext cx="3857219"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Means of genotypes at 2 </a:t>
                </a:r>
                <a:r>
                  <a:rPr lang="en-GB" altLang="en-US" sz="1600" dirty="0" err="1">
                    <a:solidFill>
                      <a:srgbClr val="000000"/>
                    </a:solidFill>
                    <a:latin typeface="Arial" panose="020B0604020202020204" pitchFamily="34" charset="0"/>
                    <a:cs typeface="Arial" panose="020B0604020202020204" pitchFamily="34" charset="0"/>
                  </a:rPr>
                  <a:t>envs</a:t>
                </a:r>
                <a:r>
                  <a:rPr lang="en-GB" altLang="en-US" sz="1600" dirty="0">
                    <a:solidFill>
                      <a:srgbClr val="000000"/>
                    </a:solidFill>
                    <a:latin typeface="Arial" panose="020B0604020202020204" pitchFamily="34" charset="0"/>
                    <a:cs typeface="Arial" panose="020B0604020202020204" pitchFamily="34" charset="0"/>
                  </a:rPr>
                  <a:t>.</a:t>
                </a:r>
                <a:endParaRPr lang="en-GB" altLang="en-US" sz="1600" dirty="0">
                  <a:latin typeface="Arial" panose="020B0604020202020204" pitchFamily="34" charset="0"/>
                  <a:cs typeface="Arial" panose="020B0604020202020204" pitchFamily="34" charset="0"/>
                </a:endParaRPr>
              </a:p>
            </p:txBody>
          </p:sp>
          <p:sp>
            <p:nvSpPr>
              <p:cNvPr id="416" name="Oval 245"/>
              <p:cNvSpPr>
                <a:spLocks noChangeArrowheads="1"/>
              </p:cNvSpPr>
              <p:nvPr/>
            </p:nvSpPr>
            <p:spPr bwMode="auto">
              <a:xfrm>
                <a:off x="4607250" y="2477954"/>
                <a:ext cx="136524" cy="136524"/>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7" name="Oval 246"/>
              <p:cNvSpPr>
                <a:spLocks noChangeArrowheads="1"/>
              </p:cNvSpPr>
              <p:nvPr/>
            </p:nvSpPr>
            <p:spPr bwMode="auto">
              <a:xfrm>
                <a:off x="3883025" y="2232025"/>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8" name="Oval 247"/>
              <p:cNvSpPr>
                <a:spLocks noChangeArrowheads="1"/>
              </p:cNvSpPr>
              <p:nvPr/>
            </p:nvSpPr>
            <p:spPr bwMode="auto">
              <a:xfrm>
                <a:off x="4270375" y="24082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19" name="Oval 248"/>
              <p:cNvSpPr>
                <a:spLocks noChangeArrowheads="1"/>
              </p:cNvSpPr>
              <p:nvPr/>
            </p:nvSpPr>
            <p:spPr bwMode="auto">
              <a:xfrm>
                <a:off x="4211638" y="2538413"/>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0" name="Oval 249"/>
              <p:cNvSpPr>
                <a:spLocks noChangeArrowheads="1"/>
              </p:cNvSpPr>
              <p:nvPr/>
            </p:nvSpPr>
            <p:spPr bwMode="auto">
              <a:xfrm>
                <a:off x="3525838" y="264318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1" name="Oval 250"/>
              <p:cNvSpPr>
                <a:spLocks noChangeArrowheads="1"/>
              </p:cNvSpPr>
              <p:nvPr/>
            </p:nvSpPr>
            <p:spPr bwMode="auto">
              <a:xfrm>
                <a:off x="3495675" y="2733675"/>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2" name="Oval 251"/>
              <p:cNvSpPr>
                <a:spLocks noChangeArrowheads="1"/>
              </p:cNvSpPr>
              <p:nvPr/>
            </p:nvSpPr>
            <p:spPr bwMode="auto">
              <a:xfrm>
                <a:off x="3860800" y="2813050"/>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3" name="Oval 252"/>
              <p:cNvSpPr>
                <a:spLocks noChangeArrowheads="1"/>
              </p:cNvSpPr>
              <p:nvPr/>
            </p:nvSpPr>
            <p:spPr bwMode="auto">
              <a:xfrm>
                <a:off x="3714750" y="2887663"/>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4" name="Oval 253"/>
              <p:cNvSpPr>
                <a:spLocks noChangeArrowheads="1"/>
              </p:cNvSpPr>
              <p:nvPr/>
            </p:nvSpPr>
            <p:spPr bwMode="auto">
              <a:xfrm>
                <a:off x="3219450" y="29543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5" name="Oval 254"/>
              <p:cNvSpPr>
                <a:spLocks noChangeArrowheads="1"/>
              </p:cNvSpPr>
              <p:nvPr/>
            </p:nvSpPr>
            <p:spPr bwMode="auto">
              <a:xfrm>
                <a:off x="2870200" y="30178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6" name="Oval 255"/>
              <p:cNvSpPr>
                <a:spLocks noChangeArrowheads="1"/>
              </p:cNvSpPr>
              <p:nvPr/>
            </p:nvSpPr>
            <p:spPr bwMode="auto">
              <a:xfrm>
                <a:off x="3694113" y="3078163"/>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7" name="Oval 256"/>
              <p:cNvSpPr>
                <a:spLocks noChangeArrowheads="1"/>
              </p:cNvSpPr>
              <p:nvPr/>
            </p:nvSpPr>
            <p:spPr bwMode="auto">
              <a:xfrm>
                <a:off x="3905250" y="3135313"/>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8" name="Oval 257"/>
              <p:cNvSpPr>
                <a:spLocks noChangeArrowheads="1"/>
              </p:cNvSpPr>
              <p:nvPr/>
            </p:nvSpPr>
            <p:spPr bwMode="auto">
              <a:xfrm>
                <a:off x="3941763" y="3190875"/>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29" name="Oval 258"/>
              <p:cNvSpPr>
                <a:spLocks noChangeArrowheads="1"/>
              </p:cNvSpPr>
              <p:nvPr/>
            </p:nvSpPr>
            <p:spPr bwMode="auto">
              <a:xfrm>
                <a:off x="2978150" y="3243263"/>
                <a:ext cx="136525"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0" name="Oval 259"/>
              <p:cNvSpPr>
                <a:spLocks noChangeArrowheads="1"/>
              </p:cNvSpPr>
              <p:nvPr/>
            </p:nvSpPr>
            <p:spPr bwMode="auto">
              <a:xfrm>
                <a:off x="3621088" y="32972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1" name="Oval 260"/>
              <p:cNvSpPr>
                <a:spLocks noChangeArrowheads="1"/>
              </p:cNvSpPr>
              <p:nvPr/>
            </p:nvSpPr>
            <p:spPr bwMode="auto">
              <a:xfrm>
                <a:off x="2693988" y="33480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2" name="Oval 261"/>
              <p:cNvSpPr>
                <a:spLocks noChangeArrowheads="1"/>
              </p:cNvSpPr>
              <p:nvPr/>
            </p:nvSpPr>
            <p:spPr bwMode="auto">
              <a:xfrm>
                <a:off x="2678113" y="3400425"/>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3" name="Oval 262"/>
              <p:cNvSpPr>
                <a:spLocks noChangeArrowheads="1"/>
              </p:cNvSpPr>
              <p:nvPr/>
            </p:nvSpPr>
            <p:spPr bwMode="auto">
              <a:xfrm>
                <a:off x="3284538" y="3449638"/>
                <a:ext cx="134938"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4" name="Oval 263"/>
              <p:cNvSpPr>
                <a:spLocks noChangeArrowheads="1"/>
              </p:cNvSpPr>
              <p:nvPr/>
            </p:nvSpPr>
            <p:spPr bwMode="auto">
              <a:xfrm>
                <a:off x="2955925" y="3500438"/>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5" name="Oval 264"/>
              <p:cNvSpPr>
                <a:spLocks noChangeArrowheads="1"/>
              </p:cNvSpPr>
              <p:nvPr/>
            </p:nvSpPr>
            <p:spPr bwMode="auto">
              <a:xfrm>
                <a:off x="2511425" y="355123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6" name="Oval 265"/>
              <p:cNvSpPr>
                <a:spLocks noChangeArrowheads="1"/>
              </p:cNvSpPr>
              <p:nvPr/>
            </p:nvSpPr>
            <p:spPr bwMode="auto">
              <a:xfrm>
                <a:off x="3227388" y="3602038"/>
                <a:ext cx="134938"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7" name="Oval 266"/>
              <p:cNvSpPr>
                <a:spLocks noChangeArrowheads="1"/>
              </p:cNvSpPr>
              <p:nvPr/>
            </p:nvSpPr>
            <p:spPr bwMode="auto">
              <a:xfrm>
                <a:off x="3562350" y="3654425"/>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8" name="Oval 267"/>
              <p:cNvSpPr>
                <a:spLocks noChangeArrowheads="1"/>
              </p:cNvSpPr>
              <p:nvPr/>
            </p:nvSpPr>
            <p:spPr bwMode="auto">
              <a:xfrm>
                <a:off x="2752725" y="3705225"/>
                <a:ext cx="134938"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39" name="Oval 268"/>
              <p:cNvSpPr>
                <a:spLocks noChangeArrowheads="1"/>
              </p:cNvSpPr>
              <p:nvPr/>
            </p:nvSpPr>
            <p:spPr bwMode="auto">
              <a:xfrm>
                <a:off x="2825750" y="3759200"/>
                <a:ext cx="134938"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0" name="Oval 269"/>
              <p:cNvSpPr>
                <a:spLocks noChangeArrowheads="1"/>
              </p:cNvSpPr>
              <p:nvPr/>
            </p:nvSpPr>
            <p:spPr bwMode="auto">
              <a:xfrm>
                <a:off x="2700338" y="3814763"/>
                <a:ext cx="136525"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1" name="Oval 270"/>
              <p:cNvSpPr>
                <a:spLocks noChangeArrowheads="1"/>
              </p:cNvSpPr>
              <p:nvPr/>
            </p:nvSpPr>
            <p:spPr bwMode="auto">
              <a:xfrm>
                <a:off x="2066925" y="3873500"/>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2" name="Oval 271"/>
              <p:cNvSpPr>
                <a:spLocks noChangeArrowheads="1"/>
              </p:cNvSpPr>
              <p:nvPr/>
            </p:nvSpPr>
            <p:spPr bwMode="auto">
              <a:xfrm>
                <a:off x="2576513" y="3933825"/>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3" name="Oval 272"/>
              <p:cNvSpPr>
                <a:spLocks noChangeArrowheads="1"/>
              </p:cNvSpPr>
              <p:nvPr/>
            </p:nvSpPr>
            <p:spPr bwMode="auto">
              <a:xfrm>
                <a:off x="2905125" y="3995738"/>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4" name="Oval 273"/>
              <p:cNvSpPr>
                <a:spLocks noChangeArrowheads="1"/>
              </p:cNvSpPr>
              <p:nvPr/>
            </p:nvSpPr>
            <p:spPr bwMode="auto">
              <a:xfrm>
                <a:off x="2774950" y="4064000"/>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5" name="Oval 274"/>
              <p:cNvSpPr>
                <a:spLocks noChangeArrowheads="1"/>
              </p:cNvSpPr>
              <p:nvPr/>
            </p:nvSpPr>
            <p:spPr bwMode="auto">
              <a:xfrm>
                <a:off x="2379663" y="4135438"/>
                <a:ext cx="134938"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6" name="Oval 275"/>
              <p:cNvSpPr>
                <a:spLocks noChangeArrowheads="1"/>
              </p:cNvSpPr>
              <p:nvPr/>
            </p:nvSpPr>
            <p:spPr bwMode="auto">
              <a:xfrm>
                <a:off x="2139950" y="421798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7" name="Oval 276"/>
              <p:cNvSpPr>
                <a:spLocks noChangeArrowheads="1"/>
              </p:cNvSpPr>
              <p:nvPr/>
            </p:nvSpPr>
            <p:spPr bwMode="auto">
              <a:xfrm>
                <a:off x="2409825" y="4306888"/>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8" name="Oval 277"/>
              <p:cNvSpPr>
                <a:spLocks noChangeArrowheads="1"/>
              </p:cNvSpPr>
              <p:nvPr/>
            </p:nvSpPr>
            <p:spPr bwMode="auto">
              <a:xfrm>
                <a:off x="2592388" y="4413250"/>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49" name="Oval 278"/>
              <p:cNvSpPr>
                <a:spLocks noChangeArrowheads="1"/>
              </p:cNvSpPr>
              <p:nvPr/>
            </p:nvSpPr>
            <p:spPr bwMode="auto">
              <a:xfrm>
                <a:off x="1758950" y="4541838"/>
                <a:ext cx="136525" cy="136525"/>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50" name="Oval 279"/>
              <p:cNvSpPr>
                <a:spLocks noChangeArrowheads="1"/>
              </p:cNvSpPr>
              <p:nvPr/>
            </p:nvSpPr>
            <p:spPr bwMode="auto">
              <a:xfrm>
                <a:off x="2335213" y="4719638"/>
                <a:ext cx="136525"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51" name="Oval 280"/>
              <p:cNvSpPr>
                <a:spLocks noChangeArrowheads="1"/>
              </p:cNvSpPr>
              <p:nvPr/>
            </p:nvSpPr>
            <p:spPr bwMode="auto">
              <a:xfrm>
                <a:off x="1257300" y="5021263"/>
                <a:ext cx="134938" cy="134937"/>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52" name="Oval 281"/>
              <p:cNvSpPr>
                <a:spLocks noChangeArrowheads="1"/>
              </p:cNvSpPr>
              <p:nvPr/>
            </p:nvSpPr>
            <p:spPr bwMode="auto">
              <a:xfrm>
                <a:off x="5621338" y="1922463"/>
                <a:ext cx="147638"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53" name="Oval 282"/>
              <p:cNvSpPr>
                <a:spLocks noChangeArrowheads="1"/>
              </p:cNvSpPr>
              <p:nvPr/>
            </p:nvSpPr>
            <p:spPr bwMode="auto">
              <a:xfrm>
                <a:off x="4424363" y="2224088"/>
                <a:ext cx="149225" cy="150812"/>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54" name="Oval 283"/>
              <p:cNvSpPr>
                <a:spLocks noChangeArrowheads="1"/>
              </p:cNvSpPr>
              <p:nvPr/>
            </p:nvSpPr>
            <p:spPr bwMode="auto">
              <a:xfrm>
                <a:off x="4110038" y="2401888"/>
                <a:ext cx="149225" cy="147637"/>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55" name="Oval 284"/>
              <p:cNvSpPr>
                <a:spLocks noChangeArrowheads="1"/>
              </p:cNvSpPr>
              <p:nvPr/>
            </p:nvSpPr>
            <p:spPr bwMode="auto">
              <a:xfrm>
                <a:off x="5233988" y="2530475"/>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56" name="Oval 285"/>
              <p:cNvSpPr>
                <a:spLocks noChangeArrowheads="1"/>
              </p:cNvSpPr>
              <p:nvPr/>
            </p:nvSpPr>
            <p:spPr bwMode="auto">
              <a:xfrm>
                <a:off x="5503863" y="2636838"/>
                <a:ext cx="149225" cy="147637"/>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57" name="Oval 286"/>
              <p:cNvSpPr>
                <a:spLocks noChangeArrowheads="1"/>
              </p:cNvSpPr>
              <p:nvPr/>
            </p:nvSpPr>
            <p:spPr bwMode="auto">
              <a:xfrm>
                <a:off x="4862513" y="2727325"/>
                <a:ext cx="147638"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58" name="Oval 287"/>
              <p:cNvSpPr>
                <a:spLocks noChangeArrowheads="1"/>
              </p:cNvSpPr>
              <p:nvPr/>
            </p:nvSpPr>
            <p:spPr bwMode="auto">
              <a:xfrm>
                <a:off x="4876800" y="2806700"/>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59" name="Oval 288"/>
              <p:cNvSpPr>
                <a:spLocks noChangeArrowheads="1"/>
              </p:cNvSpPr>
              <p:nvPr/>
            </p:nvSpPr>
            <p:spPr bwMode="auto">
              <a:xfrm>
                <a:off x="4351338" y="2879725"/>
                <a:ext cx="147638"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60" name="Oval 289"/>
              <p:cNvSpPr>
                <a:spLocks noChangeArrowheads="1"/>
              </p:cNvSpPr>
              <p:nvPr/>
            </p:nvSpPr>
            <p:spPr bwMode="auto">
              <a:xfrm>
                <a:off x="4525963" y="2947988"/>
                <a:ext cx="149225" cy="147637"/>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61" name="Oval 290"/>
              <p:cNvSpPr>
                <a:spLocks noChangeArrowheads="1"/>
              </p:cNvSpPr>
              <p:nvPr/>
            </p:nvSpPr>
            <p:spPr bwMode="auto">
              <a:xfrm>
                <a:off x="4460875" y="3011488"/>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62" name="Oval 291"/>
              <p:cNvSpPr>
                <a:spLocks noChangeArrowheads="1"/>
              </p:cNvSpPr>
              <p:nvPr/>
            </p:nvSpPr>
            <p:spPr bwMode="auto">
              <a:xfrm>
                <a:off x="4738688" y="3070225"/>
                <a:ext cx="147638" cy="150812"/>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63" name="Oval 292"/>
              <p:cNvSpPr>
                <a:spLocks noChangeArrowheads="1"/>
              </p:cNvSpPr>
              <p:nvPr/>
            </p:nvSpPr>
            <p:spPr bwMode="auto">
              <a:xfrm>
                <a:off x="3943350" y="3127375"/>
                <a:ext cx="147638"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64" name="Oval 293"/>
              <p:cNvSpPr>
                <a:spLocks noChangeArrowheads="1"/>
              </p:cNvSpPr>
              <p:nvPr/>
            </p:nvSpPr>
            <p:spPr bwMode="auto">
              <a:xfrm>
                <a:off x="4241800" y="3182938"/>
                <a:ext cx="147638"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65" name="Oval 294"/>
              <p:cNvSpPr>
                <a:spLocks noChangeArrowheads="1"/>
              </p:cNvSpPr>
              <p:nvPr/>
            </p:nvSpPr>
            <p:spPr bwMode="auto">
              <a:xfrm>
                <a:off x="3752850" y="3236913"/>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66" name="Oval 295"/>
              <p:cNvSpPr>
                <a:spLocks noChangeArrowheads="1"/>
              </p:cNvSpPr>
              <p:nvPr/>
            </p:nvSpPr>
            <p:spPr bwMode="auto">
              <a:xfrm>
                <a:off x="4489450" y="3290888"/>
                <a:ext cx="149225" cy="147637"/>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67" name="Oval 296"/>
              <p:cNvSpPr>
                <a:spLocks noChangeArrowheads="1"/>
              </p:cNvSpPr>
              <p:nvPr/>
            </p:nvSpPr>
            <p:spPr bwMode="auto">
              <a:xfrm>
                <a:off x="4775200" y="3341688"/>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68" name="Oval 297"/>
              <p:cNvSpPr>
                <a:spLocks noChangeArrowheads="1"/>
              </p:cNvSpPr>
              <p:nvPr/>
            </p:nvSpPr>
            <p:spPr bwMode="auto">
              <a:xfrm>
                <a:off x="3482975" y="3392488"/>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69" name="Oval 298"/>
              <p:cNvSpPr>
                <a:spLocks noChangeArrowheads="1"/>
              </p:cNvSpPr>
              <p:nvPr/>
            </p:nvSpPr>
            <p:spPr bwMode="auto">
              <a:xfrm>
                <a:off x="3789363" y="3443288"/>
                <a:ext cx="147638" cy="147637"/>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70" name="Oval 299"/>
              <p:cNvSpPr>
                <a:spLocks noChangeArrowheads="1"/>
              </p:cNvSpPr>
              <p:nvPr/>
            </p:nvSpPr>
            <p:spPr bwMode="auto">
              <a:xfrm>
                <a:off x="3365500" y="3492500"/>
                <a:ext cx="149225" cy="150812"/>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71" name="Oval 300"/>
              <p:cNvSpPr>
                <a:spLocks noChangeArrowheads="1"/>
              </p:cNvSpPr>
              <p:nvPr/>
            </p:nvSpPr>
            <p:spPr bwMode="auto">
              <a:xfrm>
                <a:off x="3328988" y="3544888"/>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72" name="Oval 301"/>
              <p:cNvSpPr>
                <a:spLocks noChangeArrowheads="1"/>
              </p:cNvSpPr>
              <p:nvPr/>
            </p:nvSpPr>
            <p:spPr bwMode="auto">
              <a:xfrm>
                <a:off x="2657475" y="3595688"/>
                <a:ext cx="149225" cy="147637"/>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73" name="Oval 302"/>
              <p:cNvSpPr>
                <a:spLocks noChangeArrowheads="1"/>
              </p:cNvSpPr>
              <p:nvPr/>
            </p:nvSpPr>
            <p:spPr bwMode="auto">
              <a:xfrm>
                <a:off x="2978150" y="3646488"/>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74" name="Oval 303"/>
              <p:cNvSpPr>
                <a:spLocks noChangeArrowheads="1"/>
              </p:cNvSpPr>
              <p:nvPr/>
            </p:nvSpPr>
            <p:spPr bwMode="auto">
              <a:xfrm>
                <a:off x="3328988" y="3700463"/>
                <a:ext cx="149225" cy="147637"/>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75" name="Oval 304"/>
              <p:cNvSpPr>
                <a:spLocks noChangeArrowheads="1"/>
              </p:cNvSpPr>
              <p:nvPr/>
            </p:nvSpPr>
            <p:spPr bwMode="auto">
              <a:xfrm>
                <a:off x="3168650" y="3752850"/>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76" name="Oval 305"/>
              <p:cNvSpPr>
                <a:spLocks noChangeArrowheads="1"/>
              </p:cNvSpPr>
              <p:nvPr/>
            </p:nvSpPr>
            <p:spPr bwMode="auto">
              <a:xfrm>
                <a:off x="3468688" y="3808413"/>
                <a:ext cx="147638"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77" name="Oval 306"/>
              <p:cNvSpPr>
                <a:spLocks noChangeArrowheads="1"/>
              </p:cNvSpPr>
              <p:nvPr/>
            </p:nvSpPr>
            <p:spPr bwMode="auto">
              <a:xfrm>
                <a:off x="3665538" y="3865563"/>
                <a:ext cx="147638"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78" name="Oval 307"/>
              <p:cNvSpPr>
                <a:spLocks noChangeArrowheads="1"/>
              </p:cNvSpPr>
              <p:nvPr/>
            </p:nvSpPr>
            <p:spPr bwMode="auto">
              <a:xfrm>
                <a:off x="3373438" y="3925888"/>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79" name="Oval 308"/>
              <p:cNvSpPr>
                <a:spLocks noChangeArrowheads="1"/>
              </p:cNvSpPr>
              <p:nvPr/>
            </p:nvSpPr>
            <p:spPr bwMode="auto">
              <a:xfrm>
                <a:off x="3176588" y="3989388"/>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80" name="Oval 309"/>
              <p:cNvSpPr>
                <a:spLocks noChangeArrowheads="1"/>
              </p:cNvSpPr>
              <p:nvPr/>
            </p:nvSpPr>
            <p:spPr bwMode="auto">
              <a:xfrm>
                <a:off x="3087688" y="4056063"/>
                <a:ext cx="149225" cy="150812"/>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81" name="Oval 310"/>
              <p:cNvSpPr>
                <a:spLocks noChangeArrowheads="1"/>
              </p:cNvSpPr>
              <p:nvPr/>
            </p:nvSpPr>
            <p:spPr bwMode="auto">
              <a:xfrm>
                <a:off x="2803525" y="4130675"/>
                <a:ext cx="149225" cy="147637"/>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82" name="Oval 311"/>
              <p:cNvSpPr>
                <a:spLocks noChangeArrowheads="1"/>
              </p:cNvSpPr>
              <p:nvPr/>
            </p:nvSpPr>
            <p:spPr bwMode="auto">
              <a:xfrm>
                <a:off x="2862263" y="4210050"/>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83" name="Oval 312"/>
              <p:cNvSpPr>
                <a:spLocks noChangeArrowheads="1"/>
              </p:cNvSpPr>
              <p:nvPr/>
            </p:nvSpPr>
            <p:spPr bwMode="auto">
              <a:xfrm>
                <a:off x="1387475" y="4300538"/>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84" name="Oval 313"/>
              <p:cNvSpPr>
                <a:spLocks noChangeArrowheads="1"/>
              </p:cNvSpPr>
              <p:nvPr/>
            </p:nvSpPr>
            <p:spPr bwMode="auto">
              <a:xfrm>
                <a:off x="3109913" y="4405313"/>
                <a:ext cx="149225" cy="150812"/>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85" name="Oval 314"/>
              <p:cNvSpPr>
                <a:spLocks noChangeArrowheads="1"/>
              </p:cNvSpPr>
              <p:nvPr/>
            </p:nvSpPr>
            <p:spPr bwMode="auto">
              <a:xfrm>
                <a:off x="1906588" y="4535488"/>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86" name="Oval 315"/>
              <p:cNvSpPr>
                <a:spLocks noChangeArrowheads="1"/>
              </p:cNvSpPr>
              <p:nvPr/>
            </p:nvSpPr>
            <p:spPr bwMode="auto">
              <a:xfrm>
                <a:off x="1038225" y="4711700"/>
                <a:ext cx="147638"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87" name="Oval 316"/>
              <p:cNvSpPr>
                <a:spLocks noChangeArrowheads="1"/>
              </p:cNvSpPr>
              <p:nvPr/>
            </p:nvSpPr>
            <p:spPr bwMode="auto">
              <a:xfrm>
                <a:off x="1752600" y="5013325"/>
                <a:ext cx="149225" cy="149225"/>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88" name="Freeform 317"/>
              <p:cNvSpPr>
                <a:spLocks/>
              </p:cNvSpPr>
              <p:nvPr/>
            </p:nvSpPr>
            <p:spPr bwMode="auto">
              <a:xfrm>
                <a:off x="1462088" y="2405063"/>
                <a:ext cx="4232275" cy="2451100"/>
              </a:xfrm>
              <a:custGeom>
                <a:avLst/>
                <a:gdLst>
                  <a:gd name="T0" fmla="*/ 5332 w 5332"/>
                  <a:gd name="T1" fmla="*/ 0 h 3087"/>
                  <a:gd name="T2" fmla="*/ 3825 w 5332"/>
                  <a:gd name="T3" fmla="*/ 874 h 3087"/>
                  <a:gd name="T4" fmla="*/ 3430 w 5332"/>
                  <a:gd name="T5" fmla="*/ 1101 h 3087"/>
                  <a:gd name="T6" fmla="*/ 4846 w 5332"/>
                  <a:gd name="T7" fmla="*/ 282 h 3087"/>
                  <a:gd name="T8" fmla="*/ 5185 w 5332"/>
                  <a:gd name="T9" fmla="*/ 85 h 3087"/>
                  <a:gd name="T10" fmla="*/ 4376 w 5332"/>
                  <a:gd name="T11" fmla="*/ 553 h 3087"/>
                  <a:gd name="T12" fmla="*/ 4395 w 5332"/>
                  <a:gd name="T13" fmla="*/ 544 h 3087"/>
                  <a:gd name="T14" fmla="*/ 3732 w 5332"/>
                  <a:gd name="T15" fmla="*/ 926 h 3087"/>
                  <a:gd name="T16" fmla="*/ 3954 w 5332"/>
                  <a:gd name="T17" fmla="*/ 799 h 3087"/>
                  <a:gd name="T18" fmla="*/ 3872 w 5332"/>
                  <a:gd name="T19" fmla="*/ 846 h 3087"/>
                  <a:gd name="T20" fmla="*/ 4220 w 5332"/>
                  <a:gd name="T21" fmla="*/ 644 h 3087"/>
                  <a:gd name="T22" fmla="*/ 3218 w 5332"/>
                  <a:gd name="T23" fmla="*/ 1224 h 3087"/>
                  <a:gd name="T24" fmla="*/ 3594 w 5332"/>
                  <a:gd name="T25" fmla="*/ 1007 h 3087"/>
                  <a:gd name="T26" fmla="*/ 2980 w 5332"/>
                  <a:gd name="T27" fmla="*/ 1363 h 3087"/>
                  <a:gd name="T28" fmla="*/ 3907 w 5332"/>
                  <a:gd name="T29" fmla="*/ 826 h 3087"/>
                  <a:gd name="T30" fmla="*/ 4267 w 5332"/>
                  <a:gd name="T31" fmla="*/ 618 h 3087"/>
                  <a:gd name="T32" fmla="*/ 2639 w 5332"/>
                  <a:gd name="T33" fmla="*/ 1560 h 3087"/>
                  <a:gd name="T34" fmla="*/ 3024 w 5332"/>
                  <a:gd name="T35" fmla="*/ 1337 h 3087"/>
                  <a:gd name="T36" fmla="*/ 2492 w 5332"/>
                  <a:gd name="T37" fmla="*/ 1645 h 3087"/>
                  <a:gd name="T38" fmla="*/ 2445 w 5332"/>
                  <a:gd name="T39" fmla="*/ 1671 h 3087"/>
                  <a:gd name="T40" fmla="*/ 1600 w 5332"/>
                  <a:gd name="T41" fmla="*/ 2161 h 3087"/>
                  <a:gd name="T42" fmla="*/ 2004 w 5332"/>
                  <a:gd name="T43" fmla="*/ 1927 h 3087"/>
                  <a:gd name="T44" fmla="*/ 2445 w 5332"/>
                  <a:gd name="T45" fmla="*/ 1671 h 3087"/>
                  <a:gd name="T46" fmla="*/ 2244 w 5332"/>
                  <a:gd name="T47" fmla="*/ 1789 h 3087"/>
                  <a:gd name="T48" fmla="*/ 2620 w 5332"/>
                  <a:gd name="T49" fmla="*/ 1571 h 3087"/>
                  <a:gd name="T50" fmla="*/ 2868 w 5332"/>
                  <a:gd name="T51" fmla="*/ 1427 h 3087"/>
                  <a:gd name="T52" fmla="*/ 2501 w 5332"/>
                  <a:gd name="T53" fmla="*/ 1640 h 3087"/>
                  <a:gd name="T54" fmla="*/ 2253 w 5332"/>
                  <a:gd name="T55" fmla="*/ 1783 h 3087"/>
                  <a:gd name="T56" fmla="*/ 2142 w 5332"/>
                  <a:gd name="T57" fmla="*/ 1848 h 3087"/>
                  <a:gd name="T58" fmla="*/ 1784 w 5332"/>
                  <a:gd name="T59" fmla="*/ 2055 h 3087"/>
                  <a:gd name="T60" fmla="*/ 1857 w 5332"/>
                  <a:gd name="T61" fmla="*/ 2012 h 3087"/>
                  <a:gd name="T62" fmla="*/ 0 w 5332"/>
                  <a:gd name="T63" fmla="*/ 3087 h 3087"/>
                  <a:gd name="T64" fmla="*/ 2170 w 5332"/>
                  <a:gd name="T65" fmla="*/ 1831 h 3087"/>
                  <a:gd name="T66" fmla="*/ 653 w 5332"/>
                  <a:gd name="T67" fmla="*/ 2709 h 30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32" h="3087">
                    <a:moveTo>
                      <a:pt x="5332" y="0"/>
                    </a:moveTo>
                    <a:lnTo>
                      <a:pt x="3825" y="874"/>
                    </a:lnTo>
                    <a:lnTo>
                      <a:pt x="3430" y="1101"/>
                    </a:lnTo>
                    <a:lnTo>
                      <a:pt x="4846" y="282"/>
                    </a:lnTo>
                    <a:lnTo>
                      <a:pt x="5185" y="85"/>
                    </a:lnTo>
                    <a:lnTo>
                      <a:pt x="4376" y="553"/>
                    </a:lnTo>
                    <a:lnTo>
                      <a:pt x="4395" y="544"/>
                    </a:lnTo>
                    <a:lnTo>
                      <a:pt x="3732" y="926"/>
                    </a:lnTo>
                    <a:lnTo>
                      <a:pt x="3954" y="799"/>
                    </a:lnTo>
                    <a:lnTo>
                      <a:pt x="3872" y="846"/>
                    </a:lnTo>
                    <a:lnTo>
                      <a:pt x="4220" y="644"/>
                    </a:lnTo>
                    <a:lnTo>
                      <a:pt x="3218" y="1224"/>
                    </a:lnTo>
                    <a:lnTo>
                      <a:pt x="3594" y="1007"/>
                    </a:lnTo>
                    <a:lnTo>
                      <a:pt x="2980" y="1363"/>
                    </a:lnTo>
                    <a:lnTo>
                      <a:pt x="3907" y="826"/>
                    </a:lnTo>
                    <a:lnTo>
                      <a:pt x="4267" y="618"/>
                    </a:lnTo>
                    <a:lnTo>
                      <a:pt x="2639" y="1560"/>
                    </a:lnTo>
                    <a:lnTo>
                      <a:pt x="3024" y="1337"/>
                    </a:lnTo>
                    <a:lnTo>
                      <a:pt x="2492" y="1645"/>
                    </a:lnTo>
                    <a:lnTo>
                      <a:pt x="2445" y="1671"/>
                    </a:lnTo>
                    <a:lnTo>
                      <a:pt x="1600" y="2161"/>
                    </a:lnTo>
                    <a:lnTo>
                      <a:pt x="2004" y="1927"/>
                    </a:lnTo>
                    <a:lnTo>
                      <a:pt x="2445" y="1671"/>
                    </a:lnTo>
                    <a:lnTo>
                      <a:pt x="2244" y="1789"/>
                    </a:lnTo>
                    <a:lnTo>
                      <a:pt x="2620" y="1571"/>
                    </a:lnTo>
                    <a:lnTo>
                      <a:pt x="2868" y="1427"/>
                    </a:lnTo>
                    <a:lnTo>
                      <a:pt x="2501" y="1640"/>
                    </a:lnTo>
                    <a:lnTo>
                      <a:pt x="2253" y="1783"/>
                    </a:lnTo>
                    <a:lnTo>
                      <a:pt x="2142" y="1848"/>
                    </a:lnTo>
                    <a:lnTo>
                      <a:pt x="1784" y="2055"/>
                    </a:lnTo>
                    <a:lnTo>
                      <a:pt x="1857" y="2012"/>
                    </a:lnTo>
                    <a:lnTo>
                      <a:pt x="0" y="3087"/>
                    </a:lnTo>
                    <a:lnTo>
                      <a:pt x="2170" y="1831"/>
                    </a:lnTo>
                    <a:lnTo>
                      <a:pt x="653" y="2709"/>
                    </a:lnTo>
                  </a:path>
                </a:pathLst>
              </a:custGeom>
              <a:noFill/>
              <a:ln w="19050">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89" name="Freeform 318"/>
              <p:cNvSpPr>
                <a:spLocks/>
              </p:cNvSpPr>
              <p:nvPr/>
            </p:nvSpPr>
            <p:spPr bwMode="auto">
              <a:xfrm>
                <a:off x="1111250" y="4556125"/>
                <a:ext cx="869950" cy="501650"/>
              </a:xfrm>
              <a:custGeom>
                <a:avLst/>
                <a:gdLst>
                  <a:gd name="T0" fmla="*/ 1095 w 1095"/>
                  <a:gd name="T1" fmla="*/ 0 h 634"/>
                  <a:gd name="T2" fmla="*/ 0 w 1095"/>
                  <a:gd name="T3" fmla="*/ 634 h 634"/>
                  <a:gd name="T4" fmla="*/ 902 w 1095"/>
                  <a:gd name="T5" fmla="*/ 112 h 634"/>
                </a:gdLst>
                <a:ahLst/>
                <a:cxnLst>
                  <a:cxn ang="0">
                    <a:pos x="T0" y="T1"/>
                  </a:cxn>
                  <a:cxn ang="0">
                    <a:pos x="T2" y="T3"/>
                  </a:cxn>
                  <a:cxn ang="0">
                    <a:pos x="T4" y="T5"/>
                  </a:cxn>
                </a:cxnLst>
                <a:rect l="0" t="0" r="r" b="b"/>
                <a:pathLst>
                  <a:path w="1095" h="634">
                    <a:moveTo>
                      <a:pt x="1095" y="0"/>
                    </a:moveTo>
                    <a:lnTo>
                      <a:pt x="0" y="634"/>
                    </a:lnTo>
                    <a:lnTo>
                      <a:pt x="902" y="112"/>
                    </a:lnTo>
                  </a:path>
                </a:pathLst>
              </a:custGeom>
              <a:noFill/>
              <a:ln w="1270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90" name="Rectangle 319"/>
              <p:cNvSpPr>
                <a:spLocks noChangeArrowheads="1"/>
              </p:cNvSpPr>
              <p:nvPr/>
            </p:nvSpPr>
            <p:spPr bwMode="auto">
              <a:xfrm>
                <a:off x="4828077" y="5370512"/>
                <a:ext cx="1034485"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E8&amp;E10</a:t>
                </a:r>
                <a:endParaRPr lang="en-GB" altLang="en-US" sz="1600" dirty="0">
                  <a:latin typeface="Arial" panose="020B0604020202020204" pitchFamily="34" charset="0"/>
                  <a:cs typeface="Arial" panose="020B0604020202020204" pitchFamily="34" charset="0"/>
                </a:endParaRPr>
              </a:p>
            </p:txBody>
          </p:sp>
          <p:sp>
            <p:nvSpPr>
              <p:cNvPr id="491" name="Oval 320"/>
              <p:cNvSpPr>
                <a:spLocks noChangeArrowheads="1"/>
              </p:cNvSpPr>
              <p:nvPr/>
            </p:nvSpPr>
            <p:spPr bwMode="auto">
              <a:xfrm>
                <a:off x="4587875" y="5414963"/>
                <a:ext cx="146050" cy="146050"/>
              </a:xfrm>
              <a:prstGeom prst="ellipse">
                <a:avLst/>
              </a:prstGeom>
              <a:noFill/>
              <a:ln w="3016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92" name="Rectangle 321"/>
              <p:cNvSpPr>
                <a:spLocks noChangeArrowheads="1"/>
              </p:cNvSpPr>
              <p:nvPr/>
            </p:nvSpPr>
            <p:spPr bwMode="auto">
              <a:xfrm>
                <a:off x="4836383" y="5637213"/>
                <a:ext cx="957122"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E2&amp; E7</a:t>
                </a:r>
                <a:endParaRPr lang="en-GB" altLang="en-US" sz="1600" dirty="0">
                  <a:latin typeface="Arial" panose="020B0604020202020204" pitchFamily="34" charset="0"/>
                  <a:cs typeface="Arial" panose="020B0604020202020204" pitchFamily="34" charset="0"/>
                </a:endParaRPr>
              </a:p>
            </p:txBody>
          </p:sp>
          <p:sp>
            <p:nvSpPr>
              <p:cNvPr id="493" name="Oval 322"/>
              <p:cNvSpPr>
                <a:spLocks noChangeArrowheads="1"/>
              </p:cNvSpPr>
              <p:nvPr/>
            </p:nvSpPr>
            <p:spPr bwMode="auto">
              <a:xfrm>
                <a:off x="4587875" y="5681663"/>
                <a:ext cx="146050" cy="146050"/>
              </a:xfrm>
              <a:prstGeom prst="ellipse">
                <a:avLst/>
              </a:prstGeom>
              <a:solidFill>
                <a:srgbClr val="0000FF"/>
              </a:solidFill>
              <a:ln w="0">
                <a:solidFill>
                  <a:srgbClr val="0000FF"/>
                </a:solidFill>
                <a:round/>
                <a:headEnd/>
                <a:tailEnd/>
              </a:ln>
            </p:spPr>
            <p:txBody>
              <a:bodyPr/>
              <a:lstStyle/>
              <a:p>
                <a:endParaRPr lang="en-GB" sz="1600" dirty="0">
                  <a:latin typeface="Arial" panose="020B0604020202020204" pitchFamily="34" charset="0"/>
                  <a:cs typeface="Arial" panose="020B0604020202020204" pitchFamily="34" charset="0"/>
                </a:endParaRPr>
              </a:p>
            </p:txBody>
          </p:sp>
          <p:sp>
            <p:nvSpPr>
              <p:cNvPr id="494" name="Rectangle 323"/>
              <p:cNvSpPr>
                <a:spLocks noChangeArrowheads="1"/>
              </p:cNvSpPr>
              <p:nvPr/>
            </p:nvSpPr>
            <p:spPr bwMode="auto">
              <a:xfrm>
                <a:off x="4297363" y="5321300"/>
                <a:ext cx="1689100" cy="600075"/>
              </a:xfrm>
              <a:prstGeom prst="rect">
                <a:avLst/>
              </a:prstGeom>
              <a:noFill/>
              <a:ln w="0">
                <a:no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sz="1600" dirty="0">
                  <a:latin typeface="Arial" panose="020B0604020202020204" pitchFamily="34" charset="0"/>
                  <a:cs typeface="Arial" panose="020B0604020202020204" pitchFamily="34" charset="0"/>
                </a:endParaRPr>
              </a:p>
            </p:txBody>
          </p:sp>
          <p:sp>
            <p:nvSpPr>
              <p:cNvPr id="495" name="Rectangle 324"/>
              <p:cNvSpPr>
                <a:spLocks noChangeArrowheads="1"/>
              </p:cNvSpPr>
              <p:nvPr/>
            </p:nvSpPr>
            <p:spPr bwMode="auto">
              <a:xfrm>
                <a:off x="1266824" y="2233614"/>
                <a:ext cx="1142798"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r² =0.752</a:t>
                </a:r>
                <a:endParaRPr lang="en-GB" altLang="en-US" sz="1600" dirty="0">
                  <a:latin typeface="Arial" panose="020B0604020202020204" pitchFamily="34" charset="0"/>
                  <a:cs typeface="Arial" panose="020B0604020202020204" pitchFamily="34" charset="0"/>
                </a:endParaRPr>
              </a:p>
            </p:txBody>
          </p:sp>
          <p:sp>
            <p:nvSpPr>
              <p:cNvPr id="496" name="Rectangle 325"/>
              <p:cNvSpPr>
                <a:spLocks noChangeArrowheads="1"/>
              </p:cNvSpPr>
              <p:nvPr/>
            </p:nvSpPr>
            <p:spPr bwMode="auto">
              <a:xfrm>
                <a:off x="1266824" y="2490787"/>
                <a:ext cx="1030065"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b=0.860</a:t>
                </a:r>
                <a:endParaRPr lang="en-GB" altLang="en-US" sz="1600" dirty="0">
                  <a:latin typeface="Arial" panose="020B0604020202020204" pitchFamily="34" charset="0"/>
                  <a:cs typeface="Arial" panose="020B0604020202020204" pitchFamily="34" charset="0"/>
                </a:endParaRPr>
              </a:p>
            </p:txBody>
          </p:sp>
          <p:sp>
            <p:nvSpPr>
              <p:cNvPr id="497" name="Rectangle 326"/>
              <p:cNvSpPr>
                <a:spLocks noChangeArrowheads="1"/>
              </p:cNvSpPr>
              <p:nvPr/>
            </p:nvSpPr>
            <p:spPr bwMode="auto">
              <a:xfrm>
                <a:off x="1266824" y="2749549"/>
                <a:ext cx="1125115"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00"/>
                    </a:solidFill>
                    <a:latin typeface="Arial" panose="020B0604020202020204" pitchFamily="34" charset="0"/>
                    <a:cs typeface="Arial" panose="020B0604020202020204" pitchFamily="34" charset="0"/>
                  </a:rPr>
                  <a:t>h²=0.224</a:t>
                </a:r>
                <a:endParaRPr lang="en-GB" altLang="en-US" sz="1600" dirty="0">
                  <a:latin typeface="Arial" panose="020B0604020202020204" pitchFamily="34" charset="0"/>
                  <a:cs typeface="Arial" panose="020B0604020202020204" pitchFamily="34" charset="0"/>
                </a:endParaRPr>
              </a:p>
            </p:txBody>
          </p:sp>
          <p:sp>
            <p:nvSpPr>
              <p:cNvPr id="498" name="Rectangle 327"/>
              <p:cNvSpPr>
                <a:spLocks noChangeArrowheads="1"/>
              </p:cNvSpPr>
              <p:nvPr/>
            </p:nvSpPr>
            <p:spPr bwMode="auto">
              <a:xfrm>
                <a:off x="4046537" y="3854450"/>
                <a:ext cx="1142798"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r² =0.788</a:t>
                </a:r>
                <a:endParaRPr lang="en-GB" altLang="en-US" sz="1600" dirty="0">
                  <a:latin typeface="Arial" panose="020B0604020202020204" pitchFamily="34" charset="0"/>
                  <a:cs typeface="Arial" panose="020B0604020202020204" pitchFamily="34" charset="0"/>
                </a:endParaRPr>
              </a:p>
            </p:txBody>
          </p:sp>
          <p:sp>
            <p:nvSpPr>
              <p:cNvPr id="499" name="Rectangle 328"/>
              <p:cNvSpPr>
                <a:spLocks noChangeArrowheads="1"/>
              </p:cNvSpPr>
              <p:nvPr/>
            </p:nvSpPr>
            <p:spPr bwMode="auto">
              <a:xfrm>
                <a:off x="4046537" y="4113212"/>
                <a:ext cx="1030065"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b=0.579</a:t>
                </a:r>
                <a:endParaRPr lang="en-GB" altLang="en-US" sz="1600" dirty="0">
                  <a:latin typeface="Arial" panose="020B0604020202020204" pitchFamily="34" charset="0"/>
                  <a:cs typeface="Arial" panose="020B0604020202020204" pitchFamily="34" charset="0"/>
                </a:endParaRPr>
              </a:p>
            </p:txBody>
          </p:sp>
          <p:sp>
            <p:nvSpPr>
              <p:cNvPr id="500" name="Rectangle 329"/>
              <p:cNvSpPr>
                <a:spLocks noChangeArrowheads="1"/>
              </p:cNvSpPr>
              <p:nvPr/>
            </p:nvSpPr>
            <p:spPr bwMode="auto">
              <a:xfrm>
                <a:off x="4046537" y="4368800"/>
                <a:ext cx="1125115" cy="339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altLang="en-US" sz="1600" dirty="0">
                    <a:solidFill>
                      <a:srgbClr val="0000FF"/>
                    </a:solidFill>
                    <a:latin typeface="Arial" panose="020B0604020202020204" pitchFamily="34" charset="0"/>
                    <a:cs typeface="Arial" panose="020B0604020202020204" pitchFamily="34" charset="0"/>
                  </a:rPr>
                  <a:t>h²=0.826</a:t>
                </a:r>
                <a:endParaRPr lang="en-GB" altLang="en-US" sz="1600" dirty="0">
                  <a:latin typeface="Arial" panose="020B0604020202020204" pitchFamily="34" charset="0"/>
                  <a:cs typeface="Arial" panose="020B0604020202020204" pitchFamily="34" charset="0"/>
                </a:endParaRPr>
              </a:p>
            </p:txBody>
          </p:sp>
          <p:cxnSp>
            <p:nvCxnSpPr>
              <p:cNvPr id="501" name="Straight Connector 500"/>
              <p:cNvCxnSpPr/>
              <p:nvPr/>
            </p:nvCxnSpPr>
            <p:spPr>
              <a:xfrm flipV="1">
                <a:off x="1295400" y="2447926"/>
                <a:ext cx="3240087" cy="2462212"/>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6" name="TextBox 5">
            <a:extLst>
              <a:ext uri="{FF2B5EF4-FFF2-40B4-BE49-F238E27FC236}">
                <a16:creationId xmlns:a16="http://schemas.microsoft.com/office/drawing/2014/main" id="{0BF5D82A-9808-4D37-9D32-3139EA19B94E}"/>
              </a:ext>
            </a:extLst>
          </p:cNvPr>
          <p:cNvSpPr txBox="1"/>
          <p:nvPr/>
        </p:nvSpPr>
        <p:spPr>
          <a:xfrm>
            <a:off x="68985" y="6067889"/>
            <a:ext cx="1205061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home: Although we expect that ANOVA tells us h², this is always an estimate, and with for instance only two environments, estimates can vary and deviate markedly from ‘truth’.</a:t>
            </a:r>
            <a:endParaRPr lang="en-GB" dirty="0"/>
          </a:p>
        </p:txBody>
      </p:sp>
      <p:sp>
        <p:nvSpPr>
          <p:cNvPr id="12" name="TextBox 11"/>
          <p:cNvSpPr txBox="1"/>
          <p:nvPr/>
        </p:nvSpPr>
        <p:spPr>
          <a:xfrm>
            <a:off x="5787910" y="657466"/>
            <a:ext cx="6324556" cy="535531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See again the two cases in the diagram left side. From ANOVA of data of </a:t>
            </a:r>
            <a:r>
              <a:rPr lang="en-GB" dirty="0" err="1">
                <a:latin typeface="Arial" panose="020B0604020202020204" pitchFamily="34" charset="0"/>
                <a:cs typeface="Arial" panose="020B0604020202020204" pitchFamily="34" charset="0"/>
              </a:rPr>
              <a:t>Envs</a:t>
            </a:r>
            <a:r>
              <a:rPr lang="en-GB" dirty="0">
                <a:latin typeface="Arial" panose="020B0604020202020204" pitchFamily="34" charset="0"/>
                <a:cs typeface="Arial" panose="020B0604020202020204" pitchFamily="34" charset="0"/>
              </a:rPr>
              <a:t>. 8 &amp; 10, we estimate h²=0.224, whereas ANOVA from </a:t>
            </a:r>
            <a:r>
              <a:rPr lang="en-GB" dirty="0" err="1">
                <a:latin typeface="Arial" panose="020B0604020202020204" pitchFamily="34" charset="0"/>
                <a:cs typeface="Arial" panose="020B0604020202020204" pitchFamily="34" charset="0"/>
              </a:rPr>
              <a:t>Envs</a:t>
            </a:r>
            <a:r>
              <a:rPr lang="en-GB" dirty="0">
                <a:latin typeface="Arial" panose="020B0604020202020204" pitchFamily="34" charset="0"/>
                <a:cs typeface="Arial" panose="020B0604020202020204" pitchFamily="34" charset="0"/>
              </a:rPr>
              <a:t>. 2 &amp; 7, h²=0.826. These were the two extremes from the 66 possible pairs of two environments ... </a:t>
            </a:r>
            <a:r>
              <a:rPr lang="en-GB" dirty="0">
                <a:solidFill>
                  <a:schemeClr val="tx1">
                    <a:lumMod val="50000"/>
                    <a:lumOff val="50000"/>
                  </a:schemeClr>
                </a:solidFill>
                <a:latin typeface="Arial" panose="020B0604020202020204" pitchFamily="34" charset="0"/>
                <a:cs typeface="Arial" panose="020B0604020202020204" pitchFamily="34" charset="0"/>
              </a:rPr>
              <a:t>66=(12²-12)/2 (two out of the possible 66 h² values). Of course many more h² could be found using data sets from 3 environments, or from 4 .... ;-)</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These h² estimates were </a:t>
            </a:r>
            <a:r>
              <a:rPr lang="en-GB" dirty="0">
                <a:solidFill>
                  <a:srgbClr val="0000FF"/>
                </a:solidFill>
                <a:latin typeface="Arial" panose="020B0604020202020204" pitchFamily="34" charset="0"/>
                <a:cs typeface="Arial" panose="020B0604020202020204" pitchFamily="34" charset="0"/>
              </a:rPr>
              <a:t>solely</a:t>
            </a:r>
            <a:r>
              <a:rPr lang="en-GB" dirty="0">
                <a:latin typeface="Arial" panose="020B0604020202020204" pitchFamily="34" charset="0"/>
                <a:cs typeface="Arial" panose="020B0604020202020204" pitchFamily="34" charset="0"/>
              </a:rPr>
              <a:t> based on the </a:t>
            </a:r>
            <a:r>
              <a:rPr lang="en-GB" dirty="0">
                <a:solidFill>
                  <a:srgbClr val="0000FF"/>
                </a:solidFill>
                <a:latin typeface="Arial" panose="020B0604020202020204" pitchFamily="34" charset="0"/>
                <a:cs typeface="Arial" panose="020B0604020202020204" pitchFamily="34" charset="0"/>
              </a:rPr>
              <a:t>phenotypic</a:t>
            </a:r>
            <a:r>
              <a:rPr lang="en-GB" dirty="0">
                <a:latin typeface="Arial" panose="020B0604020202020204" pitchFamily="34" charset="0"/>
                <a:cs typeface="Arial" panose="020B0604020202020204" pitchFamily="34" charset="0"/>
              </a:rPr>
              <a:t> data of the employed two environments, without knowing the true G values. Yet: Since we here (</a:t>
            </a:r>
            <a:r>
              <a:rPr lang="en-GB" dirty="0">
                <a:solidFill>
                  <a:schemeClr val="tx1">
                    <a:lumMod val="50000"/>
                    <a:lumOff val="50000"/>
                  </a:schemeClr>
                </a:solidFill>
                <a:latin typeface="Arial" panose="020B0604020202020204" pitchFamily="34" charset="0"/>
                <a:cs typeface="Arial" panose="020B0604020202020204" pitchFamily="34" charset="0"/>
              </a:rPr>
              <a:t>simulated data!</a:t>
            </a:r>
            <a:r>
              <a:rPr lang="en-GB" dirty="0">
                <a:latin typeface="Arial" panose="020B0604020202020204" pitchFamily="34" charset="0"/>
                <a:cs typeface="Arial" panose="020B0604020202020204" pitchFamily="34" charset="0"/>
              </a:rPr>
              <a:t>) ‚know‘ the true G values, we can inspect the regression of these true G values onto their phenotypic counterparts P</a:t>
            </a:r>
            <a:r>
              <a:rPr lang="en-GB" baseline="-25000" dirty="0">
                <a:latin typeface="Arial" panose="020B0604020202020204" pitchFamily="34" charset="0"/>
                <a:cs typeface="Arial" panose="020B0604020202020204" pitchFamily="34" charset="0"/>
              </a:rPr>
              <a:t>i </a:t>
            </a:r>
            <a:r>
              <a:rPr lang="en-GB" dirty="0">
                <a:latin typeface="Arial" panose="020B0604020202020204" pitchFamily="34" charset="0"/>
                <a:cs typeface="Arial" panose="020B0604020202020204" pitchFamily="34" charset="0"/>
              </a:rPr>
              <a:t>(E=2, both cases). That regression b indicates the ‚true‘ h² of the one and the other data set. In one case b=0.860 ≠ h²=0.224; in the other case, b=0.579 ≠ h²=0.826 (</a:t>
            </a:r>
            <a:r>
              <a:rPr lang="en-GB" dirty="0">
                <a:solidFill>
                  <a:schemeClr val="tx1">
                    <a:lumMod val="50000"/>
                    <a:lumOff val="50000"/>
                  </a:schemeClr>
                </a:solidFill>
                <a:latin typeface="Arial" panose="020B0604020202020204" pitchFamily="34" charset="0"/>
                <a:cs typeface="Arial" panose="020B0604020202020204" pitchFamily="34" charset="0"/>
              </a:rPr>
              <a:t>r² should, expectedly, be identical to b, which is again not realized</a:t>
            </a:r>
            <a:r>
              <a:rPr lang="en-GB" dirty="0">
                <a:latin typeface="Arial" panose="020B0604020202020204" pitchFamily="34" charset="0"/>
                <a:cs typeface="Arial" panose="020B0604020202020204" pitchFamily="34" charset="0"/>
              </a:rPr>
              <a:t>). Of course, the ANOVAs of all 66 pairs of environments gave as mean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h²=0.6505</a:t>
            </a:r>
            <a:r>
              <a:rPr lang="en-GB" dirty="0">
                <a:latin typeface="Arial" panose="020B0604020202020204" pitchFamily="34" charset="0"/>
                <a:cs typeface="Arial" panose="020B0604020202020204" pitchFamily="34" charset="0"/>
              </a:rPr>
              <a:t>, which is identical to the ‚true‘ b=r² = 0.6505.</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40</a:t>
            </a:fld>
            <a:endParaRPr lang="en-GB" sz="2400" dirty="0">
              <a:latin typeface="Arial" panose="020B0604020202020204" pitchFamily="34" charset="0"/>
              <a:cs typeface="Arial" panose="020B0604020202020204" pitchFamily="34" charset="0"/>
            </a:endParaRPr>
          </a:p>
        </p:txBody>
      </p:sp>
      <p:sp>
        <p:nvSpPr>
          <p:cNvPr id="173" name="Right Triangle 4">
            <a:extLst>
              <a:ext uri="{FF2B5EF4-FFF2-40B4-BE49-F238E27FC236}">
                <a16:creationId xmlns:a16="http://schemas.microsoft.com/office/drawing/2014/main" id="{AC94FA5A-D312-4823-9523-E9CAF5732384}"/>
              </a:ext>
            </a:extLst>
          </p:cNvPr>
          <p:cNvSpPr/>
          <p:nvPr/>
        </p:nvSpPr>
        <p:spPr>
          <a:xfrm>
            <a:off x="68985" y="6586253"/>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8" name="TextBox 227"/>
          <p:cNvSpPr txBox="1"/>
          <p:nvPr/>
        </p:nvSpPr>
        <p:spPr>
          <a:xfrm>
            <a:off x="0" y="36000"/>
            <a:ext cx="12122458" cy="461665"/>
          </a:xfrm>
          <a:prstGeom prst="rect">
            <a:avLst/>
          </a:prstGeom>
          <a:solidFill>
            <a:srgbClr val="FFFFFF"/>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Rehearsal</a:t>
            </a:r>
          </a:p>
        </p:txBody>
      </p:sp>
      <p:sp>
        <p:nvSpPr>
          <p:cNvPr id="3" name="TextBox 2">
            <a:extLst>
              <a:ext uri="{FF2B5EF4-FFF2-40B4-BE49-F238E27FC236}">
                <a16:creationId xmlns:a16="http://schemas.microsoft.com/office/drawing/2014/main" id="{E2DE22B7-CC61-4C9C-A95B-26F5DBF3200B}"/>
              </a:ext>
            </a:extLst>
          </p:cNvPr>
          <p:cNvSpPr txBox="1"/>
          <p:nvPr/>
        </p:nvSpPr>
        <p:spPr>
          <a:xfrm>
            <a:off x="5784680" y="5044560"/>
            <a:ext cx="6334921" cy="923330"/>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		                                            Of course, the ANOVAs of all 66 pairs of environments gave as mean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h²=0.6505</a:t>
            </a:r>
            <a:r>
              <a:rPr lang="en-GB" dirty="0">
                <a:latin typeface="Arial" panose="020B0604020202020204" pitchFamily="34" charset="0"/>
                <a:cs typeface="Arial" panose="020B0604020202020204" pitchFamily="34" charset="0"/>
              </a:rPr>
              <a:t>, which is identical to the ‚true‘ b=r² = 0.6505.</a:t>
            </a:r>
            <a:endParaRPr lang="en-GB" dirty="0"/>
          </a:p>
        </p:txBody>
      </p:sp>
    </p:spTree>
    <p:extLst>
      <p:ext uri="{BB962C8B-B14F-4D97-AF65-F5344CB8AC3E}">
        <p14:creationId xmlns:p14="http://schemas.microsoft.com/office/powerpoint/2010/main" val="273464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2" name="Rectangle 1211"/>
          <p:cNvSpPr/>
          <p:nvPr/>
        </p:nvSpPr>
        <p:spPr>
          <a:xfrm>
            <a:off x="30691" y="507037"/>
            <a:ext cx="6533622" cy="616244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 Box 3"/>
          <p:cNvSpPr txBox="1">
            <a:spLocks noChangeArrowheads="1"/>
          </p:cNvSpPr>
          <p:nvPr/>
        </p:nvSpPr>
        <p:spPr bwMode="auto">
          <a:xfrm>
            <a:off x="30691" y="24319"/>
            <a:ext cx="12076641" cy="369332"/>
          </a:xfrm>
          <a:prstGeom prst="rect">
            <a:avLst/>
          </a:prstGeom>
          <a:solidFill>
            <a:schemeClr val="bg1"/>
          </a:solidFill>
          <a:ln w="12700">
            <a:noFill/>
            <a:miter lim="800000"/>
            <a:headEnd/>
            <a:tailEnd/>
          </a:ln>
          <a:effectLst>
            <a:outerShdw blurRad="50800" dist="38100" dir="2700000" algn="tl" rotWithShape="0">
              <a:prstClr val="black">
                <a:alpha val="40000"/>
              </a:prstClr>
            </a:outerShdw>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GB" altLang="en-US" dirty="0" err="1"/>
              <a:t>Phen</a:t>
            </a:r>
            <a:r>
              <a:rPr lang="en-GB" altLang="en-US" dirty="0"/>
              <a:t>. </a:t>
            </a:r>
            <a:r>
              <a:rPr lang="en-GB" altLang="en-US" dirty="0">
                <a:effectLst>
                  <a:outerShdw blurRad="38100" dist="38100" dir="2700000" algn="tl">
                    <a:srgbClr val="000000">
                      <a:alpha val="43137"/>
                    </a:srgbClr>
                  </a:outerShdw>
                </a:effectLst>
              </a:rPr>
              <a:t>variance</a:t>
            </a:r>
            <a:r>
              <a:rPr lang="en-GB" altLang="en-US" dirty="0"/>
              <a:t> of the 36 genotypes at the 12 environments was small (</a:t>
            </a:r>
            <a:r>
              <a:rPr lang="en-GB" dirty="0">
                <a:cs typeface="Arial" panose="020B0604020202020204" pitchFamily="34" charset="0"/>
              </a:rPr>
              <a:t>σ²</a:t>
            </a:r>
            <a:r>
              <a:rPr lang="en-GB" baseline="-25000" dirty="0">
                <a:cs typeface="Arial" panose="020B0604020202020204" pitchFamily="34" charset="0"/>
              </a:rPr>
              <a:t>P</a:t>
            </a:r>
            <a:r>
              <a:rPr lang="en-GB" dirty="0">
                <a:cs typeface="Arial" panose="020B0604020202020204" pitchFamily="34" charset="0"/>
              </a:rPr>
              <a:t> =</a:t>
            </a:r>
            <a:r>
              <a:rPr lang="en-GB" altLang="en-US" dirty="0">
                <a:solidFill>
                  <a:srgbClr val="00B050"/>
                </a:solidFill>
              </a:rPr>
              <a:t>1.355, E12</a:t>
            </a:r>
            <a:r>
              <a:rPr lang="en-GB" altLang="en-US" dirty="0"/>
              <a:t>) or high (</a:t>
            </a:r>
            <a:r>
              <a:rPr lang="en-GB" dirty="0">
                <a:cs typeface="Arial" panose="020B0604020202020204" pitchFamily="34" charset="0"/>
              </a:rPr>
              <a:t>σ²</a:t>
            </a:r>
            <a:r>
              <a:rPr lang="en-GB" baseline="-25000" dirty="0">
                <a:cs typeface="Arial" panose="020B0604020202020204" pitchFamily="34" charset="0"/>
              </a:rPr>
              <a:t>P</a:t>
            </a:r>
            <a:r>
              <a:rPr lang="en-GB" dirty="0">
                <a:cs typeface="Arial" panose="020B0604020202020204" pitchFamily="34" charset="0"/>
              </a:rPr>
              <a:t> =</a:t>
            </a:r>
            <a:r>
              <a:rPr lang="en-GB" altLang="en-US" dirty="0">
                <a:solidFill>
                  <a:srgbClr val="0000FF"/>
                </a:solidFill>
              </a:rPr>
              <a:t>2.826, E7</a:t>
            </a:r>
            <a:r>
              <a:rPr lang="en-GB" altLang="en-US" dirty="0"/>
              <a:t>). </a:t>
            </a:r>
          </a:p>
        </p:txBody>
      </p:sp>
      <p:sp>
        <p:nvSpPr>
          <p:cNvPr id="7" name="Text Box 5"/>
          <p:cNvSpPr txBox="1">
            <a:spLocks noChangeArrowheads="1"/>
          </p:cNvSpPr>
          <p:nvPr/>
        </p:nvSpPr>
        <p:spPr bwMode="auto">
          <a:xfrm>
            <a:off x="1630625" y="458661"/>
            <a:ext cx="10476707" cy="646331"/>
          </a:xfrm>
          <a:prstGeom prst="rect">
            <a:avLst/>
          </a:prstGeom>
          <a:solidFill>
            <a:schemeClr val="bg1"/>
          </a:solidFill>
          <a:ln w="12700">
            <a:noFill/>
            <a:miter lim="800000"/>
            <a:headEnd/>
            <a:tailEnd/>
          </a:ln>
          <a:effectLst>
            <a:outerShdw blurRad="50800" dist="38100" dir="2700000" algn="tl" rotWithShape="0">
              <a:prstClr val="black">
                <a:alpha val="40000"/>
              </a:prstClr>
            </a:outerShdw>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dirty="0"/>
              <a:t>The phenotypic variance of the 36 genotypes, if means across two </a:t>
            </a:r>
            <a:r>
              <a:rPr lang="en-GB" altLang="en-US" dirty="0" err="1"/>
              <a:t>envs</a:t>
            </a:r>
            <a:r>
              <a:rPr lang="en-GB" altLang="en-US" dirty="0"/>
              <a:t>. were used, was smaller, and varied from </a:t>
            </a:r>
            <a:r>
              <a:rPr lang="en-GB" altLang="en-US" dirty="0">
                <a:solidFill>
                  <a:srgbClr val="CC0099"/>
                </a:solidFill>
              </a:rPr>
              <a:t>0.968</a:t>
            </a:r>
            <a:r>
              <a:rPr lang="en-GB" altLang="en-US" dirty="0"/>
              <a:t> to </a:t>
            </a:r>
            <a:r>
              <a:rPr lang="en-GB" altLang="en-US" dirty="0">
                <a:solidFill>
                  <a:srgbClr val="0070C0"/>
                </a:solidFill>
              </a:rPr>
              <a:t>2.252</a:t>
            </a:r>
            <a:r>
              <a:rPr lang="en-GB" altLang="en-US" dirty="0"/>
              <a:t> across all the 66 combinations of 2 environments. The mean was </a:t>
            </a:r>
            <a:r>
              <a:rPr lang="en-GB" altLang="en-US" dirty="0">
                <a:solidFill>
                  <a:srgbClr val="FF0000"/>
                </a:solidFill>
              </a:rPr>
              <a:t>1.5019</a:t>
            </a:r>
          </a:p>
        </p:txBody>
      </p:sp>
      <p:sp>
        <p:nvSpPr>
          <p:cNvPr id="9" name="Text Box 7"/>
          <p:cNvSpPr txBox="1">
            <a:spLocks noChangeArrowheads="1"/>
          </p:cNvSpPr>
          <p:nvPr/>
        </p:nvSpPr>
        <p:spPr bwMode="auto">
          <a:xfrm>
            <a:off x="5038789" y="1160631"/>
            <a:ext cx="7059875" cy="923330"/>
          </a:xfrm>
          <a:prstGeom prst="rect">
            <a:avLst/>
          </a:prstGeom>
          <a:solidFill>
            <a:schemeClr val="bg1"/>
          </a:solidFill>
          <a:ln w="12700">
            <a:noFill/>
            <a:miter lim="800000"/>
            <a:headEnd/>
            <a:tailEnd/>
          </a:ln>
          <a:effectLst>
            <a:outerShdw blurRad="50800" dist="38100" dir="2700000" algn="tl" rotWithShape="0">
              <a:prstClr val="black">
                <a:alpha val="40000"/>
              </a:prstClr>
            </a:outerShdw>
          </a:effec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dirty="0">
                <a:solidFill>
                  <a:srgbClr val="FF0000"/>
                </a:solidFill>
              </a:rPr>
              <a:t>Extrapolation</a:t>
            </a:r>
            <a:r>
              <a:rPr lang="en-GB" altLang="en-US" dirty="0"/>
              <a:t> from E=2-ANOVAs to E=12 and beyond. </a:t>
            </a:r>
            <a:r>
              <a:rPr lang="en-GB" altLang="en-US" dirty="0">
                <a:solidFill>
                  <a:schemeClr val="tx1">
                    <a:lumMod val="50000"/>
                    <a:lumOff val="50000"/>
                  </a:schemeClr>
                </a:solidFill>
              </a:rPr>
              <a:t>With only one set of E=12 at hand, you can not calculate variation between several (or ‘all’) E=12 sets. I did it again as ... </a:t>
            </a:r>
            <a:r>
              <a:rPr lang="en-GB" altLang="en-US" dirty="0">
                <a:solidFill>
                  <a:srgbClr val="B97247"/>
                </a:solidFill>
              </a:rPr>
              <a:t>extrapolation</a:t>
            </a:r>
            <a:r>
              <a:rPr lang="en-GB" altLang="en-US" dirty="0"/>
              <a:t> ;-) </a:t>
            </a:r>
          </a:p>
        </p:txBody>
      </p:sp>
      <p:sp>
        <p:nvSpPr>
          <p:cNvPr id="6" name="Line 4"/>
          <p:cNvSpPr>
            <a:spLocks noChangeShapeType="1"/>
          </p:cNvSpPr>
          <p:nvPr/>
        </p:nvSpPr>
        <p:spPr bwMode="auto">
          <a:xfrm>
            <a:off x="1300163" y="967750"/>
            <a:ext cx="0" cy="503238"/>
          </a:xfrm>
          <a:prstGeom prst="line">
            <a:avLst/>
          </a:prstGeom>
          <a:noFill/>
          <a:ln w="12700">
            <a:no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8" name="Line 6"/>
          <p:cNvSpPr>
            <a:spLocks noChangeShapeType="1"/>
          </p:cNvSpPr>
          <p:nvPr/>
        </p:nvSpPr>
        <p:spPr bwMode="auto">
          <a:xfrm>
            <a:off x="1679575" y="1686888"/>
            <a:ext cx="0" cy="647700"/>
          </a:xfrm>
          <a:prstGeom prst="line">
            <a:avLst/>
          </a:prstGeom>
          <a:noFill/>
          <a:ln w="12700">
            <a:no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987" name="Line 6"/>
          <p:cNvSpPr>
            <a:spLocks noChangeShapeType="1"/>
          </p:cNvSpPr>
          <p:nvPr/>
        </p:nvSpPr>
        <p:spPr bwMode="auto">
          <a:xfrm flipV="1">
            <a:off x="966788" y="1339225"/>
            <a:ext cx="0" cy="4581525"/>
          </a:xfrm>
          <a:prstGeom prst="line">
            <a:avLst/>
          </a:prstGeom>
          <a:noFill/>
          <a:ln w="19050">
            <a:solidFill>
              <a:srgbClr val="000000"/>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0" name="Line 9"/>
          <p:cNvSpPr>
            <a:spLocks noChangeShapeType="1"/>
          </p:cNvSpPr>
          <p:nvPr/>
        </p:nvSpPr>
        <p:spPr bwMode="auto">
          <a:xfrm flipH="1">
            <a:off x="923925" y="5157163"/>
            <a:ext cx="428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1" name="Line 10"/>
          <p:cNvSpPr>
            <a:spLocks noChangeShapeType="1"/>
          </p:cNvSpPr>
          <p:nvPr/>
        </p:nvSpPr>
        <p:spPr bwMode="auto">
          <a:xfrm flipH="1">
            <a:off x="881063" y="4393575"/>
            <a:ext cx="857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2" name="Rectangle 11"/>
          <p:cNvSpPr>
            <a:spLocks noChangeArrowheads="1"/>
          </p:cNvSpPr>
          <p:nvPr/>
        </p:nvSpPr>
        <p:spPr bwMode="auto">
          <a:xfrm>
            <a:off x="657225" y="429356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93" name="Line 12"/>
          <p:cNvSpPr>
            <a:spLocks noChangeShapeType="1"/>
          </p:cNvSpPr>
          <p:nvPr/>
        </p:nvSpPr>
        <p:spPr bwMode="auto">
          <a:xfrm flipH="1">
            <a:off x="923925" y="3629988"/>
            <a:ext cx="428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4" name="Line 13"/>
          <p:cNvSpPr>
            <a:spLocks noChangeShapeType="1"/>
          </p:cNvSpPr>
          <p:nvPr/>
        </p:nvSpPr>
        <p:spPr bwMode="auto">
          <a:xfrm flipH="1">
            <a:off x="881063" y="2866400"/>
            <a:ext cx="857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5" name="Rectangle 14"/>
          <p:cNvSpPr>
            <a:spLocks noChangeArrowheads="1"/>
          </p:cNvSpPr>
          <p:nvPr/>
        </p:nvSpPr>
        <p:spPr bwMode="auto">
          <a:xfrm>
            <a:off x="657225" y="2767975"/>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96" name="Line 15"/>
          <p:cNvSpPr>
            <a:spLocks noChangeShapeType="1"/>
          </p:cNvSpPr>
          <p:nvPr/>
        </p:nvSpPr>
        <p:spPr bwMode="auto">
          <a:xfrm flipH="1">
            <a:off x="923925" y="2102813"/>
            <a:ext cx="428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7" name="Line 16"/>
          <p:cNvSpPr>
            <a:spLocks noChangeShapeType="1"/>
          </p:cNvSpPr>
          <p:nvPr/>
        </p:nvSpPr>
        <p:spPr bwMode="auto">
          <a:xfrm flipH="1">
            <a:off x="881063" y="1339225"/>
            <a:ext cx="857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8" name="Rectangle 17"/>
          <p:cNvSpPr>
            <a:spLocks noChangeArrowheads="1"/>
          </p:cNvSpPr>
          <p:nvPr/>
        </p:nvSpPr>
        <p:spPr bwMode="auto">
          <a:xfrm>
            <a:off x="657225" y="12392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999" name="Rectangle 18"/>
          <p:cNvSpPr>
            <a:spLocks noChangeArrowheads="1"/>
          </p:cNvSpPr>
          <p:nvPr/>
        </p:nvSpPr>
        <p:spPr bwMode="auto">
          <a:xfrm rot="16200000">
            <a:off x="-1937350" y="3469992"/>
            <a:ext cx="488435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100" b="0" i="0" u="none" strike="noStrike" cap="none" normalizeH="0" baseline="0" dirty="0">
                <a:ln>
                  <a:noFill/>
                </a:ln>
                <a:solidFill>
                  <a:srgbClr val="000000"/>
                </a:solidFill>
                <a:effectLst/>
                <a:latin typeface="Arial" panose="020B0604020202020204" pitchFamily="34" charset="0"/>
              </a:rPr>
              <a:t>Phenotypic </a:t>
            </a:r>
            <a:r>
              <a:rPr kumimoji="0" lang="en-GB" altLang="en-US" sz="2100" b="0" i="0" u="sng" strike="noStrike" cap="none" normalizeH="0" baseline="0" dirty="0">
                <a:ln>
                  <a:noFill/>
                </a:ln>
                <a:solidFill>
                  <a:srgbClr val="000000"/>
                </a:solidFill>
                <a:effectLst>
                  <a:outerShdw blurRad="38100" dist="38100" dir="2700000" algn="tl">
                    <a:srgbClr val="000000">
                      <a:alpha val="43137"/>
                    </a:srgbClr>
                  </a:outerShdw>
                </a:effectLst>
                <a:latin typeface="Arial" panose="020B0604020202020204" pitchFamily="34" charset="0"/>
              </a:rPr>
              <a:t>variance</a:t>
            </a:r>
            <a:r>
              <a:rPr kumimoji="0" lang="en-GB" altLang="en-US" sz="2100" b="0" i="0" u="none" strike="noStrike" cap="none" normalizeH="0" baseline="0" dirty="0">
                <a:ln>
                  <a:noFill/>
                </a:ln>
                <a:solidFill>
                  <a:srgbClr val="000000"/>
                </a:solidFill>
                <a:effectLst/>
                <a:latin typeface="Arial" panose="020B0604020202020204" pitchFamily="34" charset="0"/>
              </a:rPr>
              <a:t> between </a:t>
            </a:r>
            <a:r>
              <a:rPr kumimoji="0" lang="en-GB" altLang="en-US" sz="2100" b="0" i="0" u="none" strike="noStrike" cap="none" normalizeH="0" baseline="0" dirty="0" err="1">
                <a:ln>
                  <a:noFill/>
                </a:ln>
                <a:solidFill>
                  <a:srgbClr val="000000"/>
                </a:solidFill>
                <a:effectLst/>
                <a:latin typeface="Arial" panose="020B0604020202020204" pitchFamily="34" charset="0"/>
              </a:rPr>
              <a:t>Gentoypes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3" name="Group 2"/>
          <p:cNvGrpSpPr/>
          <p:nvPr/>
        </p:nvGrpSpPr>
        <p:grpSpPr>
          <a:xfrm>
            <a:off x="657225" y="5820738"/>
            <a:ext cx="5807565" cy="734327"/>
            <a:chOff x="657225" y="5820738"/>
            <a:chExt cx="5807565" cy="734327"/>
          </a:xfrm>
        </p:grpSpPr>
        <p:sp>
          <p:nvSpPr>
            <p:cNvPr id="988" name="Line 7"/>
            <p:cNvSpPr>
              <a:spLocks noChangeShapeType="1"/>
            </p:cNvSpPr>
            <p:nvPr/>
          </p:nvSpPr>
          <p:spPr bwMode="auto">
            <a:xfrm flipH="1">
              <a:off x="881063" y="5920750"/>
              <a:ext cx="85725"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9" name="Rectangle 8"/>
            <p:cNvSpPr>
              <a:spLocks noChangeArrowheads="1"/>
            </p:cNvSpPr>
            <p:nvPr/>
          </p:nvSpPr>
          <p:spPr bwMode="auto">
            <a:xfrm>
              <a:off x="657225" y="5820738"/>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00" name="Line 19"/>
            <p:cNvSpPr>
              <a:spLocks noChangeShapeType="1"/>
            </p:cNvSpPr>
            <p:nvPr/>
          </p:nvSpPr>
          <p:spPr bwMode="auto">
            <a:xfrm>
              <a:off x="966788" y="5920750"/>
              <a:ext cx="5440363"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1" name="Line 20"/>
            <p:cNvSpPr>
              <a:spLocks noChangeShapeType="1"/>
            </p:cNvSpPr>
            <p:nvPr/>
          </p:nvSpPr>
          <p:spPr bwMode="auto">
            <a:xfrm>
              <a:off x="966788"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2" name="Rectangle 21"/>
            <p:cNvSpPr>
              <a:spLocks noChangeArrowheads="1"/>
            </p:cNvSpPr>
            <p:nvPr/>
          </p:nvSpPr>
          <p:spPr bwMode="auto">
            <a:xfrm>
              <a:off x="865188" y="60271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03" name="Line 22"/>
            <p:cNvSpPr>
              <a:spLocks noChangeShapeType="1"/>
            </p:cNvSpPr>
            <p:nvPr/>
          </p:nvSpPr>
          <p:spPr bwMode="auto">
            <a:xfrm>
              <a:off x="1306513"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4" name="Rectangle 23"/>
            <p:cNvSpPr>
              <a:spLocks noChangeArrowheads="1"/>
            </p:cNvSpPr>
            <p:nvPr/>
          </p:nvSpPr>
          <p:spPr bwMode="auto">
            <a:xfrm>
              <a:off x="1204913" y="60271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05" name="Line 24"/>
            <p:cNvSpPr>
              <a:spLocks noChangeShapeType="1"/>
            </p:cNvSpPr>
            <p:nvPr/>
          </p:nvSpPr>
          <p:spPr bwMode="auto">
            <a:xfrm>
              <a:off x="1646238"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6" name="Rectangle 25"/>
            <p:cNvSpPr>
              <a:spLocks noChangeArrowheads="1"/>
            </p:cNvSpPr>
            <p:nvPr/>
          </p:nvSpPr>
          <p:spPr bwMode="auto">
            <a:xfrm>
              <a:off x="1544638" y="60271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07" name="Line 26"/>
            <p:cNvSpPr>
              <a:spLocks noChangeShapeType="1"/>
            </p:cNvSpPr>
            <p:nvPr/>
          </p:nvSpPr>
          <p:spPr bwMode="auto">
            <a:xfrm>
              <a:off x="1987550"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8" name="Rectangle 27"/>
            <p:cNvSpPr>
              <a:spLocks noChangeArrowheads="1"/>
            </p:cNvSpPr>
            <p:nvPr/>
          </p:nvSpPr>
          <p:spPr bwMode="auto">
            <a:xfrm>
              <a:off x="1885950" y="60271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09" name="Line 28"/>
            <p:cNvSpPr>
              <a:spLocks noChangeShapeType="1"/>
            </p:cNvSpPr>
            <p:nvPr/>
          </p:nvSpPr>
          <p:spPr bwMode="auto">
            <a:xfrm>
              <a:off x="2327275"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0" name="Rectangle 29"/>
            <p:cNvSpPr>
              <a:spLocks noChangeArrowheads="1"/>
            </p:cNvSpPr>
            <p:nvPr/>
          </p:nvSpPr>
          <p:spPr bwMode="auto">
            <a:xfrm>
              <a:off x="2225675" y="60271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11" name="Line 30"/>
            <p:cNvSpPr>
              <a:spLocks noChangeShapeType="1"/>
            </p:cNvSpPr>
            <p:nvPr/>
          </p:nvSpPr>
          <p:spPr bwMode="auto">
            <a:xfrm>
              <a:off x="2667000"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2" name="Rectangle 31"/>
            <p:cNvSpPr>
              <a:spLocks noChangeArrowheads="1"/>
            </p:cNvSpPr>
            <p:nvPr/>
          </p:nvSpPr>
          <p:spPr bwMode="auto">
            <a:xfrm>
              <a:off x="2565400" y="60271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13" name="Line 32"/>
            <p:cNvSpPr>
              <a:spLocks noChangeShapeType="1"/>
            </p:cNvSpPr>
            <p:nvPr/>
          </p:nvSpPr>
          <p:spPr bwMode="auto">
            <a:xfrm>
              <a:off x="3006725"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4" name="Rectangle 33"/>
            <p:cNvSpPr>
              <a:spLocks noChangeArrowheads="1"/>
            </p:cNvSpPr>
            <p:nvPr/>
          </p:nvSpPr>
          <p:spPr bwMode="auto">
            <a:xfrm>
              <a:off x="2905125" y="60271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15" name="Line 34"/>
            <p:cNvSpPr>
              <a:spLocks noChangeShapeType="1"/>
            </p:cNvSpPr>
            <p:nvPr/>
          </p:nvSpPr>
          <p:spPr bwMode="auto">
            <a:xfrm>
              <a:off x="3346450"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6" name="Rectangle 35"/>
            <p:cNvSpPr>
              <a:spLocks noChangeArrowheads="1"/>
            </p:cNvSpPr>
            <p:nvPr/>
          </p:nvSpPr>
          <p:spPr bwMode="auto">
            <a:xfrm>
              <a:off x="3244850" y="60271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7</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17" name="Line 36"/>
            <p:cNvSpPr>
              <a:spLocks noChangeShapeType="1"/>
            </p:cNvSpPr>
            <p:nvPr/>
          </p:nvSpPr>
          <p:spPr bwMode="auto">
            <a:xfrm>
              <a:off x="3687763"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8" name="Rectangle 37"/>
            <p:cNvSpPr>
              <a:spLocks noChangeArrowheads="1"/>
            </p:cNvSpPr>
            <p:nvPr/>
          </p:nvSpPr>
          <p:spPr bwMode="auto">
            <a:xfrm>
              <a:off x="3586163" y="60271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19" name="Line 38"/>
            <p:cNvSpPr>
              <a:spLocks noChangeShapeType="1"/>
            </p:cNvSpPr>
            <p:nvPr/>
          </p:nvSpPr>
          <p:spPr bwMode="auto">
            <a:xfrm>
              <a:off x="4027488"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0" name="Rectangle 39"/>
            <p:cNvSpPr>
              <a:spLocks noChangeArrowheads="1"/>
            </p:cNvSpPr>
            <p:nvPr/>
          </p:nvSpPr>
          <p:spPr bwMode="auto">
            <a:xfrm>
              <a:off x="3925888" y="6027113"/>
              <a:ext cx="1074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9</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21" name="Line 40"/>
            <p:cNvSpPr>
              <a:spLocks noChangeShapeType="1"/>
            </p:cNvSpPr>
            <p:nvPr/>
          </p:nvSpPr>
          <p:spPr bwMode="auto">
            <a:xfrm>
              <a:off x="4367213"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2" name="Rectangle 41"/>
            <p:cNvSpPr>
              <a:spLocks noChangeArrowheads="1"/>
            </p:cNvSpPr>
            <p:nvPr/>
          </p:nvSpPr>
          <p:spPr bwMode="auto">
            <a:xfrm>
              <a:off x="4210050" y="6027113"/>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10</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23" name="Line 42"/>
            <p:cNvSpPr>
              <a:spLocks noChangeShapeType="1"/>
            </p:cNvSpPr>
            <p:nvPr/>
          </p:nvSpPr>
          <p:spPr bwMode="auto">
            <a:xfrm>
              <a:off x="4706938"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4" name="Rectangle 43"/>
            <p:cNvSpPr>
              <a:spLocks noChangeArrowheads="1"/>
            </p:cNvSpPr>
            <p:nvPr/>
          </p:nvSpPr>
          <p:spPr bwMode="auto">
            <a:xfrm>
              <a:off x="4549775" y="6027113"/>
              <a:ext cx="20050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25" name="Line 44"/>
            <p:cNvSpPr>
              <a:spLocks noChangeShapeType="1"/>
            </p:cNvSpPr>
            <p:nvPr/>
          </p:nvSpPr>
          <p:spPr bwMode="auto">
            <a:xfrm>
              <a:off x="5046663"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6" name="Rectangle 45"/>
            <p:cNvSpPr>
              <a:spLocks noChangeArrowheads="1"/>
            </p:cNvSpPr>
            <p:nvPr/>
          </p:nvSpPr>
          <p:spPr bwMode="auto">
            <a:xfrm>
              <a:off x="4889500" y="6027113"/>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12</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27" name="Line 46"/>
            <p:cNvSpPr>
              <a:spLocks noChangeShapeType="1"/>
            </p:cNvSpPr>
            <p:nvPr/>
          </p:nvSpPr>
          <p:spPr bwMode="auto">
            <a:xfrm>
              <a:off x="5386388"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8" name="Rectangle 47"/>
            <p:cNvSpPr>
              <a:spLocks noChangeArrowheads="1"/>
            </p:cNvSpPr>
            <p:nvPr/>
          </p:nvSpPr>
          <p:spPr bwMode="auto">
            <a:xfrm>
              <a:off x="5229225" y="6027113"/>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13</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29" name="Line 48"/>
            <p:cNvSpPr>
              <a:spLocks noChangeShapeType="1"/>
            </p:cNvSpPr>
            <p:nvPr/>
          </p:nvSpPr>
          <p:spPr bwMode="auto">
            <a:xfrm>
              <a:off x="5727700"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0" name="Rectangle 49"/>
            <p:cNvSpPr>
              <a:spLocks noChangeArrowheads="1"/>
            </p:cNvSpPr>
            <p:nvPr/>
          </p:nvSpPr>
          <p:spPr bwMode="auto">
            <a:xfrm>
              <a:off x="5570538" y="6027113"/>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14</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31" name="Line 50"/>
            <p:cNvSpPr>
              <a:spLocks noChangeShapeType="1"/>
            </p:cNvSpPr>
            <p:nvPr/>
          </p:nvSpPr>
          <p:spPr bwMode="auto">
            <a:xfrm>
              <a:off x="6067425"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2" name="Rectangle 51"/>
            <p:cNvSpPr>
              <a:spLocks noChangeArrowheads="1"/>
            </p:cNvSpPr>
            <p:nvPr/>
          </p:nvSpPr>
          <p:spPr bwMode="auto">
            <a:xfrm>
              <a:off x="5910263" y="6027113"/>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33" name="Line 52"/>
            <p:cNvSpPr>
              <a:spLocks noChangeShapeType="1"/>
            </p:cNvSpPr>
            <p:nvPr/>
          </p:nvSpPr>
          <p:spPr bwMode="auto">
            <a:xfrm>
              <a:off x="6407150" y="5920750"/>
              <a:ext cx="0" cy="85725"/>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4" name="Rectangle 53"/>
            <p:cNvSpPr>
              <a:spLocks noChangeArrowheads="1"/>
            </p:cNvSpPr>
            <p:nvPr/>
          </p:nvSpPr>
          <p:spPr bwMode="auto">
            <a:xfrm>
              <a:off x="6249988" y="6027113"/>
              <a:ext cx="21480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latin typeface="Arial" panose="020B0604020202020204" pitchFamily="34" charset="0"/>
                </a:rPr>
                <a:t>16</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35" name="Rectangle 54"/>
            <p:cNvSpPr>
              <a:spLocks noChangeArrowheads="1"/>
            </p:cNvSpPr>
            <p:nvPr/>
          </p:nvSpPr>
          <p:spPr bwMode="auto">
            <a:xfrm>
              <a:off x="2159000" y="6231900"/>
              <a:ext cx="297357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100" b="0" i="0" u="none" strike="noStrike" cap="none" normalizeH="0" baseline="0" dirty="0">
                  <a:ln>
                    <a:noFill/>
                  </a:ln>
                  <a:solidFill>
                    <a:srgbClr val="000000"/>
                  </a:solidFill>
                  <a:effectLst/>
                  <a:latin typeface="Arial" panose="020B0604020202020204" pitchFamily="34" charset="0"/>
                </a:rPr>
                <a:t>Number of Environments</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sp>
        <p:nvSpPr>
          <p:cNvPr id="1036" name="Oval 55"/>
          <p:cNvSpPr>
            <a:spLocks noChangeArrowheads="1"/>
          </p:cNvSpPr>
          <p:nvPr/>
        </p:nvSpPr>
        <p:spPr bwMode="auto">
          <a:xfrm>
            <a:off x="1597025" y="339662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7" name="Oval 56"/>
          <p:cNvSpPr>
            <a:spLocks noChangeArrowheads="1"/>
          </p:cNvSpPr>
          <p:nvPr/>
        </p:nvSpPr>
        <p:spPr bwMode="auto">
          <a:xfrm>
            <a:off x="1597025" y="390621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8" name="Oval 57"/>
          <p:cNvSpPr>
            <a:spLocks noChangeArrowheads="1"/>
          </p:cNvSpPr>
          <p:nvPr/>
        </p:nvSpPr>
        <p:spPr bwMode="auto">
          <a:xfrm>
            <a:off x="1597025" y="384747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9" name="Oval 58"/>
          <p:cNvSpPr>
            <a:spLocks noChangeArrowheads="1"/>
          </p:cNvSpPr>
          <p:nvPr/>
        </p:nvSpPr>
        <p:spPr bwMode="auto">
          <a:xfrm>
            <a:off x="1597025" y="341250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0" name="Oval 59"/>
          <p:cNvSpPr>
            <a:spLocks noChangeArrowheads="1"/>
          </p:cNvSpPr>
          <p:nvPr/>
        </p:nvSpPr>
        <p:spPr bwMode="auto">
          <a:xfrm>
            <a:off x="1597025" y="344266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1" name="Oval 60"/>
          <p:cNvSpPr>
            <a:spLocks noChangeArrowheads="1"/>
          </p:cNvSpPr>
          <p:nvPr/>
        </p:nvSpPr>
        <p:spPr bwMode="auto">
          <a:xfrm>
            <a:off x="1597025" y="312833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2" name="Oval 61"/>
          <p:cNvSpPr>
            <a:spLocks noChangeArrowheads="1"/>
          </p:cNvSpPr>
          <p:nvPr/>
        </p:nvSpPr>
        <p:spPr bwMode="auto">
          <a:xfrm>
            <a:off x="1597025" y="395383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3" name="Oval 62"/>
          <p:cNvSpPr>
            <a:spLocks noChangeArrowheads="1"/>
          </p:cNvSpPr>
          <p:nvPr/>
        </p:nvSpPr>
        <p:spPr bwMode="auto">
          <a:xfrm>
            <a:off x="1597025" y="395701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4" name="Oval 63"/>
          <p:cNvSpPr>
            <a:spLocks noChangeArrowheads="1"/>
          </p:cNvSpPr>
          <p:nvPr/>
        </p:nvSpPr>
        <p:spPr bwMode="auto">
          <a:xfrm>
            <a:off x="1597025" y="410465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5" name="Oval 64"/>
          <p:cNvSpPr>
            <a:spLocks noChangeArrowheads="1"/>
          </p:cNvSpPr>
          <p:nvPr/>
        </p:nvSpPr>
        <p:spPr bwMode="auto">
          <a:xfrm>
            <a:off x="1597025" y="34521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6" name="Oval 65"/>
          <p:cNvSpPr>
            <a:spLocks noChangeArrowheads="1"/>
          </p:cNvSpPr>
          <p:nvPr/>
        </p:nvSpPr>
        <p:spPr bwMode="auto">
          <a:xfrm>
            <a:off x="1597025" y="391573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7" name="Oval 66"/>
          <p:cNvSpPr>
            <a:spLocks noChangeArrowheads="1"/>
          </p:cNvSpPr>
          <p:nvPr/>
        </p:nvSpPr>
        <p:spPr bwMode="auto">
          <a:xfrm>
            <a:off x="1597025" y="284576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8" name="Oval 67"/>
          <p:cNvSpPr>
            <a:spLocks noChangeArrowheads="1"/>
          </p:cNvSpPr>
          <p:nvPr/>
        </p:nvSpPr>
        <p:spPr bwMode="auto">
          <a:xfrm>
            <a:off x="1597025" y="339662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9" name="Oval 68"/>
          <p:cNvSpPr>
            <a:spLocks noChangeArrowheads="1"/>
          </p:cNvSpPr>
          <p:nvPr/>
        </p:nvSpPr>
        <p:spPr bwMode="auto">
          <a:xfrm>
            <a:off x="1597025" y="319660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0" name="Oval 69"/>
          <p:cNvSpPr>
            <a:spLocks noChangeArrowheads="1"/>
          </p:cNvSpPr>
          <p:nvPr/>
        </p:nvSpPr>
        <p:spPr bwMode="auto">
          <a:xfrm>
            <a:off x="1597025" y="303626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1" name="Oval 70"/>
          <p:cNvSpPr>
            <a:spLocks noChangeArrowheads="1"/>
          </p:cNvSpPr>
          <p:nvPr/>
        </p:nvSpPr>
        <p:spPr bwMode="auto">
          <a:xfrm>
            <a:off x="1597025" y="243301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2" name="Oval 71"/>
          <p:cNvSpPr>
            <a:spLocks noChangeArrowheads="1"/>
          </p:cNvSpPr>
          <p:nvPr/>
        </p:nvSpPr>
        <p:spPr bwMode="auto">
          <a:xfrm>
            <a:off x="1597025" y="325216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3" name="Oval 72"/>
          <p:cNvSpPr>
            <a:spLocks noChangeArrowheads="1"/>
          </p:cNvSpPr>
          <p:nvPr/>
        </p:nvSpPr>
        <p:spPr bwMode="auto">
          <a:xfrm>
            <a:off x="1597025" y="342202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4" name="Oval 73"/>
          <p:cNvSpPr>
            <a:spLocks noChangeArrowheads="1"/>
          </p:cNvSpPr>
          <p:nvPr/>
        </p:nvSpPr>
        <p:spPr bwMode="auto">
          <a:xfrm>
            <a:off x="1597025" y="354585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5" name="Oval 74"/>
          <p:cNvSpPr>
            <a:spLocks noChangeArrowheads="1"/>
          </p:cNvSpPr>
          <p:nvPr/>
        </p:nvSpPr>
        <p:spPr bwMode="auto">
          <a:xfrm>
            <a:off x="1597025" y="301086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6" name="Oval 75"/>
          <p:cNvSpPr>
            <a:spLocks noChangeArrowheads="1"/>
          </p:cNvSpPr>
          <p:nvPr/>
        </p:nvSpPr>
        <p:spPr bwMode="auto">
          <a:xfrm>
            <a:off x="1597025" y="370301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7" name="Oval 76"/>
          <p:cNvSpPr>
            <a:spLocks noChangeArrowheads="1"/>
          </p:cNvSpPr>
          <p:nvPr/>
        </p:nvSpPr>
        <p:spPr bwMode="auto">
          <a:xfrm>
            <a:off x="1597025" y="3918913"/>
            <a:ext cx="98425" cy="100013"/>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8" name="Oval 77"/>
          <p:cNvSpPr>
            <a:spLocks noChangeArrowheads="1"/>
          </p:cNvSpPr>
          <p:nvPr/>
        </p:nvSpPr>
        <p:spPr bwMode="auto">
          <a:xfrm>
            <a:off x="1597025" y="340456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9" name="Oval 78"/>
          <p:cNvSpPr>
            <a:spLocks noChangeArrowheads="1"/>
          </p:cNvSpPr>
          <p:nvPr/>
        </p:nvSpPr>
        <p:spPr bwMode="auto">
          <a:xfrm>
            <a:off x="1597025" y="33759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0" name="Oval 79"/>
          <p:cNvSpPr>
            <a:spLocks noChangeArrowheads="1"/>
          </p:cNvSpPr>
          <p:nvPr/>
        </p:nvSpPr>
        <p:spPr bwMode="auto">
          <a:xfrm>
            <a:off x="1597025" y="299975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1" name="Oval 80"/>
          <p:cNvSpPr>
            <a:spLocks noChangeArrowheads="1"/>
          </p:cNvSpPr>
          <p:nvPr/>
        </p:nvSpPr>
        <p:spPr bwMode="auto">
          <a:xfrm>
            <a:off x="1597025" y="377603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2" name="Oval 81"/>
          <p:cNvSpPr>
            <a:spLocks noChangeArrowheads="1"/>
          </p:cNvSpPr>
          <p:nvPr/>
        </p:nvSpPr>
        <p:spPr bwMode="auto">
          <a:xfrm>
            <a:off x="1597025" y="365697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3" name="Oval 82"/>
          <p:cNvSpPr>
            <a:spLocks noChangeArrowheads="1"/>
          </p:cNvSpPr>
          <p:nvPr/>
        </p:nvSpPr>
        <p:spPr bwMode="auto">
          <a:xfrm>
            <a:off x="1597025" y="358553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4" name="Oval 83"/>
          <p:cNvSpPr>
            <a:spLocks noChangeArrowheads="1"/>
          </p:cNvSpPr>
          <p:nvPr/>
        </p:nvSpPr>
        <p:spPr bwMode="auto">
          <a:xfrm>
            <a:off x="1597025" y="365062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5" name="Oval 84"/>
          <p:cNvSpPr>
            <a:spLocks noChangeArrowheads="1"/>
          </p:cNvSpPr>
          <p:nvPr/>
        </p:nvSpPr>
        <p:spPr bwMode="auto">
          <a:xfrm>
            <a:off x="1597025" y="392685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6" name="Oval 85"/>
          <p:cNvSpPr>
            <a:spLocks noChangeArrowheads="1"/>
          </p:cNvSpPr>
          <p:nvPr/>
        </p:nvSpPr>
        <p:spPr bwMode="auto">
          <a:xfrm>
            <a:off x="1597025" y="35410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7" name="Oval 86"/>
          <p:cNvSpPr>
            <a:spLocks noChangeArrowheads="1"/>
          </p:cNvSpPr>
          <p:nvPr/>
        </p:nvSpPr>
        <p:spPr bwMode="auto">
          <a:xfrm>
            <a:off x="1597025" y="35029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8" name="Oval 87"/>
          <p:cNvSpPr>
            <a:spLocks noChangeArrowheads="1"/>
          </p:cNvSpPr>
          <p:nvPr/>
        </p:nvSpPr>
        <p:spPr bwMode="auto">
          <a:xfrm>
            <a:off x="1597025" y="31092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9" name="Oval 88"/>
          <p:cNvSpPr>
            <a:spLocks noChangeArrowheads="1"/>
          </p:cNvSpPr>
          <p:nvPr/>
        </p:nvSpPr>
        <p:spPr bwMode="auto">
          <a:xfrm>
            <a:off x="1597025" y="379985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0" name="Oval 89"/>
          <p:cNvSpPr>
            <a:spLocks noChangeArrowheads="1"/>
          </p:cNvSpPr>
          <p:nvPr/>
        </p:nvSpPr>
        <p:spPr bwMode="auto">
          <a:xfrm>
            <a:off x="1597025" y="412211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1" name="Oval 90"/>
          <p:cNvSpPr>
            <a:spLocks noChangeArrowheads="1"/>
          </p:cNvSpPr>
          <p:nvPr/>
        </p:nvSpPr>
        <p:spPr bwMode="auto">
          <a:xfrm>
            <a:off x="1597025" y="395066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2" name="Oval 91"/>
          <p:cNvSpPr>
            <a:spLocks noChangeArrowheads="1"/>
          </p:cNvSpPr>
          <p:nvPr/>
        </p:nvSpPr>
        <p:spPr bwMode="auto">
          <a:xfrm>
            <a:off x="1597025" y="3547438"/>
            <a:ext cx="98425" cy="100013"/>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3" name="Oval 92"/>
          <p:cNvSpPr>
            <a:spLocks noChangeArrowheads="1"/>
          </p:cNvSpPr>
          <p:nvPr/>
        </p:nvSpPr>
        <p:spPr bwMode="auto">
          <a:xfrm>
            <a:off x="1597025" y="411417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4" name="Oval 93"/>
          <p:cNvSpPr>
            <a:spLocks noChangeArrowheads="1"/>
          </p:cNvSpPr>
          <p:nvPr/>
        </p:nvSpPr>
        <p:spPr bwMode="auto">
          <a:xfrm>
            <a:off x="1597025" y="32489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5" name="Oval 94"/>
          <p:cNvSpPr>
            <a:spLocks noChangeArrowheads="1"/>
          </p:cNvSpPr>
          <p:nvPr/>
        </p:nvSpPr>
        <p:spPr bwMode="auto">
          <a:xfrm>
            <a:off x="1597025" y="329661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6" name="Oval 95"/>
          <p:cNvSpPr>
            <a:spLocks noChangeArrowheads="1"/>
          </p:cNvSpPr>
          <p:nvPr/>
        </p:nvSpPr>
        <p:spPr bwMode="auto">
          <a:xfrm>
            <a:off x="1597025" y="33505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7" name="Oval 96"/>
          <p:cNvSpPr>
            <a:spLocks noChangeArrowheads="1"/>
          </p:cNvSpPr>
          <p:nvPr/>
        </p:nvSpPr>
        <p:spPr bwMode="auto">
          <a:xfrm>
            <a:off x="1597025" y="373317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8" name="Oval 97"/>
          <p:cNvSpPr>
            <a:spLocks noChangeArrowheads="1"/>
          </p:cNvSpPr>
          <p:nvPr/>
        </p:nvSpPr>
        <p:spPr bwMode="auto">
          <a:xfrm>
            <a:off x="1597025" y="394907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9" name="Oval 98"/>
          <p:cNvSpPr>
            <a:spLocks noChangeArrowheads="1"/>
          </p:cNvSpPr>
          <p:nvPr/>
        </p:nvSpPr>
        <p:spPr bwMode="auto">
          <a:xfrm>
            <a:off x="1597025" y="33886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0" name="Oval 99"/>
          <p:cNvSpPr>
            <a:spLocks noChangeArrowheads="1"/>
          </p:cNvSpPr>
          <p:nvPr/>
        </p:nvSpPr>
        <p:spPr bwMode="auto">
          <a:xfrm>
            <a:off x="1597025" y="3515688"/>
            <a:ext cx="98425" cy="100013"/>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1" name="Oval 100"/>
          <p:cNvSpPr>
            <a:spLocks noChangeArrowheads="1"/>
          </p:cNvSpPr>
          <p:nvPr/>
        </p:nvSpPr>
        <p:spPr bwMode="auto">
          <a:xfrm>
            <a:off x="1597025" y="278385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2" name="Oval 101"/>
          <p:cNvSpPr>
            <a:spLocks noChangeArrowheads="1"/>
          </p:cNvSpPr>
          <p:nvPr/>
        </p:nvSpPr>
        <p:spPr bwMode="auto">
          <a:xfrm>
            <a:off x="1597025" y="347600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3" name="Oval 102"/>
          <p:cNvSpPr>
            <a:spLocks noChangeArrowheads="1"/>
          </p:cNvSpPr>
          <p:nvPr/>
        </p:nvSpPr>
        <p:spPr bwMode="auto">
          <a:xfrm>
            <a:off x="1597025" y="385065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4" name="Oval 103"/>
          <p:cNvSpPr>
            <a:spLocks noChangeArrowheads="1"/>
          </p:cNvSpPr>
          <p:nvPr/>
        </p:nvSpPr>
        <p:spPr bwMode="auto">
          <a:xfrm>
            <a:off x="1597025" y="3615700"/>
            <a:ext cx="98425" cy="100013"/>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5" name="Oval 104"/>
          <p:cNvSpPr>
            <a:spLocks noChangeArrowheads="1"/>
          </p:cNvSpPr>
          <p:nvPr/>
        </p:nvSpPr>
        <p:spPr bwMode="auto">
          <a:xfrm>
            <a:off x="1597025" y="33886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6" name="Oval 105"/>
          <p:cNvSpPr>
            <a:spLocks noChangeArrowheads="1"/>
          </p:cNvSpPr>
          <p:nvPr/>
        </p:nvSpPr>
        <p:spPr bwMode="auto">
          <a:xfrm>
            <a:off x="1597025" y="359665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7" name="Oval 106"/>
          <p:cNvSpPr>
            <a:spLocks noChangeArrowheads="1"/>
          </p:cNvSpPr>
          <p:nvPr/>
        </p:nvSpPr>
        <p:spPr bwMode="auto">
          <a:xfrm>
            <a:off x="1597025" y="318072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8" name="Oval 107"/>
          <p:cNvSpPr>
            <a:spLocks noChangeArrowheads="1"/>
          </p:cNvSpPr>
          <p:nvPr/>
        </p:nvSpPr>
        <p:spPr bwMode="auto">
          <a:xfrm>
            <a:off x="1597025" y="356013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9" name="Oval 108"/>
          <p:cNvSpPr>
            <a:spLocks noChangeArrowheads="1"/>
          </p:cNvSpPr>
          <p:nvPr/>
        </p:nvSpPr>
        <p:spPr bwMode="auto">
          <a:xfrm>
            <a:off x="1597025" y="3491875"/>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0" name="Oval 109"/>
          <p:cNvSpPr>
            <a:spLocks noChangeArrowheads="1"/>
          </p:cNvSpPr>
          <p:nvPr/>
        </p:nvSpPr>
        <p:spPr bwMode="auto">
          <a:xfrm>
            <a:off x="1597025" y="275686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1" name="Oval 110"/>
          <p:cNvSpPr>
            <a:spLocks noChangeArrowheads="1"/>
          </p:cNvSpPr>
          <p:nvPr/>
        </p:nvSpPr>
        <p:spPr bwMode="auto">
          <a:xfrm>
            <a:off x="1597025" y="35410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2" name="Oval 111"/>
          <p:cNvSpPr>
            <a:spLocks noChangeArrowheads="1"/>
          </p:cNvSpPr>
          <p:nvPr/>
        </p:nvSpPr>
        <p:spPr bwMode="auto">
          <a:xfrm>
            <a:off x="1597025" y="4123700"/>
            <a:ext cx="98425" cy="100013"/>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3" name="Oval 112"/>
          <p:cNvSpPr>
            <a:spLocks noChangeArrowheads="1"/>
          </p:cNvSpPr>
          <p:nvPr/>
        </p:nvSpPr>
        <p:spPr bwMode="auto">
          <a:xfrm>
            <a:off x="1597025" y="438405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4" name="Oval 113"/>
          <p:cNvSpPr>
            <a:spLocks noChangeArrowheads="1"/>
          </p:cNvSpPr>
          <p:nvPr/>
        </p:nvSpPr>
        <p:spPr bwMode="auto">
          <a:xfrm>
            <a:off x="1597025" y="3590300"/>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5" name="Oval 114"/>
          <p:cNvSpPr>
            <a:spLocks noChangeArrowheads="1"/>
          </p:cNvSpPr>
          <p:nvPr/>
        </p:nvSpPr>
        <p:spPr bwMode="auto">
          <a:xfrm>
            <a:off x="1597025" y="40109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6" name="Oval 115"/>
          <p:cNvSpPr>
            <a:spLocks noChangeArrowheads="1"/>
          </p:cNvSpPr>
          <p:nvPr/>
        </p:nvSpPr>
        <p:spPr bwMode="auto">
          <a:xfrm>
            <a:off x="1597025" y="4147513"/>
            <a:ext cx="98425" cy="100013"/>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7" name="Oval 116"/>
          <p:cNvSpPr>
            <a:spLocks noChangeArrowheads="1"/>
          </p:cNvSpPr>
          <p:nvPr/>
        </p:nvSpPr>
        <p:spPr bwMode="auto">
          <a:xfrm>
            <a:off x="1597025" y="385858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8" name="Oval 117"/>
          <p:cNvSpPr>
            <a:spLocks noChangeArrowheads="1"/>
          </p:cNvSpPr>
          <p:nvPr/>
        </p:nvSpPr>
        <p:spPr bwMode="auto">
          <a:xfrm>
            <a:off x="1597025" y="415703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9" name="Oval 118"/>
          <p:cNvSpPr>
            <a:spLocks noChangeArrowheads="1"/>
          </p:cNvSpPr>
          <p:nvPr/>
        </p:nvSpPr>
        <p:spPr bwMode="auto">
          <a:xfrm>
            <a:off x="1597025" y="3763338"/>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0" name="Oval 119"/>
          <p:cNvSpPr>
            <a:spLocks noChangeArrowheads="1"/>
          </p:cNvSpPr>
          <p:nvPr/>
        </p:nvSpPr>
        <p:spPr bwMode="auto">
          <a:xfrm>
            <a:off x="1597025" y="421736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1" name="Oval 120"/>
          <p:cNvSpPr>
            <a:spLocks noChangeArrowheads="1"/>
          </p:cNvSpPr>
          <p:nvPr/>
        </p:nvSpPr>
        <p:spPr bwMode="auto">
          <a:xfrm>
            <a:off x="1597025" y="3861763"/>
            <a:ext cx="98425" cy="98425"/>
          </a:xfrm>
          <a:prstGeom prst="ellipse">
            <a:avLst/>
          </a:pr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4" name="Oval 123"/>
          <p:cNvSpPr>
            <a:spLocks noChangeArrowheads="1"/>
          </p:cNvSpPr>
          <p:nvPr/>
        </p:nvSpPr>
        <p:spPr bwMode="auto">
          <a:xfrm>
            <a:off x="1257300" y="1556713"/>
            <a:ext cx="98425" cy="98425"/>
          </a:xfrm>
          <a:prstGeom prst="ellipse">
            <a:avLst/>
          </a:prstGeom>
          <a:solidFill>
            <a:srgbClr val="0000FF"/>
          </a:solidFill>
          <a:ln w="28575">
            <a:solidFill>
              <a:srgbClr val="0000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05" name="Oval 124"/>
          <p:cNvSpPr>
            <a:spLocks noChangeArrowheads="1"/>
          </p:cNvSpPr>
          <p:nvPr/>
        </p:nvSpPr>
        <p:spPr bwMode="auto">
          <a:xfrm>
            <a:off x="1257300" y="2105988"/>
            <a:ext cx="98425" cy="98425"/>
          </a:xfrm>
          <a:prstGeom prst="ellipse">
            <a:avLst/>
          </a:prstGeom>
          <a:solidFill>
            <a:srgbClr val="000000"/>
          </a:solid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06" name="Oval 125"/>
          <p:cNvSpPr>
            <a:spLocks noChangeArrowheads="1"/>
          </p:cNvSpPr>
          <p:nvPr/>
        </p:nvSpPr>
        <p:spPr bwMode="auto">
          <a:xfrm>
            <a:off x="1257300" y="2109163"/>
            <a:ext cx="98425" cy="98425"/>
          </a:xfrm>
          <a:prstGeom prst="ellipse">
            <a:avLst/>
          </a:prstGeom>
          <a:solidFill>
            <a:srgbClr val="00B0F0"/>
          </a:solidFill>
          <a:ln w="28575">
            <a:solidFill>
              <a:srgbClr val="0066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07" name="Oval 126"/>
          <p:cNvSpPr>
            <a:spLocks noChangeArrowheads="1"/>
          </p:cNvSpPr>
          <p:nvPr/>
        </p:nvSpPr>
        <p:spPr bwMode="auto">
          <a:xfrm>
            <a:off x="1257300" y="2275850"/>
            <a:ext cx="98425" cy="98425"/>
          </a:xfrm>
          <a:prstGeom prst="ellipse">
            <a:avLst/>
          </a:prstGeom>
          <a:solidFill>
            <a:srgbClr val="000000"/>
          </a:solid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08" name="Oval 127"/>
          <p:cNvSpPr>
            <a:spLocks noChangeArrowheads="1"/>
          </p:cNvSpPr>
          <p:nvPr/>
        </p:nvSpPr>
        <p:spPr bwMode="auto">
          <a:xfrm>
            <a:off x="1257300" y="2283788"/>
            <a:ext cx="98425" cy="98425"/>
          </a:xfrm>
          <a:prstGeom prst="ellipse">
            <a:avLst/>
          </a:prstGeom>
          <a:solidFill>
            <a:srgbClr val="000000"/>
          </a:solid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09" name="Oval 128"/>
          <p:cNvSpPr>
            <a:spLocks noChangeArrowheads="1"/>
          </p:cNvSpPr>
          <p:nvPr/>
        </p:nvSpPr>
        <p:spPr bwMode="auto">
          <a:xfrm>
            <a:off x="1257300" y="2690188"/>
            <a:ext cx="98425" cy="98425"/>
          </a:xfrm>
          <a:prstGeom prst="ellipse">
            <a:avLst/>
          </a:prstGeom>
          <a:solidFill>
            <a:srgbClr val="000000"/>
          </a:solid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0" name="Oval 129"/>
          <p:cNvSpPr>
            <a:spLocks noChangeArrowheads="1"/>
          </p:cNvSpPr>
          <p:nvPr/>
        </p:nvSpPr>
        <p:spPr bwMode="auto">
          <a:xfrm>
            <a:off x="1257300" y="3112463"/>
            <a:ext cx="98425" cy="98425"/>
          </a:xfrm>
          <a:prstGeom prst="ellipse">
            <a:avLst/>
          </a:prstGeom>
          <a:solidFill>
            <a:srgbClr val="000000"/>
          </a:solid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1" name="Oval 130"/>
          <p:cNvSpPr>
            <a:spLocks noChangeArrowheads="1"/>
          </p:cNvSpPr>
          <p:nvPr/>
        </p:nvSpPr>
        <p:spPr bwMode="auto">
          <a:xfrm>
            <a:off x="1257300" y="3210888"/>
            <a:ext cx="98425" cy="98425"/>
          </a:xfrm>
          <a:prstGeom prst="ellipse">
            <a:avLst/>
          </a:prstGeom>
          <a:solidFill>
            <a:srgbClr val="000000"/>
          </a:solid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2" name="Oval 131"/>
          <p:cNvSpPr>
            <a:spLocks noChangeArrowheads="1"/>
          </p:cNvSpPr>
          <p:nvPr/>
        </p:nvSpPr>
        <p:spPr bwMode="auto">
          <a:xfrm>
            <a:off x="1257300" y="3247400"/>
            <a:ext cx="98425" cy="98425"/>
          </a:xfrm>
          <a:prstGeom prst="ellipse">
            <a:avLst/>
          </a:prstGeom>
          <a:solidFill>
            <a:srgbClr val="FF66FF"/>
          </a:solidFill>
          <a:ln w="28575">
            <a:solidFill>
              <a:srgbClr val="CC0099"/>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3" name="Oval 132"/>
          <p:cNvSpPr>
            <a:spLocks noChangeArrowheads="1"/>
          </p:cNvSpPr>
          <p:nvPr/>
        </p:nvSpPr>
        <p:spPr bwMode="auto">
          <a:xfrm>
            <a:off x="1257300" y="3299788"/>
            <a:ext cx="98425" cy="98425"/>
          </a:xfrm>
          <a:prstGeom prst="ellipse">
            <a:avLst/>
          </a:prstGeom>
          <a:solidFill>
            <a:schemeClr val="bg1">
              <a:lumMod val="95000"/>
            </a:schemeClr>
          </a:solidFill>
          <a:ln w="28575">
            <a:solidFill>
              <a:srgbClr val="CC0099"/>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4" name="Oval 133"/>
          <p:cNvSpPr>
            <a:spLocks noChangeArrowheads="1"/>
          </p:cNvSpPr>
          <p:nvPr/>
        </p:nvSpPr>
        <p:spPr bwMode="auto">
          <a:xfrm>
            <a:off x="1257300" y="3631575"/>
            <a:ext cx="98425" cy="98425"/>
          </a:xfrm>
          <a:prstGeom prst="ellipse">
            <a:avLst/>
          </a:prstGeom>
          <a:solidFill>
            <a:srgbClr val="000000"/>
          </a:solidFill>
          <a:ln w="2857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5" name="Oval 134"/>
          <p:cNvSpPr>
            <a:spLocks noChangeArrowheads="1"/>
          </p:cNvSpPr>
          <p:nvPr/>
        </p:nvSpPr>
        <p:spPr bwMode="auto">
          <a:xfrm>
            <a:off x="1257300" y="3803025"/>
            <a:ext cx="98425" cy="98425"/>
          </a:xfrm>
          <a:prstGeom prst="ellipse">
            <a:avLst/>
          </a:prstGeom>
          <a:solidFill>
            <a:srgbClr val="00CC00"/>
          </a:solidFill>
          <a:ln w="28575">
            <a:solidFill>
              <a:srgbClr val="0046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6" name="Oval 135"/>
          <p:cNvSpPr>
            <a:spLocks noChangeArrowheads="1"/>
          </p:cNvSpPr>
          <p:nvPr/>
        </p:nvSpPr>
        <p:spPr bwMode="auto">
          <a:xfrm>
            <a:off x="1276350" y="2794963"/>
            <a:ext cx="60325" cy="61913"/>
          </a:xfrm>
          <a:prstGeom prst="ellipse">
            <a:avLst/>
          </a:prstGeom>
          <a:solidFill>
            <a:srgbClr val="FF0000"/>
          </a:solidFill>
          <a:ln w="2857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17" name="Oval 136"/>
          <p:cNvSpPr>
            <a:spLocks noChangeArrowheads="1"/>
          </p:cNvSpPr>
          <p:nvPr/>
        </p:nvSpPr>
        <p:spPr bwMode="auto">
          <a:xfrm>
            <a:off x="1616075" y="3596650"/>
            <a:ext cx="60325" cy="61913"/>
          </a:xfrm>
          <a:prstGeom prst="ellipse">
            <a:avLst/>
          </a:prstGeom>
          <a:solidFill>
            <a:srgbClr val="FF0000"/>
          </a:solidFill>
          <a:ln w="28575">
            <a:solidFill>
              <a:srgbClr val="FF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 name="Line 810"/>
          <p:cNvSpPr>
            <a:spLocks noChangeShapeType="1"/>
          </p:cNvSpPr>
          <p:nvPr/>
        </p:nvSpPr>
        <p:spPr bwMode="auto">
          <a:xfrm>
            <a:off x="1306513"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811"/>
          <p:cNvSpPr>
            <a:spLocks noChangeShapeType="1"/>
          </p:cNvSpPr>
          <p:nvPr/>
        </p:nvSpPr>
        <p:spPr bwMode="auto">
          <a:xfrm>
            <a:off x="136048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812"/>
          <p:cNvSpPr>
            <a:spLocks noChangeShapeType="1"/>
          </p:cNvSpPr>
          <p:nvPr/>
        </p:nvSpPr>
        <p:spPr bwMode="auto">
          <a:xfrm>
            <a:off x="138747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813"/>
          <p:cNvSpPr>
            <a:spLocks noChangeShapeType="1"/>
          </p:cNvSpPr>
          <p:nvPr/>
        </p:nvSpPr>
        <p:spPr bwMode="auto">
          <a:xfrm>
            <a:off x="1412875"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814"/>
          <p:cNvSpPr>
            <a:spLocks noChangeShapeType="1"/>
          </p:cNvSpPr>
          <p:nvPr/>
        </p:nvSpPr>
        <p:spPr bwMode="auto">
          <a:xfrm>
            <a:off x="146685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815"/>
          <p:cNvSpPr>
            <a:spLocks noChangeShapeType="1"/>
          </p:cNvSpPr>
          <p:nvPr/>
        </p:nvSpPr>
        <p:spPr bwMode="auto">
          <a:xfrm>
            <a:off x="149383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816"/>
          <p:cNvSpPr>
            <a:spLocks noChangeShapeType="1"/>
          </p:cNvSpPr>
          <p:nvPr/>
        </p:nvSpPr>
        <p:spPr bwMode="auto">
          <a:xfrm>
            <a:off x="1519238"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817"/>
          <p:cNvSpPr>
            <a:spLocks noChangeShapeType="1"/>
          </p:cNvSpPr>
          <p:nvPr/>
        </p:nvSpPr>
        <p:spPr bwMode="auto">
          <a:xfrm>
            <a:off x="157321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818"/>
          <p:cNvSpPr>
            <a:spLocks noChangeShapeType="1"/>
          </p:cNvSpPr>
          <p:nvPr/>
        </p:nvSpPr>
        <p:spPr bwMode="auto">
          <a:xfrm>
            <a:off x="1600200" y="4428500"/>
            <a:ext cx="4763" cy="0"/>
          </a:xfrm>
          <a:prstGeom prst="line">
            <a:avLst/>
          </a:prstGeom>
          <a:noFill/>
          <a:ln w="19050">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 name="Line 819"/>
          <p:cNvSpPr>
            <a:spLocks noChangeShapeType="1"/>
          </p:cNvSpPr>
          <p:nvPr/>
        </p:nvSpPr>
        <p:spPr bwMode="auto">
          <a:xfrm>
            <a:off x="1625600" y="4428500"/>
            <a:ext cx="31750" cy="0"/>
          </a:xfrm>
          <a:prstGeom prst="line">
            <a:avLst/>
          </a:prstGeom>
          <a:noFill/>
          <a:ln w="19050">
            <a:solidFill>
              <a:srgbClr val="FF0000"/>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Line 820"/>
          <p:cNvSpPr>
            <a:spLocks noChangeShapeType="1"/>
          </p:cNvSpPr>
          <p:nvPr/>
        </p:nvSpPr>
        <p:spPr bwMode="auto">
          <a:xfrm>
            <a:off x="167957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Line 821"/>
          <p:cNvSpPr>
            <a:spLocks noChangeShapeType="1"/>
          </p:cNvSpPr>
          <p:nvPr/>
        </p:nvSpPr>
        <p:spPr bwMode="auto">
          <a:xfrm>
            <a:off x="17065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 name="Line 822"/>
          <p:cNvSpPr>
            <a:spLocks noChangeShapeType="1"/>
          </p:cNvSpPr>
          <p:nvPr/>
        </p:nvSpPr>
        <p:spPr bwMode="auto">
          <a:xfrm>
            <a:off x="1731963"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 name="Line 823"/>
          <p:cNvSpPr>
            <a:spLocks noChangeShapeType="1"/>
          </p:cNvSpPr>
          <p:nvPr/>
        </p:nvSpPr>
        <p:spPr bwMode="auto">
          <a:xfrm>
            <a:off x="178593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 name="Line 824"/>
          <p:cNvSpPr>
            <a:spLocks noChangeShapeType="1"/>
          </p:cNvSpPr>
          <p:nvPr/>
        </p:nvSpPr>
        <p:spPr bwMode="auto">
          <a:xfrm>
            <a:off x="181292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 name="Line 825"/>
          <p:cNvSpPr>
            <a:spLocks noChangeShapeType="1"/>
          </p:cNvSpPr>
          <p:nvPr/>
        </p:nvSpPr>
        <p:spPr bwMode="auto">
          <a:xfrm>
            <a:off x="1838325"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 name="Line 826"/>
          <p:cNvSpPr>
            <a:spLocks noChangeShapeType="1"/>
          </p:cNvSpPr>
          <p:nvPr/>
        </p:nvSpPr>
        <p:spPr bwMode="auto">
          <a:xfrm>
            <a:off x="189230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 name="Line 827"/>
          <p:cNvSpPr>
            <a:spLocks noChangeShapeType="1"/>
          </p:cNvSpPr>
          <p:nvPr/>
        </p:nvSpPr>
        <p:spPr bwMode="auto">
          <a:xfrm>
            <a:off x="1919288"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 name="Line 828"/>
          <p:cNvSpPr>
            <a:spLocks noChangeShapeType="1"/>
          </p:cNvSpPr>
          <p:nvPr/>
        </p:nvSpPr>
        <p:spPr bwMode="auto">
          <a:xfrm>
            <a:off x="1944688"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 name="Line 829"/>
          <p:cNvSpPr>
            <a:spLocks noChangeShapeType="1"/>
          </p:cNvSpPr>
          <p:nvPr/>
        </p:nvSpPr>
        <p:spPr bwMode="auto">
          <a:xfrm>
            <a:off x="19986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 name="Line 830"/>
          <p:cNvSpPr>
            <a:spLocks noChangeShapeType="1"/>
          </p:cNvSpPr>
          <p:nvPr/>
        </p:nvSpPr>
        <p:spPr bwMode="auto">
          <a:xfrm>
            <a:off x="2025650"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 name="Line 831"/>
          <p:cNvSpPr>
            <a:spLocks noChangeShapeType="1"/>
          </p:cNvSpPr>
          <p:nvPr/>
        </p:nvSpPr>
        <p:spPr bwMode="auto">
          <a:xfrm>
            <a:off x="2051050"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 name="Line 832"/>
          <p:cNvSpPr>
            <a:spLocks noChangeShapeType="1"/>
          </p:cNvSpPr>
          <p:nvPr/>
        </p:nvSpPr>
        <p:spPr bwMode="auto">
          <a:xfrm>
            <a:off x="2105025"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 name="Line 833"/>
          <p:cNvSpPr>
            <a:spLocks noChangeShapeType="1"/>
          </p:cNvSpPr>
          <p:nvPr/>
        </p:nvSpPr>
        <p:spPr bwMode="auto">
          <a:xfrm>
            <a:off x="2132013"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 name="Line 834"/>
          <p:cNvSpPr>
            <a:spLocks noChangeShapeType="1"/>
          </p:cNvSpPr>
          <p:nvPr/>
        </p:nvSpPr>
        <p:spPr bwMode="auto">
          <a:xfrm>
            <a:off x="2157413"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 name="Line 835"/>
          <p:cNvSpPr>
            <a:spLocks noChangeShapeType="1"/>
          </p:cNvSpPr>
          <p:nvPr/>
        </p:nvSpPr>
        <p:spPr bwMode="auto">
          <a:xfrm>
            <a:off x="2211388"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 name="Line 836"/>
          <p:cNvSpPr>
            <a:spLocks noChangeShapeType="1"/>
          </p:cNvSpPr>
          <p:nvPr/>
        </p:nvSpPr>
        <p:spPr bwMode="auto">
          <a:xfrm>
            <a:off x="223678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 name="Line 837"/>
          <p:cNvSpPr>
            <a:spLocks noChangeShapeType="1"/>
          </p:cNvSpPr>
          <p:nvPr/>
        </p:nvSpPr>
        <p:spPr bwMode="auto">
          <a:xfrm>
            <a:off x="2263775"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 name="Line 838"/>
          <p:cNvSpPr>
            <a:spLocks noChangeShapeType="1"/>
          </p:cNvSpPr>
          <p:nvPr/>
        </p:nvSpPr>
        <p:spPr bwMode="auto">
          <a:xfrm>
            <a:off x="23161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 name="Line 839"/>
          <p:cNvSpPr>
            <a:spLocks noChangeShapeType="1"/>
          </p:cNvSpPr>
          <p:nvPr/>
        </p:nvSpPr>
        <p:spPr bwMode="auto">
          <a:xfrm>
            <a:off x="234315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 name="Line 840"/>
          <p:cNvSpPr>
            <a:spLocks noChangeShapeType="1"/>
          </p:cNvSpPr>
          <p:nvPr/>
        </p:nvSpPr>
        <p:spPr bwMode="auto">
          <a:xfrm>
            <a:off x="2370138"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 name="Line 841"/>
          <p:cNvSpPr>
            <a:spLocks noChangeShapeType="1"/>
          </p:cNvSpPr>
          <p:nvPr/>
        </p:nvSpPr>
        <p:spPr bwMode="auto">
          <a:xfrm>
            <a:off x="242252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 name="Line 842"/>
          <p:cNvSpPr>
            <a:spLocks noChangeShapeType="1"/>
          </p:cNvSpPr>
          <p:nvPr/>
        </p:nvSpPr>
        <p:spPr bwMode="auto">
          <a:xfrm>
            <a:off x="244951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 name="Line 843"/>
          <p:cNvSpPr>
            <a:spLocks noChangeShapeType="1"/>
          </p:cNvSpPr>
          <p:nvPr/>
        </p:nvSpPr>
        <p:spPr bwMode="auto">
          <a:xfrm>
            <a:off x="2476500"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 name="Line 844"/>
          <p:cNvSpPr>
            <a:spLocks noChangeShapeType="1"/>
          </p:cNvSpPr>
          <p:nvPr/>
        </p:nvSpPr>
        <p:spPr bwMode="auto">
          <a:xfrm>
            <a:off x="252888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 name="Line 845"/>
          <p:cNvSpPr>
            <a:spLocks noChangeShapeType="1"/>
          </p:cNvSpPr>
          <p:nvPr/>
        </p:nvSpPr>
        <p:spPr bwMode="auto">
          <a:xfrm>
            <a:off x="255587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 name="Line 846"/>
          <p:cNvSpPr>
            <a:spLocks noChangeShapeType="1"/>
          </p:cNvSpPr>
          <p:nvPr/>
        </p:nvSpPr>
        <p:spPr bwMode="auto">
          <a:xfrm>
            <a:off x="2581275"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 name="Line 847"/>
          <p:cNvSpPr>
            <a:spLocks noChangeShapeType="1"/>
          </p:cNvSpPr>
          <p:nvPr/>
        </p:nvSpPr>
        <p:spPr bwMode="auto">
          <a:xfrm>
            <a:off x="263525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 name="Line 848"/>
          <p:cNvSpPr>
            <a:spLocks noChangeShapeType="1"/>
          </p:cNvSpPr>
          <p:nvPr/>
        </p:nvSpPr>
        <p:spPr bwMode="auto">
          <a:xfrm>
            <a:off x="266223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 name="Line 849"/>
          <p:cNvSpPr>
            <a:spLocks noChangeShapeType="1"/>
          </p:cNvSpPr>
          <p:nvPr/>
        </p:nvSpPr>
        <p:spPr bwMode="auto">
          <a:xfrm>
            <a:off x="2687638"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 name="Line 850"/>
          <p:cNvSpPr>
            <a:spLocks noChangeShapeType="1"/>
          </p:cNvSpPr>
          <p:nvPr/>
        </p:nvSpPr>
        <p:spPr bwMode="auto">
          <a:xfrm>
            <a:off x="274161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 name="Line 851"/>
          <p:cNvSpPr>
            <a:spLocks noChangeShapeType="1"/>
          </p:cNvSpPr>
          <p:nvPr/>
        </p:nvSpPr>
        <p:spPr bwMode="auto">
          <a:xfrm>
            <a:off x="276860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 name="Line 852"/>
          <p:cNvSpPr>
            <a:spLocks noChangeShapeType="1"/>
          </p:cNvSpPr>
          <p:nvPr/>
        </p:nvSpPr>
        <p:spPr bwMode="auto">
          <a:xfrm>
            <a:off x="2794000"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 name="Line 853"/>
          <p:cNvSpPr>
            <a:spLocks noChangeShapeType="1"/>
          </p:cNvSpPr>
          <p:nvPr/>
        </p:nvSpPr>
        <p:spPr bwMode="auto">
          <a:xfrm>
            <a:off x="284797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 name="Line 854"/>
          <p:cNvSpPr>
            <a:spLocks noChangeShapeType="1"/>
          </p:cNvSpPr>
          <p:nvPr/>
        </p:nvSpPr>
        <p:spPr bwMode="auto">
          <a:xfrm>
            <a:off x="28749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 name="Line 855"/>
          <p:cNvSpPr>
            <a:spLocks noChangeShapeType="1"/>
          </p:cNvSpPr>
          <p:nvPr/>
        </p:nvSpPr>
        <p:spPr bwMode="auto">
          <a:xfrm>
            <a:off x="2900363"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 name="Line 856"/>
          <p:cNvSpPr>
            <a:spLocks noChangeShapeType="1"/>
          </p:cNvSpPr>
          <p:nvPr/>
        </p:nvSpPr>
        <p:spPr bwMode="auto">
          <a:xfrm>
            <a:off x="295433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Line 857"/>
          <p:cNvSpPr>
            <a:spLocks noChangeShapeType="1"/>
          </p:cNvSpPr>
          <p:nvPr/>
        </p:nvSpPr>
        <p:spPr bwMode="auto">
          <a:xfrm>
            <a:off x="298132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 name="Line 858"/>
          <p:cNvSpPr>
            <a:spLocks noChangeShapeType="1"/>
          </p:cNvSpPr>
          <p:nvPr/>
        </p:nvSpPr>
        <p:spPr bwMode="auto">
          <a:xfrm>
            <a:off x="3006725"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 name="Line 859"/>
          <p:cNvSpPr>
            <a:spLocks noChangeShapeType="1"/>
          </p:cNvSpPr>
          <p:nvPr/>
        </p:nvSpPr>
        <p:spPr bwMode="auto">
          <a:xfrm>
            <a:off x="306070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 name="Line 860"/>
          <p:cNvSpPr>
            <a:spLocks noChangeShapeType="1"/>
          </p:cNvSpPr>
          <p:nvPr/>
        </p:nvSpPr>
        <p:spPr bwMode="auto">
          <a:xfrm>
            <a:off x="308768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 name="Line 861"/>
          <p:cNvSpPr>
            <a:spLocks noChangeShapeType="1"/>
          </p:cNvSpPr>
          <p:nvPr/>
        </p:nvSpPr>
        <p:spPr bwMode="auto">
          <a:xfrm>
            <a:off x="3113088"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 name="Line 862"/>
          <p:cNvSpPr>
            <a:spLocks noChangeShapeType="1"/>
          </p:cNvSpPr>
          <p:nvPr/>
        </p:nvSpPr>
        <p:spPr bwMode="auto">
          <a:xfrm>
            <a:off x="31670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 name="Line 863"/>
          <p:cNvSpPr>
            <a:spLocks noChangeShapeType="1"/>
          </p:cNvSpPr>
          <p:nvPr/>
        </p:nvSpPr>
        <p:spPr bwMode="auto">
          <a:xfrm>
            <a:off x="319405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 name="Line 864"/>
          <p:cNvSpPr>
            <a:spLocks noChangeShapeType="1"/>
          </p:cNvSpPr>
          <p:nvPr/>
        </p:nvSpPr>
        <p:spPr bwMode="auto">
          <a:xfrm>
            <a:off x="3219450"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 name="Line 865"/>
          <p:cNvSpPr>
            <a:spLocks noChangeShapeType="1"/>
          </p:cNvSpPr>
          <p:nvPr/>
        </p:nvSpPr>
        <p:spPr bwMode="auto">
          <a:xfrm>
            <a:off x="327342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 name="Line 866"/>
          <p:cNvSpPr>
            <a:spLocks noChangeShapeType="1"/>
          </p:cNvSpPr>
          <p:nvPr/>
        </p:nvSpPr>
        <p:spPr bwMode="auto">
          <a:xfrm>
            <a:off x="330041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 name="Line 867"/>
          <p:cNvSpPr>
            <a:spLocks noChangeShapeType="1"/>
          </p:cNvSpPr>
          <p:nvPr/>
        </p:nvSpPr>
        <p:spPr bwMode="auto">
          <a:xfrm>
            <a:off x="3325813"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 name="Line 868"/>
          <p:cNvSpPr>
            <a:spLocks noChangeShapeType="1"/>
          </p:cNvSpPr>
          <p:nvPr/>
        </p:nvSpPr>
        <p:spPr bwMode="auto">
          <a:xfrm>
            <a:off x="337978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 name="Line 869"/>
          <p:cNvSpPr>
            <a:spLocks noChangeShapeType="1"/>
          </p:cNvSpPr>
          <p:nvPr/>
        </p:nvSpPr>
        <p:spPr bwMode="auto">
          <a:xfrm>
            <a:off x="340677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 name="Line 870"/>
          <p:cNvSpPr>
            <a:spLocks noChangeShapeType="1"/>
          </p:cNvSpPr>
          <p:nvPr/>
        </p:nvSpPr>
        <p:spPr bwMode="auto">
          <a:xfrm>
            <a:off x="3432175"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 name="Line 871"/>
          <p:cNvSpPr>
            <a:spLocks noChangeShapeType="1"/>
          </p:cNvSpPr>
          <p:nvPr/>
        </p:nvSpPr>
        <p:spPr bwMode="auto">
          <a:xfrm>
            <a:off x="348615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 name="Line 872"/>
          <p:cNvSpPr>
            <a:spLocks noChangeShapeType="1"/>
          </p:cNvSpPr>
          <p:nvPr/>
        </p:nvSpPr>
        <p:spPr bwMode="auto">
          <a:xfrm>
            <a:off x="3513138"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 name="Line 873"/>
          <p:cNvSpPr>
            <a:spLocks noChangeShapeType="1"/>
          </p:cNvSpPr>
          <p:nvPr/>
        </p:nvSpPr>
        <p:spPr bwMode="auto">
          <a:xfrm>
            <a:off x="3538538"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 name="Line 874"/>
          <p:cNvSpPr>
            <a:spLocks noChangeShapeType="1"/>
          </p:cNvSpPr>
          <p:nvPr/>
        </p:nvSpPr>
        <p:spPr bwMode="auto">
          <a:xfrm>
            <a:off x="3592513"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 name="Line 875"/>
          <p:cNvSpPr>
            <a:spLocks noChangeShapeType="1"/>
          </p:cNvSpPr>
          <p:nvPr/>
        </p:nvSpPr>
        <p:spPr bwMode="auto">
          <a:xfrm>
            <a:off x="3619500"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 name="Line 876"/>
          <p:cNvSpPr>
            <a:spLocks noChangeShapeType="1"/>
          </p:cNvSpPr>
          <p:nvPr/>
        </p:nvSpPr>
        <p:spPr bwMode="auto">
          <a:xfrm>
            <a:off x="3644900"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 name="Line 877"/>
          <p:cNvSpPr>
            <a:spLocks noChangeShapeType="1"/>
          </p:cNvSpPr>
          <p:nvPr/>
        </p:nvSpPr>
        <p:spPr bwMode="auto">
          <a:xfrm>
            <a:off x="3698875"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 name="Line 878"/>
          <p:cNvSpPr>
            <a:spLocks noChangeShapeType="1"/>
          </p:cNvSpPr>
          <p:nvPr/>
        </p:nvSpPr>
        <p:spPr bwMode="auto">
          <a:xfrm>
            <a:off x="3725863"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 name="Line 879"/>
          <p:cNvSpPr>
            <a:spLocks noChangeShapeType="1"/>
          </p:cNvSpPr>
          <p:nvPr/>
        </p:nvSpPr>
        <p:spPr bwMode="auto">
          <a:xfrm>
            <a:off x="3751263"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 name="Line 880"/>
          <p:cNvSpPr>
            <a:spLocks noChangeShapeType="1"/>
          </p:cNvSpPr>
          <p:nvPr/>
        </p:nvSpPr>
        <p:spPr bwMode="auto">
          <a:xfrm>
            <a:off x="3805238"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 name="Line 881"/>
          <p:cNvSpPr>
            <a:spLocks noChangeShapeType="1"/>
          </p:cNvSpPr>
          <p:nvPr/>
        </p:nvSpPr>
        <p:spPr bwMode="auto">
          <a:xfrm>
            <a:off x="383063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 name="Line 882"/>
          <p:cNvSpPr>
            <a:spLocks noChangeShapeType="1"/>
          </p:cNvSpPr>
          <p:nvPr/>
        </p:nvSpPr>
        <p:spPr bwMode="auto">
          <a:xfrm>
            <a:off x="3857625"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 name="Line 883"/>
          <p:cNvSpPr>
            <a:spLocks noChangeShapeType="1"/>
          </p:cNvSpPr>
          <p:nvPr/>
        </p:nvSpPr>
        <p:spPr bwMode="auto">
          <a:xfrm>
            <a:off x="391001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 name="Line 884"/>
          <p:cNvSpPr>
            <a:spLocks noChangeShapeType="1"/>
          </p:cNvSpPr>
          <p:nvPr/>
        </p:nvSpPr>
        <p:spPr bwMode="auto">
          <a:xfrm>
            <a:off x="393700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 name="Line 885"/>
          <p:cNvSpPr>
            <a:spLocks noChangeShapeType="1"/>
          </p:cNvSpPr>
          <p:nvPr/>
        </p:nvSpPr>
        <p:spPr bwMode="auto">
          <a:xfrm>
            <a:off x="3963988"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 name="Line 886"/>
          <p:cNvSpPr>
            <a:spLocks noChangeShapeType="1"/>
          </p:cNvSpPr>
          <p:nvPr/>
        </p:nvSpPr>
        <p:spPr bwMode="auto">
          <a:xfrm>
            <a:off x="401637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 name="Line 887"/>
          <p:cNvSpPr>
            <a:spLocks noChangeShapeType="1"/>
          </p:cNvSpPr>
          <p:nvPr/>
        </p:nvSpPr>
        <p:spPr bwMode="auto">
          <a:xfrm>
            <a:off x="40433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 name="Line 888"/>
          <p:cNvSpPr>
            <a:spLocks noChangeShapeType="1"/>
          </p:cNvSpPr>
          <p:nvPr/>
        </p:nvSpPr>
        <p:spPr bwMode="auto">
          <a:xfrm>
            <a:off x="4070350"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 name="Line 889"/>
          <p:cNvSpPr>
            <a:spLocks noChangeShapeType="1"/>
          </p:cNvSpPr>
          <p:nvPr/>
        </p:nvSpPr>
        <p:spPr bwMode="auto">
          <a:xfrm>
            <a:off x="412273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 name="Line 890"/>
          <p:cNvSpPr>
            <a:spLocks noChangeShapeType="1"/>
          </p:cNvSpPr>
          <p:nvPr/>
        </p:nvSpPr>
        <p:spPr bwMode="auto">
          <a:xfrm>
            <a:off x="414972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 name="Line 891"/>
          <p:cNvSpPr>
            <a:spLocks noChangeShapeType="1"/>
          </p:cNvSpPr>
          <p:nvPr/>
        </p:nvSpPr>
        <p:spPr bwMode="auto">
          <a:xfrm>
            <a:off x="4175125"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 name="Line 892"/>
          <p:cNvSpPr>
            <a:spLocks noChangeShapeType="1"/>
          </p:cNvSpPr>
          <p:nvPr/>
        </p:nvSpPr>
        <p:spPr bwMode="auto">
          <a:xfrm>
            <a:off x="422910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 name="Line 893"/>
          <p:cNvSpPr>
            <a:spLocks noChangeShapeType="1"/>
          </p:cNvSpPr>
          <p:nvPr/>
        </p:nvSpPr>
        <p:spPr bwMode="auto">
          <a:xfrm>
            <a:off x="425608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 name="Line 894"/>
          <p:cNvSpPr>
            <a:spLocks noChangeShapeType="1"/>
          </p:cNvSpPr>
          <p:nvPr/>
        </p:nvSpPr>
        <p:spPr bwMode="auto">
          <a:xfrm>
            <a:off x="4281488"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 name="Line 895"/>
          <p:cNvSpPr>
            <a:spLocks noChangeShapeType="1"/>
          </p:cNvSpPr>
          <p:nvPr/>
        </p:nvSpPr>
        <p:spPr bwMode="auto">
          <a:xfrm>
            <a:off x="43354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 name="Line 896"/>
          <p:cNvSpPr>
            <a:spLocks noChangeShapeType="1"/>
          </p:cNvSpPr>
          <p:nvPr/>
        </p:nvSpPr>
        <p:spPr bwMode="auto">
          <a:xfrm>
            <a:off x="436245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 name="Line 897"/>
          <p:cNvSpPr>
            <a:spLocks noChangeShapeType="1"/>
          </p:cNvSpPr>
          <p:nvPr/>
        </p:nvSpPr>
        <p:spPr bwMode="auto">
          <a:xfrm>
            <a:off x="4387850"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 name="Line 898"/>
          <p:cNvSpPr>
            <a:spLocks noChangeShapeType="1"/>
          </p:cNvSpPr>
          <p:nvPr/>
        </p:nvSpPr>
        <p:spPr bwMode="auto">
          <a:xfrm>
            <a:off x="444182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 name="Line 899"/>
          <p:cNvSpPr>
            <a:spLocks noChangeShapeType="1"/>
          </p:cNvSpPr>
          <p:nvPr/>
        </p:nvSpPr>
        <p:spPr bwMode="auto">
          <a:xfrm>
            <a:off x="446881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 name="Line 900"/>
          <p:cNvSpPr>
            <a:spLocks noChangeShapeType="1"/>
          </p:cNvSpPr>
          <p:nvPr/>
        </p:nvSpPr>
        <p:spPr bwMode="auto">
          <a:xfrm>
            <a:off x="4494213"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 name="Line 901"/>
          <p:cNvSpPr>
            <a:spLocks noChangeShapeType="1"/>
          </p:cNvSpPr>
          <p:nvPr/>
        </p:nvSpPr>
        <p:spPr bwMode="auto">
          <a:xfrm>
            <a:off x="454818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 name="Line 902"/>
          <p:cNvSpPr>
            <a:spLocks noChangeShapeType="1"/>
          </p:cNvSpPr>
          <p:nvPr/>
        </p:nvSpPr>
        <p:spPr bwMode="auto">
          <a:xfrm>
            <a:off x="457517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 name="Line 903"/>
          <p:cNvSpPr>
            <a:spLocks noChangeShapeType="1"/>
          </p:cNvSpPr>
          <p:nvPr/>
        </p:nvSpPr>
        <p:spPr bwMode="auto">
          <a:xfrm>
            <a:off x="4600575"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 name="Line 904"/>
          <p:cNvSpPr>
            <a:spLocks noChangeShapeType="1"/>
          </p:cNvSpPr>
          <p:nvPr/>
        </p:nvSpPr>
        <p:spPr bwMode="auto">
          <a:xfrm>
            <a:off x="465455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 name="Line 905"/>
          <p:cNvSpPr>
            <a:spLocks noChangeShapeType="1"/>
          </p:cNvSpPr>
          <p:nvPr/>
        </p:nvSpPr>
        <p:spPr bwMode="auto">
          <a:xfrm>
            <a:off x="468153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 name="Line 906"/>
          <p:cNvSpPr>
            <a:spLocks noChangeShapeType="1"/>
          </p:cNvSpPr>
          <p:nvPr/>
        </p:nvSpPr>
        <p:spPr bwMode="auto">
          <a:xfrm>
            <a:off x="4706938"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 name="Line 907"/>
          <p:cNvSpPr>
            <a:spLocks noChangeShapeType="1"/>
          </p:cNvSpPr>
          <p:nvPr/>
        </p:nvSpPr>
        <p:spPr bwMode="auto">
          <a:xfrm>
            <a:off x="476091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 name="Line 908"/>
          <p:cNvSpPr>
            <a:spLocks noChangeShapeType="1"/>
          </p:cNvSpPr>
          <p:nvPr/>
        </p:nvSpPr>
        <p:spPr bwMode="auto">
          <a:xfrm>
            <a:off x="478790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 name="Line 909"/>
          <p:cNvSpPr>
            <a:spLocks noChangeShapeType="1"/>
          </p:cNvSpPr>
          <p:nvPr/>
        </p:nvSpPr>
        <p:spPr bwMode="auto">
          <a:xfrm>
            <a:off x="4813300"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 name="Line 910"/>
          <p:cNvSpPr>
            <a:spLocks noChangeShapeType="1"/>
          </p:cNvSpPr>
          <p:nvPr/>
        </p:nvSpPr>
        <p:spPr bwMode="auto">
          <a:xfrm>
            <a:off x="486727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 name="Line 911"/>
          <p:cNvSpPr>
            <a:spLocks noChangeShapeType="1"/>
          </p:cNvSpPr>
          <p:nvPr/>
        </p:nvSpPr>
        <p:spPr bwMode="auto">
          <a:xfrm>
            <a:off x="48942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 name="Line 912"/>
          <p:cNvSpPr>
            <a:spLocks noChangeShapeType="1"/>
          </p:cNvSpPr>
          <p:nvPr/>
        </p:nvSpPr>
        <p:spPr bwMode="auto">
          <a:xfrm>
            <a:off x="4919663"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 name="Line 913"/>
          <p:cNvSpPr>
            <a:spLocks noChangeShapeType="1"/>
          </p:cNvSpPr>
          <p:nvPr/>
        </p:nvSpPr>
        <p:spPr bwMode="auto">
          <a:xfrm>
            <a:off x="497363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 name="Line 917"/>
          <p:cNvSpPr>
            <a:spLocks noChangeShapeType="1"/>
          </p:cNvSpPr>
          <p:nvPr/>
        </p:nvSpPr>
        <p:spPr bwMode="auto">
          <a:xfrm>
            <a:off x="5106988"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 name="Line 918"/>
          <p:cNvSpPr>
            <a:spLocks noChangeShapeType="1"/>
          </p:cNvSpPr>
          <p:nvPr/>
        </p:nvSpPr>
        <p:spPr bwMode="auto">
          <a:xfrm>
            <a:off x="5132388"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 name="Line 919"/>
          <p:cNvSpPr>
            <a:spLocks noChangeShapeType="1"/>
          </p:cNvSpPr>
          <p:nvPr/>
        </p:nvSpPr>
        <p:spPr bwMode="auto">
          <a:xfrm>
            <a:off x="5186363"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 name="Line 920"/>
          <p:cNvSpPr>
            <a:spLocks noChangeShapeType="1"/>
          </p:cNvSpPr>
          <p:nvPr/>
        </p:nvSpPr>
        <p:spPr bwMode="auto">
          <a:xfrm>
            <a:off x="5213350"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 name="Line 921"/>
          <p:cNvSpPr>
            <a:spLocks noChangeShapeType="1"/>
          </p:cNvSpPr>
          <p:nvPr/>
        </p:nvSpPr>
        <p:spPr bwMode="auto">
          <a:xfrm>
            <a:off x="5238750"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 name="Line 922"/>
          <p:cNvSpPr>
            <a:spLocks noChangeShapeType="1"/>
          </p:cNvSpPr>
          <p:nvPr/>
        </p:nvSpPr>
        <p:spPr bwMode="auto">
          <a:xfrm>
            <a:off x="5292725"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 name="Line 923"/>
          <p:cNvSpPr>
            <a:spLocks noChangeShapeType="1"/>
          </p:cNvSpPr>
          <p:nvPr/>
        </p:nvSpPr>
        <p:spPr bwMode="auto">
          <a:xfrm>
            <a:off x="5319713"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 name="Line 924"/>
          <p:cNvSpPr>
            <a:spLocks noChangeShapeType="1"/>
          </p:cNvSpPr>
          <p:nvPr/>
        </p:nvSpPr>
        <p:spPr bwMode="auto">
          <a:xfrm>
            <a:off x="5345113"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 name="Line 925"/>
          <p:cNvSpPr>
            <a:spLocks noChangeShapeType="1"/>
          </p:cNvSpPr>
          <p:nvPr/>
        </p:nvSpPr>
        <p:spPr bwMode="auto">
          <a:xfrm>
            <a:off x="5399088" y="4428500"/>
            <a:ext cx="3175"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 name="Line 926"/>
          <p:cNvSpPr>
            <a:spLocks noChangeShapeType="1"/>
          </p:cNvSpPr>
          <p:nvPr/>
        </p:nvSpPr>
        <p:spPr bwMode="auto">
          <a:xfrm>
            <a:off x="542448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 name="Line 927"/>
          <p:cNvSpPr>
            <a:spLocks noChangeShapeType="1"/>
          </p:cNvSpPr>
          <p:nvPr/>
        </p:nvSpPr>
        <p:spPr bwMode="auto">
          <a:xfrm>
            <a:off x="5451475"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 name="Line 928"/>
          <p:cNvSpPr>
            <a:spLocks noChangeShapeType="1"/>
          </p:cNvSpPr>
          <p:nvPr/>
        </p:nvSpPr>
        <p:spPr bwMode="auto">
          <a:xfrm>
            <a:off x="55038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 name="Line 929"/>
          <p:cNvSpPr>
            <a:spLocks noChangeShapeType="1"/>
          </p:cNvSpPr>
          <p:nvPr/>
        </p:nvSpPr>
        <p:spPr bwMode="auto">
          <a:xfrm>
            <a:off x="553085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 name="Line 930"/>
          <p:cNvSpPr>
            <a:spLocks noChangeShapeType="1"/>
          </p:cNvSpPr>
          <p:nvPr/>
        </p:nvSpPr>
        <p:spPr bwMode="auto">
          <a:xfrm>
            <a:off x="5557838"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 name="Line 931"/>
          <p:cNvSpPr>
            <a:spLocks noChangeShapeType="1"/>
          </p:cNvSpPr>
          <p:nvPr/>
        </p:nvSpPr>
        <p:spPr bwMode="auto">
          <a:xfrm>
            <a:off x="561022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 name="Line 932"/>
          <p:cNvSpPr>
            <a:spLocks noChangeShapeType="1"/>
          </p:cNvSpPr>
          <p:nvPr/>
        </p:nvSpPr>
        <p:spPr bwMode="auto">
          <a:xfrm>
            <a:off x="563721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 name="Line 933"/>
          <p:cNvSpPr>
            <a:spLocks noChangeShapeType="1"/>
          </p:cNvSpPr>
          <p:nvPr/>
        </p:nvSpPr>
        <p:spPr bwMode="auto">
          <a:xfrm>
            <a:off x="5664200" y="4428500"/>
            <a:ext cx="301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 name="Line 934"/>
          <p:cNvSpPr>
            <a:spLocks noChangeShapeType="1"/>
          </p:cNvSpPr>
          <p:nvPr/>
        </p:nvSpPr>
        <p:spPr bwMode="auto">
          <a:xfrm>
            <a:off x="571658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 name="Line 935"/>
          <p:cNvSpPr>
            <a:spLocks noChangeShapeType="1"/>
          </p:cNvSpPr>
          <p:nvPr/>
        </p:nvSpPr>
        <p:spPr bwMode="auto">
          <a:xfrm>
            <a:off x="574357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 name="Line 936"/>
          <p:cNvSpPr>
            <a:spLocks noChangeShapeType="1"/>
          </p:cNvSpPr>
          <p:nvPr/>
        </p:nvSpPr>
        <p:spPr bwMode="auto">
          <a:xfrm>
            <a:off x="5768975"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 name="Line 937"/>
          <p:cNvSpPr>
            <a:spLocks noChangeShapeType="1"/>
          </p:cNvSpPr>
          <p:nvPr/>
        </p:nvSpPr>
        <p:spPr bwMode="auto">
          <a:xfrm>
            <a:off x="582295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 name="Line 938"/>
          <p:cNvSpPr>
            <a:spLocks noChangeShapeType="1"/>
          </p:cNvSpPr>
          <p:nvPr/>
        </p:nvSpPr>
        <p:spPr bwMode="auto">
          <a:xfrm>
            <a:off x="584993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 name="Line 939"/>
          <p:cNvSpPr>
            <a:spLocks noChangeShapeType="1"/>
          </p:cNvSpPr>
          <p:nvPr/>
        </p:nvSpPr>
        <p:spPr bwMode="auto">
          <a:xfrm>
            <a:off x="5875338"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 name="Line 940"/>
          <p:cNvSpPr>
            <a:spLocks noChangeShapeType="1"/>
          </p:cNvSpPr>
          <p:nvPr/>
        </p:nvSpPr>
        <p:spPr bwMode="auto">
          <a:xfrm>
            <a:off x="592931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 name="Line 941"/>
          <p:cNvSpPr>
            <a:spLocks noChangeShapeType="1"/>
          </p:cNvSpPr>
          <p:nvPr/>
        </p:nvSpPr>
        <p:spPr bwMode="auto">
          <a:xfrm>
            <a:off x="595630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 name="Line 942"/>
          <p:cNvSpPr>
            <a:spLocks noChangeShapeType="1"/>
          </p:cNvSpPr>
          <p:nvPr/>
        </p:nvSpPr>
        <p:spPr bwMode="auto">
          <a:xfrm>
            <a:off x="5981700"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 name="Line 943"/>
          <p:cNvSpPr>
            <a:spLocks noChangeShapeType="1"/>
          </p:cNvSpPr>
          <p:nvPr/>
        </p:nvSpPr>
        <p:spPr bwMode="auto">
          <a:xfrm>
            <a:off x="603567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 name="Line 944"/>
          <p:cNvSpPr>
            <a:spLocks noChangeShapeType="1"/>
          </p:cNvSpPr>
          <p:nvPr/>
        </p:nvSpPr>
        <p:spPr bwMode="auto">
          <a:xfrm>
            <a:off x="60626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 name="Line 945"/>
          <p:cNvSpPr>
            <a:spLocks noChangeShapeType="1"/>
          </p:cNvSpPr>
          <p:nvPr/>
        </p:nvSpPr>
        <p:spPr bwMode="auto">
          <a:xfrm>
            <a:off x="6088063"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 name="Line 946"/>
          <p:cNvSpPr>
            <a:spLocks noChangeShapeType="1"/>
          </p:cNvSpPr>
          <p:nvPr/>
        </p:nvSpPr>
        <p:spPr bwMode="auto">
          <a:xfrm>
            <a:off x="614203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 name="Line 947"/>
          <p:cNvSpPr>
            <a:spLocks noChangeShapeType="1"/>
          </p:cNvSpPr>
          <p:nvPr/>
        </p:nvSpPr>
        <p:spPr bwMode="auto">
          <a:xfrm>
            <a:off x="6169025"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 name="Line 948"/>
          <p:cNvSpPr>
            <a:spLocks noChangeShapeType="1"/>
          </p:cNvSpPr>
          <p:nvPr/>
        </p:nvSpPr>
        <p:spPr bwMode="auto">
          <a:xfrm>
            <a:off x="6194425"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 name="Line 949"/>
          <p:cNvSpPr>
            <a:spLocks noChangeShapeType="1"/>
          </p:cNvSpPr>
          <p:nvPr/>
        </p:nvSpPr>
        <p:spPr bwMode="auto">
          <a:xfrm>
            <a:off x="624840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 name="Line 950"/>
          <p:cNvSpPr>
            <a:spLocks noChangeShapeType="1"/>
          </p:cNvSpPr>
          <p:nvPr/>
        </p:nvSpPr>
        <p:spPr bwMode="auto">
          <a:xfrm>
            <a:off x="6275388"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 name="Line 951"/>
          <p:cNvSpPr>
            <a:spLocks noChangeShapeType="1"/>
          </p:cNvSpPr>
          <p:nvPr/>
        </p:nvSpPr>
        <p:spPr bwMode="auto">
          <a:xfrm>
            <a:off x="6300788" y="4428500"/>
            <a:ext cx="31750"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 name="Line 952"/>
          <p:cNvSpPr>
            <a:spLocks noChangeShapeType="1"/>
          </p:cNvSpPr>
          <p:nvPr/>
        </p:nvSpPr>
        <p:spPr bwMode="auto">
          <a:xfrm>
            <a:off x="6354763"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 name="Line 953"/>
          <p:cNvSpPr>
            <a:spLocks noChangeShapeType="1"/>
          </p:cNvSpPr>
          <p:nvPr/>
        </p:nvSpPr>
        <p:spPr bwMode="auto">
          <a:xfrm>
            <a:off x="6381750" y="4428500"/>
            <a:ext cx="4763" cy="0"/>
          </a:xfrm>
          <a:prstGeom prst="line">
            <a:avLst/>
          </a:prstGeom>
          <a:noFill/>
          <a:ln w="19050">
            <a:solidFill>
              <a:srgbClr val="0000FF"/>
            </a:solidFill>
            <a:prstDash val="sysDashDot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 name="Oval 973"/>
          <p:cNvSpPr>
            <a:spLocks noChangeArrowheads="1"/>
          </p:cNvSpPr>
          <p:nvPr/>
        </p:nvSpPr>
        <p:spPr bwMode="auto">
          <a:xfrm>
            <a:off x="1196975" y="2710825"/>
            <a:ext cx="217488" cy="217488"/>
          </a:xfrm>
          <a:prstGeom prst="ellipse">
            <a:avLst/>
          </a:prstGeom>
          <a:noFill/>
          <a:ln w="2857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 name="Oval 974"/>
          <p:cNvSpPr>
            <a:spLocks noChangeArrowheads="1"/>
          </p:cNvSpPr>
          <p:nvPr/>
        </p:nvSpPr>
        <p:spPr bwMode="auto">
          <a:xfrm>
            <a:off x="1536700" y="3522038"/>
            <a:ext cx="217488" cy="217488"/>
          </a:xfrm>
          <a:prstGeom prst="ellipse">
            <a:avLst/>
          </a:prstGeom>
          <a:noFill/>
          <a:ln w="2857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 name="Rectangle 975"/>
          <p:cNvSpPr>
            <a:spLocks noChangeArrowheads="1"/>
          </p:cNvSpPr>
          <p:nvPr/>
        </p:nvSpPr>
        <p:spPr bwMode="auto">
          <a:xfrm>
            <a:off x="1768475" y="3474413"/>
            <a:ext cx="1800173" cy="323165"/>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100" b="0" i="0" u="none" strike="noStrike" cap="none" normalizeH="0" baseline="0" dirty="0">
                <a:ln>
                  <a:noFill/>
                </a:ln>
                <a:solidFill>
                  <a:srgbClr val="FF0000"/>
                </a:solidFill>
                <a:effectLst/>
                <a:latin typeface="Arial" panose="020B0604020202020204" pitchFamily="34" charset="0"/>
              </a:rPr>
              <a:t>Mean = 1.5019</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82" name="Rectangle 976"/>
          <p:cNvSpPr>
            <a:spLocks noChangeArrowheads="1"/>
          </p:cNvSpPr>
          <p:nvPr/>
        </p:nvSpPr>
        <p:spPr bwMode="auto">
          <a:xfrm>
            <a:off x="5135620" y="3610194"/>
            <a:ext cx="979435" cy="646331"/>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100" b="0" i="0" u="none" strike="noStrike" cap="none" normalizeH="0" baseline="0" dirty="0">
                <a:ln>
                  <a:noFill/>
                </a:ln>
                <a:solidFill>
                  <a:srgbClr val="FF0000"/>
                </a:solidFill>
                <a:effectLst/>
                <a:latin typeface="Arial" panose="020B0604020202020204" pitchFamily="34" charset="0"/>
              </a:rPr>
              <a:t>Mean = </a:t>
            </a:r>
            <a:br>
              <a:rPr kumimoji="0" lang="en-GB" altLang="en-US" sz="2100" b="0" i="0" u="none" strike="noStrike" cap="none" normalizeH="0" baseline="0" dirty="0">
                <a:ln>
                  <a:noFill/>
                </a:ln>
                <a:solidFill>
                  <a:srgbClr val="FF0000"/>
                </a:solidFill>
                <a:effectLst/>
                <a:latin typeface="Arial" panose="020B0604020202020204" pitchFamily="34" charset="0"/>
              </a:rPr>
            </a:br>
            <a:r>
              <a:rPr kumimoji="0" lang="en-GB" altLang="en-US" sz="2100" b="0" i="0" u="none" strike="noStrike" cap="none" normalizeH="0" baseline="0" dirty="0">
                <a:ln>
                  <a:noFill/>
                </a:ln>
                <a:solidFill>
                  <a:srgbClr val="FF0000"/>
                </a:solidFill>
                <a:effectLst/>
                <a:latin typeface="Arial" panose="020B0604020202020204" pitchFamily="34" charset="0"/>
              </a:rPr>
              <a:t>1.0645</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384" name="Rectangle 978"/>
          <p:cNvSpPr>
            <a:spLocks noChangeArrowheads="1"/>
          </p:cNvSpPr>
          <p:nvPr/>
        </p:nvSpPr>
        <p:spPr bwMode="auto">
          <a:xfrm>
            <a:off x="2467506" y="4471360"/>
            <a:ext cx="2498194" cy="379413"/>
          </a:xfrm>
          <a:prstGeom prst="rect">
            <a:avLst/>
          </a:prstGeom>
          <a:solidFill>
            <a:srgbClr val="FFFFFF"/>
          </a:solidFill>
          <a:ln w="0">
            <a:no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385" name="Rectangle 979"/>
          <p:cNvSpPr>
            <a:spLocks noChangeArrowheads="1"/>
          </p:cNvSpPr>
          <p:nvPr/>
        </p:nvSpPr>
        <p:spPr bwMode="auto">
          <a:xfrm>
            <a:off x="2530476" y="4478507"/>
            <a:ext cx="236378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100" b="0" i="0" u="none" strike="noStrike" cap="none" normalizeH="0" baseline="0" dirty="0">
                <a:ln>
                  <a:noFill/>
                </a:ln>
                <a:solidFill>
                  <a:srgbClr val="0000FF"/>
                </a:solidFill>
                <a:effectLst/>
                <a:latin typeface="Arial" panose="020B0604020202020204" pitchFamily="34" charset="0"/>
              </a:rPr>
              <a:t>Lower Limit = 0.977</a:t>
            </a:r>
            <a:endParaRPr kumimoji="0" lang="en-GB" altLang="en-US" sz="1800" b="0" i="0" u="none" strike="noStrike" cap="none" normalizeH="0" baseline="0" dirty="0">
              <a:ln>
                <a:noFill/>
              </a:ln>
              <a:solidFill>
                <a:srgbClr val="0000FF"/>
              </a:solidFill>
              <a:effectLst/>
              <a:latin typeface="Arial" panose="020B0604020202020204" pitchFamily="34" charset="0"/>
            </a:endParaRPr>
          </a:p>
        </p:txBody>
      </p:sp>
      <p:sp>
        <p:nvSpPr>
          <p:cNvPr id="383" name="Rectangle 977"/>
          <p:cNvSpPr>
            <a:spLocks noChangeArrowheads="1"/>
          </p:cNvSpPr>
          <p:nvPr/>
        </p:nvSpPr>
        <p:spPr bwMode="auto">
          <a:xfrm>
            <a:off x="1414463" y="2680663"/>
            <a:ext cx="1800173" cy="323165"/>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100" b="0" i="0" u="none" strike="noStrike" cap="none" normalizeH="0" baseline="0" dirty="0">
                <a:ln>
                  <a:noFill/>
                </a:ln>
                <a:solidFill>
                  <a:srgbClr val="FF0000"/>
                </a:solidFill>
                <a:effectLst/>
                <a:latin typeface="Arial" panose="020B0604020202020204" pitchFamily="34" charset="0"/>
              </a:rPr>
              <a:t>Mean = 2.0268</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cxnSp>
        <p:nvCxnSpPr>
          <p:cNvPr id="1190" name="Straight Arrow Connector 1189"/>
          <p:cNvCxnSpPr>
            <a:stCxn id="1115" idx="4"/>
            <a:endCxn id="1003" idx="0"/>
          </p:cNvCxnSpPr>
          <p:nvPr/>
        </p:nvCxnSpPr>
        <p:spPr>
          <a:xfrm>
            <a:off x="1306513" y="3901450"/>
            <a:ext cx="0" cy="2019300"/>
          </a:xfrm>
          <a:prstGeom prst="straightConnector1">
            <a:avLst/>
          </a:prstGeom>
          <a:ln>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91" name="Straight Arrow Connector 1190"/>
          <p:cNvCxnSpPr>
            <a:stCxn id="1093" idx="4"/>
            <a:endCxn id="1005" idx="0"/>
          </p:cNvCxnSpPr>
          <p:nvPr/>
        </p:nvCxnSpPr>
        <p:spPr>
          <a:xfrm>
            <a:off x="1646238" y="4482475"/>
            <a:ext cx="0" cy="1438275"/>
          </a:xfrm>
          <a:prstGeom prst="straightConnector1">
            <a:avLst/>
          </a:prstGeom>
          <a:ln>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01" name="Straight Arrow Connector 1200"/>
          <p:cNvCxnSpPr>
            <a:endCxn id="1104" idx="0"/>
          </p:cNvCxnSpPr>
          <p:nvPr/>
        </p:nvCxnSpPr>
        <p:spPr>
          <a:xfrm>
            <a:off x="1306513" y="390729"/>
            <a:ext cx="0" cy="1165984"/>
          </a:xfrm>
          <a:prstGeom prst="straightConnector1">
            <a:avLst/>
          </a:prstGeom>
          <a:ln w="127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02" name="Straight Arrow Connector 1201"/>
          <p:cNvCxnSpPr>
            <a:stCxn id="7" idx="1"/>
            <a:endCxn id="1186" idx="3"/>
          </p:cNvCxnSpPr>
          <p:nvPr/>
        </p:nvCxnSpPr>
        <p:spPr>
          <a:xfrm>
            <a:off x="1642003" y="870854"/>
            <a:ext cx="1267" cy="1611123"/>
          </a:xfrm>
          <a:prstGeom prst="straightConnector1">
            <a:avLst/>
          </a:prstGeom>
          <a:ln w="127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13" name="TextBox 1212"/>
          <p:cNvSpPr txBox="1"/>
          <p:nvPr/>
        </p:nvSpPr>
        <p:spPr>
          <a:xfrm>
            <a:off x="6630483" y="2236883"/>
            <a:ext cx="5468181" cy="443198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From this visualization you may see that and how ANOVA is ‚just‘ accepting the size and pattern of variation between to P and due to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interactions </a:t>
            </a:r>
            <a:r>
              <a:rPr lang="en-GB" dirty="0">
                <a:solidFill>
                  <a:srgbClr val="0000FF"/>
                </a:solidFill>
                <a:latin typeface="Arial" panose="020B0604020202020204" pitchFamily="34" charset="0"/>
                <a:cs typeface="Arial" panose="020B0604020202020204" pitchFamily="34" charset="0"/>
              </a:rPr>
              <a:t>as deduced from the actual data set</a:t>
            </a:r>
            <a:r>
              <a:rPr lang="en-GB" dirty="0">
                <a:latin typeface="Arial" panose="020B0604020202020204" pitchFamily="34" charset="0"/>
                <a:cs typeface="Arial" panose="020B0604020202020204" pitchFamily="34" charset="0"/>
              </a:rPr>
              <a:t> and then </a:t>
            </a:r>
            <a:r>
              <a:rPr lang="en-GB" dirty="0">
                <a:solidFill>
                  <a:srgbClr val="FF0000"/>
                </a:solidFill>
                <a:latin typeface="Arial" panose="020B0604020202020204" pitchFamily="34" charset="0"/>
                <a:cs typeface="Arial" panose="020B0604020202020204" pitchFamily="34" charset="0"/>
              </a:rPr>
              <a:t>extra-</a:t>
            </a:r>
            <a:r>
              <a:rPr lang="en-GB" dirty="0" err="1">
                <a:solidFill>
                  <a:srgbClr val="FF0000"/>
                </a:solidFill>
                <a:latin typeface="Arial" panose="020B0604020202020204" pitchFamily="34" charset="0"/>
                <a:cs typeface="Arial" panose="020B0604020202020204" pitchFamily="34" charset="0"/>
              </a:rPr>
              <a:t>polates</a:t>
            </a:r>
            <a:r>
              <a:rPr lang="en-GB" dirty="0">
                <a:latin typeface="Arial" panose="020B0604020202020204" pitchFamily="34" charset="0"/>
                <a:cs typeface="Arial" panose="020B0604020202020204" pitchFamily="34" charset="0"/>
              </a:rPr>
              <a:t> ‚as if there were no more tomorrow‘; </a:t>
            </a:r>
            <a:r>
              <a:rPr lang="en-GB" dirty="0" err="1">
                <a:latin typeface="Arial" panose="020B0604020202020204" pitchFamily="34" charset="0"/>
                <a:cs typeface="Arial" panose="020B0604020202020204" pitchFamily="34" charset="0"/>
              </a:rPr>
              <a:t>unre</a:t>
            </a:r>
            <a:r>
              <a:rPr lang="en-GB" dirty="0">
                <a:latin typeface="Arial" panose="020B0604020202020204" pitchFamily="34" charset="0"/>
                <a:cs typeface="Arial" panose="020B0604020202020204" pitchFamily="34" charset="0"/>
              </a:rPr>
              <a:t>-served, unconcerned, hurray-forward!</a:t>
            </a:r>
            <a:r>
              <a:rPr lang="en-GB" sz="1200" dirty="0">
                <a:latin typeface="Arial" panose="020B0604020202020204" pitchFamily="34" charset="0"/>
                <a:cs typeface="Arial" panose="020B0604020202020204" pitchFamily="34" charset="0"/>
              </a:rPr>
              <a:t> </a:t>
            </a: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There is simply no other possibility as long as you don't know the true G values; you just should be aware of what happens; with a small number of </a:t>
            </a:r>
            <a:r>
              <a:rPr lang="en-GB" dirty="0" err="1">
                <a:latin typeface="Arial" panose="020B0604020202020204" pitchFamily="34" charset="0"/>
                <a:cs typeface="Arial" panose="020B0604020202020204" pitchFamily="34" charset="0"/>
              </a:rPr>
              <a:t>en-vironments</a:t>
            </a:r>
            <a:r>
              <a:rPr lang="en-GB" dirty="0">
                <a:latin typeface="Arial" panose="020B0604020202020204" pitchFamily="34" charset="0"/>
                <a:cs typeface="Arial" panose="020B0604020202020204" pitchFamily="34" charset="0"/>
              </a:rPr>
              <a:t>, you need to be correspondingly cautious in employing the results.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a fair number of </a:t>
            </a:r>
            <a:r>
              <a:rPr lang="en-GB" dirty="0" err="1">
                <a:latin typeface="Arial" panose="020B0604020202020204" pitchFamily="34" charset="0"/>
                <a:cs typeface="Arial" panose="020B0604020202020204" pitchFamily="34" charset="0"/>
              </a:rPr>
              <a:t>envs</a:t>
            </a:r>
            <a:r>
              <a:rPr lang="en-GB" dirty="0">
                <a:latin typeface="Arial" panose="020B0604020202020204" pitchFamily="34" charset="0"/>
                <a:cs typeface="Arial" panose="020B0604020202020204" pitchFamily="34" charset="0"/>
              </a:rPr>
              <a:t>., hence with high h², your phenotypic data well predicts the true h² and the G data and values.</a:t>
            </a:r>
          </a:p>
        </p:txBody>
      </p:sp>
      <p:sp>
        <p:nvSpPr>
          <p:cNvPr id="2" name="Textfeld 1"/>
          <p:cNvSpPr txBox="1"/>
          <p:nvPr/>
        </p:nvSpPr>
        <p:spPr>
          <a:xfrm>
            <a:off x="11556645" y="5157163"/>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41</a:t>
            </a:fld>
            <a:endParaRPr lang="en-GB" sz="24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938464" y="3926850"/>
            <a:ext cx="205979" cy="702008"/>
          </a:xfrm>
          <a:prstGeom prst="rect">
            <a:avLst/>
          </a:prstGeom>
        </p:spPr>
      </p:pic>
      <p:sp>
        <p:nvSpPr>
          <p:cNvPr id="1119" name="Freeform 138"/>
          <p:cNvSpPr>
            <a:spLocks/>
          </p:cNvSpPr>
          <p:nvPr/>
        </p:nvSpPr>
        <p:spPr bwMode="auto">
          <a:xfrm>
            <a:off x="6180138" y="4323725"/>
            <a:ext cx="227013" cy="4763"/>
          </a:xfrm>
          <a:custGeom>
            <a:avLst/>
            <a:gdLst>
              <a:gd name="T0" fmla="*/ 0 w 286"/>
              <a:gd name="T1" fmla="*/ 0 h 6"/>
              <a:gd name="T2" fmla="*/ 142 w 286"/>
              <a:gd name="T3" fmla="*/ 3 h 6"/>
              <a:gd name="T4" fmla="*/ 286 w 286"/>
              <a:gd name="T5" fmla="*/ 6 h 6"/>
            </a:gdLst>
            <a:ahLst/>
            <a:cxnLst>
              <a:cxn ang="0">
                <a:pos x="T0" y="T1"/>
              </a:cxn>
              <a:cxn ang="0">
                <a:pos x="T2" y="T3"/>
              </a:cxn>
              <a:cxn ang="0">
                <a:pos x="T4" y="T5"/>
              </a:cxn>
            </a:cxnLst>
            <a:rect l="0" t="0" r="r" b="b"/>
            <a:pathLst>
              <a:path w="286" h="6">
                <a:moveTo>
                  <a:pt x="0" y="0"/>
                </a:moveTo>
                <a:lnTo>
                  <a:pt x="142" y="3"/>
                </a:lnTo>
                <a:lnTo>
                  <a:pt x="286" y="6"/>
                </a:lnTo>
              </a:path>
            </a:pathLst>
          </a:custGeom>
          <a:noFill/>
          <a:ln w="2857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8" name="Freeform 137"/>
          <p:cNvSpPr>
            <a:spLocks/>
          </p:cNvSpPr>
          <p:nvPr/>
        </p:nvSpPr>
        <p:spPr bwMode="auto">
          <a:xfrm>
            <a:off x="1306513" y="2825125"/>
            <a:ext cx="4873625" cy="1498600"/>
          </a:xfrm>
          <a:custGeom>
            <a:avLst/>
            <a:gdLst>
              <a:gd name="T0" fmla="*/ 0 w 6139"/>
              <a:gd name="T1" fmla="*/ 0 h 1888"/>
              <a:gd name="T2" fmla="*/ 142 w 6139"/>
              <a:gd name="T3" fmla="*/ 504 h 1888"/>
              <a:gd name="T4" fmla="*/ 284 w 6139"/>
              <a:gd name="T5" fmla="*/ 807 h 1888"/>
              <a:gd name="T6" fmla="*/ 428 w 6139"/>
              <a:gd name="T7" fmla="*/ 1010 h 1888"/>
              <a:gd name="T8" fmla="*/ 570 w 6139"/>
              <a:gd name="T9" fmla="*/ 1154 h 1888"/>
              <a:gd name="T10" fmla="*/ 713 w 6139"/>
              <a:gd name="T11" fmla="*/ 1262 h 1888"/>
              <a:gd name="T12" fmla="*/ 856 w 6139"/>
              <a:gd name="T13" fmla="*/ 1347 h 1888"/>
              <a:gd name="T14" fmla="*/ 999 w 6139"/>
              <a:gd name="T15" fmla="*/ 1413 h 1888"/>
              <a:gd name="T16" fmla="*/ 1141 w 6139"/>
              <a:gd name="T17" fmla="*/ 1468 h 1888"/>
              <a:gd name="T18" fmla="*/ 1285 w 6139"/>
              <a:gd name="T19" fmla="*/ 1514 h 1888"/>
              <a:gd name="T20" fmla="*/ 1427 w 6139"/>
              <a:gd name="T21" fmla="*/ 1554 h 1888"/>
              <a:gd name="T22" fmla="*/ 1569 w 6139"/>
              <a:gd name="T23" fmla="*/ 1586 h 1888"/>
              <a:gd name="T24" fmla="*/ 1713 w 6139"/>
              <a:gd name="T25" fmla="*/ 1616 h 1888"/>
              <a:gd name="T26" fmla="*/ 1855 w 6139"/>
              <a:gd name="T27" fmla="*/ 1641 h 1888"/>
              <a:gd name="T28" fmla="*/ 1998 w 6139"/>
              <a:gd name="T29" fmla="*/ 1662 h 1888"/>
              <a:gd name="T30" fmla="*/ 2140 w 6139"/>
              <a:gd name="T31" fmla="*/ 1682 h 1888"/>
              <a:gd name="T32" fmla="*/ 2284 w 6139"/>
              <a:gd name="T33" fmla="*/ 1700 h 1888"/>
              <a:gd name="T34" fmla="*/ 2426 w 6139"/>
              <a:gd name="T35" fmla="*/ 1716 h 1888"/>
              <a:gd name="T36" fmla="*/ 2568 w 6139"/>
              <a:gd name="T37" fmla="*/ 1731 h 1888"/>
              <a:gd name="T38" fmla="*/ 2712 w 6139"/>
              <a:gd name="T39" fmla="*/ 1744 h 1888"/>
              <a:gd name="T40" fmla="*/ 2854 w 6139"/>
              <a:gd name="T41" fmla="*/ 1755 h 1888"/>
              <a:gd name="T42" fmla="*/ 2997 w 6139"/>
              <a:gd name="T43" fmla="*/ 1767 h 1888"/>
              <a:gd name="T44" fmla="*/ 3140 w 6139"/>
              <a:gd name="T45" fmla="*/ 1777 h 1888"/>
              <a:gd name="T46" fmla="*/ 3283 w 6139"/>
              <a:gd name="T47" fmla="*/ 1786 h 1888"/>
              <a:gd name="T48" fmla="*/ 3425 w 6139"/>
              <a:gd name="T49" fmla="*/ 1795 h 1888"/>
              <a:gd name="T50" fmla="*/ 3569 w 6139"/>
              <a:gd name="T51" fmla="*/ 1803 h 1888"/>
              <a:gd name="T52" fmla="*/ 3711 w 6139"/>
              <a:gd name="T53" fmla="*/ 1810 h 1888"/>
              <a:gd name="T54" fmla="*/ 3853 w 6139"/>
              <a:gd name="T55" fmla="*/ 1817 h 1888"/>
              <a:gd name="T56" fmla="*/ 3997 w 6139"/>
              <a:gd name="T57" fmla="*/ 1824 h 1888"/>
              <a:gd name="T58" fmla="*/ 4140 w 6139"/>
              <a:gd name="T59" fmla="*/ 1830 h 1888"/>
              <a:gd name="T60" fmla="*/ 4283 w 6139"/>
              <a:gd name="T61" fmla="*/ 1836 h 1888"/>
              <a:gd name="T62" fmla="*/ 4426 w 6139"/>
              <a:gd name="T63" fmla="*/ 1841 h 1888"/>
              <a:gd name="T64" fmla="*/ 4568 w 6139"/>
              <a:gd name="T65" fmla="*/ 1847 h 1888"/>
              <a:gd name="T66" fmla="*/ 4712 w 6139"/>
              <a:gd name="T67" fmla="*/ 1851 h 1888"/>
              <a:gd name="T68" fmla="*/ 4854 w 6139"/>
              <a:gd name="T69" fmla="*/ 1855 h 1888"/>
              <a:gd name="T70" fmla="*/ 4996 w 6139"/>
              <a:gd name="T71" fmla="*/ 1860 h 1888"/>
              <a:gd name="T72" fmla="*/ 5140 w 6139"/>
              <a:gd name="T73" fmla="*/ 1864 h 1888"/>
              <a:gd name="T74" fmla="*/ 5282 w 6139"/>
              <a:gd name="T75" fmla="*/ 1868 h 1888"/>
              <a:gd name="T76" fmla="*/ 5425 w 6139"/>
              <a:gd name="T77" fmla="*/ 1871 h 1888"/>
              <a:gd name="T78" fmla="*/ 5568 w 6139"/>
              <a:gd name="T79" fmla="*/ 1875 h 1888"/>
              <a:gd name="T80" fmla="*/ 5711 w 6139"/>
              <a:gd name="T81" fmla="*/ 1878 h 1888"/>
              <a:gd name="T82" fmla="*/ 5853 w 6139"/>
              <a:gd name="T83" fmla="*/ 1882 h 1888"/>
              <a:gd name="T84" fmla="*/ 5997 w 6139"/>
              <a:gd name="T85" fmla="*/ 1885 h 1888"/>
              <a:gd name="T86" fmla="*/ 6139 w 6139"/>
              <a:gd name="T87" fmla="*/ 1888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39" h="1888">
                <a:moveTo>
                  <a:pt x="0" y="0"/>
                </a:moveTo>
                <a:lnTo>
                  <a:pt x="142" y="504"/>
                </a:lnTo>
                <a:lnTo>
                  <a:pt x="284" y="807"/>
                </a:lnTo>
                <a:lnTo>
                  <a:pt x="428" y="1010"/>
                </a:lnTo>
                <a:lnTo>
                  <a:pt x="570" y="1154"/>
                </a:lnTo>
                <a:lnTo>
                  <a:pt x="713" y="1262"/>
                </a:lnTo>
                <a:lnTo>
                  <a:pt x="856" y="1347"/>
                </a:lnTo>
                <a:lnTo>
                  <a:pt x="999" y="1413"/>
                </a:lnTo>
                <a:lnTo>
                  <a:pt x="1141" y="1468"/>
                </a:lnTo>
                <a:lnTo>
                  <a:pt x="1285" y="1514"/>
                </a:lnTo>
                <a:lnTo>
                  <a:pt x="1427" y="1554"/>
                </a:lnTo>
                <a:lnTo>
                  <a:pt x="1569" y="1586"/>
                </a:lnTo>
                <a:lnTo>
                  <a:pt x="1713" y="1616"/>
                </a:lnTo>
                <a:lnTo>
                  <a:pt x="1855" y="1641"/>
                </a:lnTo>
                <a:lnTo>
                  <a:pt x="1998" y="1662"/>
                </a:lnTo>
                <a:lnTo>
                  <a:pt x="2140" y="1682"/>
                </a:lnTo>
                <a:lnTo>
                  <a:pt x="2284" y="1700"/>
                </a:lnTo>
                <a:lnTo>
                  <a:pt x="2426" y="1716"/>
                </a:lnTo>
                <a:lnTo>
                  <a:pt x="2568" y="1731"/>
                </a:lnTo>
                <a:lnTo>
                  <a:pt x="2712" y="1744"/>
                </a:lnTo>
                <a:lnTo>
                  <a:pt x="2854" y="1755"/>
                </a:lnTo>
                <a:lnTo>
                  <a:pt x="2997" y="1767"/>
                </a:lnTo>
                <a:lnTo>
                  <a:pt x="3140" y="1777"/>
                </a:lnTo>
                <a:lnTo>
                  <a:pt x="3283" y="1786"/>
                </a:lnTo>
                <a:lnTo>
                  <a:pt x="3425" y="1795"/>
                </a:lnTo>
                <a:lnTo>
                  <a:pt x="3569" y="1803"/>
                </a:lnTo>
                <a:lnTo>
                  <a:pt x="3711" y="1810"/>
                </a:lnTo>
                <a:lnTo>
                  <a:pt x="3853" y="1817"/>
                </a:lnTo>
                <a:lnTo>
                  <a:pt x="3997" y="1824"/>
                </a:lnTo>
                <a:lnTo>
                  <a:pt x="4140" y="1830"/>
                </a:lnTo>
                <a:lnTo>
                  <a:pt x="4283" y="1836"/>
                </a:lnTo>
                <a:lnTo>
                  <a:pt x="4426" y="1841"/>
                </a:lnTo>
                <a:lnTo>
                  <a:pt x="4568" y="1847"/>
                </a:lnTo>
                <a:lnTo>
                  <a:pt x="4712" y="1851"/>
                </a:lnTo>
                <a:lnTo>
                  <a:pt x="4854" y="1855"/>
                </a:lnTo>
                <a:lnTo>
                  <a:pt x="4996" y="1860"/>
                </a:lnTo>
                <a:lnTo>
                  <a:pt x="5140" y="1864"/>
                </a:lnTo>
                <a:lnTo>
                  <a:pt x="5282" y="1868"/>
                </a:lnTo>
                <a:lnTo>
                  <a:pt x="5425" y="1871"/>
                </a:lnTo>
                <a:lnTo>
                  <a:pt x="5568" y="1875"/>
                </a:lnTo>
                <a:lnTo>
                  <a:pt x="5711" y="1878"/>
                </a:lnTo>
                <a:lnTo>
                  <a:pt x="5853" y="1882"/>
                </a:lnTo>
                <a:lnTo>
                  <a:pt x="5997" y="1885"/>
                </a:lnTo>
                <a:lnTo>
                  <a:pt x="6139" y="1888"/>
                </a:lnTo>
              </a:path>
            </a:pathLst>
          </a:custGeom>
          <a:noFill/>
          <a:ln w="2857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2" name="Oval 121"/>
          <p:cNvSpPr>
            <a:spLocks noChangeArrowheads="1"/>
          </p:cNvSpPr>
          <p:nvPr/>
        </p:nvSpPr>
        <p:spPr bwMode="auto">
          <a:xfrm>
            <a:off x="4941888" y="4191963"/>
            <a:ext cx="211138" cy="207963"/>
          </a:xfrm>
          <a:prstGeom prst="ellipse">
            <a:avLst/>
          </a:prstGeom>
          <a:noFill/>
          <a:ln w="2857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cxnSp>
        <p:nvCxnSpPr>
          <p:cNvPr id="1189" name="Straight Arrow Connector 1188"/>
          <p:cNvCxnSpPr>
            <a:stCxn id="4" idx="2"/>
          </p:cNvCxnSpPr>
          <p:nvPr/>
        </p:nvCxnSpPr>
        <p:spPr>
          <a:xfrm>
            <a:off x="5041454" y="4628858"/>
            <a:ext cx="5209" cy="1291892"/>
          </a:xfrm>
          <a:prstGeom prst="straightConnector1">
            <a:avLst/>
          </a:prstGeom>
          <a:ln>
            <a:solidFill>
              <a:schemeClr val="bg1">
                <a:lumMod val="75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192" name="Line 8"/>
          <p:cNvSpPr>
            <a:spLocks noChangeShapeType="1"/>
          </p:cNvSpPr>
          <p:nvPr/>
        </p:nvSpPr>
        <p:spPr bwMode="auto">
          <a:xfrm flipH="1">
            <a:off x="5044047" y="1655137"/>
            <a:ext cx="10616" cy="22193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20" name="Freeform 137"/>
          <p:cNvSpPr>
            <a:spLocks/>
          </p:cNvSpPr>
          <p:nvPr/>
        </p:nvSpPr>
        <p:spPr bwMode="auto">
          <a:xfrm>
            <a:off x="1298563" y="2825842"/>
            <a:ext cx="4873625" cy="1498600"/>
          </a:xfrm>
          <a:custGeom>
            <a:avLst/>
            <a:gdLst>
              <a:gd name="T0" fmla="*/ 0 w 6139"/>
              <a:gd name="T1" fmla="*/ 0 h 1888"/>
              <a:gd name="T2" fmla="*/ 142 w 6139"/>
              <a:gd name="T3" fmla="*/ 504 h 1888"/>
              <a:gd name="T4" fmla="*/ 284 w 6139"/>
              <a:gd name="T5" fmla="*/ 807 h 1888"/>
              <a:gd name="T6" fmla="*/ 428 w 6139"/>
              <a:gd name="T7" fmla="*/ 1010 h 1888"/>
              <a:gd name="T8" fmla="*/ 570 w 6139"/>
              <a:gd name="T9" fmla="*/ 1154 h 1888"/>
              <a:gd name="T10" fmla="*/ 713 w 6139"/>
              <a:gd name="T11" fmla="*/ 1262 h 1888"/>
              <a:gd name="T12" fmla="*/ 856 w 6139"/>
              <a:gd name="T13" fmla="*/ 1347 h 1888"/>
              <a:gd name="T14" fmla="*/ 999 w 6139"/>
              <a:gd name="T15" fmla="*/ 1413 h 1888"/>
              <a:gd name="T16" fmla="*/ 1141 w 6139"/>
              <a:gd name="T17" fmla="*/ 1468 h 1888"/>
              <a:gd name="T18" fmla="*/ 1285 w 6139"/>
              <a:gd name="T19" fmla="*/ 1514 h 1888"/>
              <a:gd name="T20" fmla="*/ 1427 w 6139"/>
              <a:gd name="T21" fmla="*/ 1554 h 1888"/>
              <a:gd name="T22" fmla="*/ 1569 w 6139"/>
              <a:gd name="T23" fmla="*/ 1586 h 1888"/>
              <a:gd name="T24" fmla="*/ 1713 w 6139"/>
              <a:gd name="T25" fmla="*/ 1616 h 1888"/>
              <a:gd name="T26" fmla="*/ 1855 w 6139"/>
              <a:gd name="T27" fmla="*/ 1641 h 1888"/>
              <a:gd name="T28" fmla="*/ 1998 w 6139"/>
              <a:gd name="T29" fmla="*/ 1662 h 1888"/>
              <a:gd name="T30" fmla="*/ 2140 w 6139"/>
              <a:gd name="T31" fmla="*/ 1682 h 1888"/>
              <a:gd name="T32" fmla="*/ 2284 w 6139"/>
              <a:gd name="T33" fmla="*/ 1700 h 1888"/>
              <a:gd name="T34" fmla="*/ 2426 w 6139"/>
              <a:gd name="T35" fmla="*/ 1716 h 1888"/>
              <a:gd name="T36" fmla="*/ 2568 w 6139"/>
              <a:gd name="T37" fmla="*/ 1731 h 1888"/>
              <a:gd name="T38" fmla="*/ 2712 w 6139"/>
              <a:gd name="T39" fmla="*/ 1744 h 1888"/>
              <a:gd name="T40" fmla="*/ 2854 w 6139"/>
              <a:gd name="T41" fmla="*/ 1755 h 1888"/>
              <a:gd name="T42" fmla="*/ 2997 w 6139"/>
              <a:gd name="T43" fmla="*/ 1767 h 1888"/>
              <a:gd name="T44" fmla="*/ 3140 w 6139"/>
              <a:gd name="T45" fmla="*/ 1777 h 1888"/>
              <a:gd name="T46" fmla="*/ 3283 w 6139"/>
              <a:gd name="T47" fmla="*/ 1786 h 1888"/>
              <a:gd name="T48" fmla="*/ 3425 w 6139"/>
              <a:gd name="T49" fmla="*/ 1795 h 1888"/>
              <a:gd name="T50" fmla="*/ 3569 w 6139"/>
              <a:gd name="T51" fmla="*/ 1803 h 1888"/>
              <a:gd name="T52" fmla="*/ 3711 w 6139"/>
              <a:gd name="T53" fmla="*/ 1810 h 1888"/>
              <a:gd name="T54" fmla="*/ 3853 w 6139"/>
              <a:gd name="T55" fmla="*/ 1817 h 1888"/>
              <a:gd name="T56" fmla="*/ 3997 w 6139"/>
              <a:gd name="T57" fmla="*/ 1824 h 1888"/>
              <a:gd name="T58" fmla="*/ 4140 w 6139"/>
              <a:gd name="T59" fmla="*/ 1830 h 1888"/>
              <a:gd name="T60" fmla="*/ 4283 w 6139"/>
              <a:gd name="T61" fmla="*/ 1836 h 1888"/>
              <a:gd name="T62" fmla="*/ 4426 w 6139"/>
              <a:gd name="T63" fmla="*/ 1841 h 1888"/>
              <a:gd name="T64" fmla="*/ 4568 w 6139"/>
              <a:gd name="T65" fmla="*/ 1847 h 1888"/>
              <a:gd name="T66" fmla="*/ 4712 w 6139"/>
              <a:gd name="T67" fmla="*/ 1851 h 1888"/>
              <a:gd name="T68" fmla="*/ 4854 w 6139"/>
              <a:gd name="T69" fmla="*/ 1855 h 1888"/>
              <a:gd name="T70" fmla="*/ 4996 w 6139"/>
              <a:gd name="T71" fmla="*/ 1860 h 1888"/>
              <a:gd name="T72" fmla="*/ 5140 w 6139"/>
              <a:gd name="T73" fmla="*/ 1864 h 1888"/>
              <a:gd name="T74" fmla="*/ 5282 w 6139"/>
              <a:gd name="T75" fmla="*/ 1868 h 1888"/>
              <a:gd name="T76" fmla="*/ 5425 w 6139"/>
              <a:gd name="T77" fmla="*/ 1871 h 1888"/>
              <a:gd name="T78" fmla="*/ 5568 w 6139"/>
              <a:gd name="T79" fmla="*/ 1875 h 1888"/>
              <a:gd name="T80" fmla="*/ 5711 w 6139"/>
              <a:gd name="T81" fmla="*/ 1878 h 1888"/>
              <a:gd name="T82" fmla="*/ 5853 w 6139"/>
              <a:gd name="T83" fmla="*/ 1882 h 1888"/>
              <a:gd name="T84" fmla="*/ 5997 w 6139"/>
              <a:gd name="T85" fmla="*/ 1885 h 1888"/>
              <a:gd name="T86" fmla="*/ 6139 w 6139"/>
              <a:gd name="T87" fmla="*/ 1888 h 1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139" h="1888">
                <a:moveTo>
                  <a:pt x="0" y="0"/>
                </a:moveTo>
                <a:lnTo>
                  <a:pt x="142" y="504"/>
                </a:lnTo>
                <a:lnTo>
                  <a:pt x="284" y="807"/>
                </a:lnTo>
                <a:lnTo>
                  <a:pt x="428" y="1010"/>
                </a:lnTo>
                <a:lnTo>
                  <a:pt x="570" y="1154"/>
                </a:lnTo>
                <a:lnTo>
                  <a:pt x="713" y="1262"/>
                </a:lnTo>
                <a:lnTo>
                  <a:pt x="856" y="1347"/>
                </a:lnTo>
                <a:lnTo>
                  <a:pt x="999" y="1413"/>
                </a:lnTo>
                <a:lnTo>
                  <a:pt x="1141" y="1468"/>
                </a:lnTo>
                <a:lnTo>
                  <a:pt x="1285" y="1514"/>
                </a:lnTo>
                <a:lnTo>
                  <a:pt x="1427" y="1554"/>
                </a:lnTo>
                <a:lnTo>
                  <a:pt x="1569" y="1586"/>
                </a:lnTo>
                <a:lnTo>
                  <a:pt x="1713" y="1616"/>
                </a:lnTo>
                <a:lnTo>
                  <a:pt x="1855" y="1641"/>
                </a:lnTo>
                <a:lnTo>
                  <a:pt x="1998" y="1662"/>
                </a:lnTo>
                <a:lnTo>
                  <a:pt x="2140" y="1682"/>
                </a:lnTo>
                <a:lnTo>
                  <a:pt x="2284" y="1700"/>
                </a:lnTo>
                <a:lnTo>
                  <a:pt x="2426" y="1716"/>
                </a:lnTo>
                <a:lnTo>
                  <a:pt x="2568" y="1731"/>
                </a:lnTo>
                <a:lnTo>
                  <a:pt x="2712" y="1744"/>
                </a:lnTo>
                <a:lnTo>
                  <a:pt x="2854" y="1755"/>
                </a:lnTo>
                <a:lnTo>
                  <a:pt x="2997" y="1767"/>
                </a:lnTo>
                <a:lnTo>
                  <a:pt x="3140" y="1777"/>
                </a:lnTo>
                <a:lnTo>
                  <a:pt x="3283" y="1786"/>
                </a:lnTo>
                <a:lnTo>
                  <a:pt x="3425" y="1795"/>
                </a:lnTo>
                <a:lnTo>
                  <a:pt x="3569" y="1803"/>
                </a:lnTo>
                <a:lnTo>
                  <a:pt x="3711" y="1810"/>
                </a:lnTo>
                <a:lnTo>
                  <a:pt x="3853" y="1817"/>
                </a:lnTo>
                <a:lnTo>
                  <a:pt x="3997" y="1824"/>
                </a:lnTo>
                <a:lnTo>
                  <a:pt x="4140" y="1830"/>
                </a:lnTo>
                <a:lnTo>
                  <a:pt x="4283" y="1836"/>
                </a:lnTo>
                <a:lnTo>
                  <a:pt x="4426" y="1841"/>
                </a:lnTo>
                <a:lnTo>
                  <a:pt x="4568" y="1847"/>
                </a:lnTo>
                <a:lnTo>
                  <a:pt x="4712" y="1851"/>
                </a:lnTo>
                <a:lnTo>
                  <a:pt x="4854" y="1855"/>
                </a:lnTo>
                <a:lnTo>
                  <a:pt x="4996" y="1860"/>
                </a:lnTo>
                <a:lnTo>
                  <a:pt x="5140" y="1864"/>
                </a:lnTo>
                <a:lnTo>
                  <a:pt x="5282" y="1868"/>
                </a:lnTo>
                <a:lnTo>
                  <a:pt x="5425" y="1871"/>
                </a:lnTo>
                <a:lnTo>
                  <a:pt x="5568" y="1875"/>
                </a:lnTo>
                <a:lnTo>
                  <a:pt x="5711" y="1878"/>
                </a:lnTo>
                <a:lnTo>
                  <a:pt x="5853" y="1882"/>
                </a:lnTo>
                <a:lnTo>
                  <a:pt x="5997" y="1885"/>
                </a:lnTo>
                <a:lnTo>
                  <a:pt x="6139" y="1888"/>
                </a:lnTo>
              </a:path>
            </a:pathLst>
          </a:custGeom>
          <a:noFill/>
          <a:ln w="38100">
            <a:solidFill>
              <a:srgbClr val="FF0000"/>
            </a:solidFill>
            <a:prstDash val="solid"/>
            <a:round/>
            <a:headEnd/>
            <a:tailEnd/>
          </a:ln>
          <a:effectLst>
            <a:outerShdw blurRad="50800" dist="38100" dir="2700000" algn="tl" rotWithShape="0">
              <a:srgbClr val="0000FF">
                <a:alpha val="40000"/>
              </a:srgb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 name="Right Triangle 4">
            <a:extLst>
              <a:ext uri="{FF2B5EF4-FFF2-40B4-BE49-F238E27FC236}">
                <a16:creationId xmlns:a16="http://schemas.microsoft.com/office/drawing/2014/main" id="{9C056507-70D0-4E3F-8D6C-98BEA71D7E3A}"/>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05121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0"/>
                                        </p:tgtEl>
                                        <p:attrNameLst>
                                          <p:attrName>style.visibility</p:attrName>
                                        </p:attrNameLst>
                                      </p:cBhvr>
                                      <p:to>
                                        <p:strVal val="visible"/>
                                      </p:to>
                                    </p:set>
                                    <p:animEffect transition="in" filter="wipe(left)">
                                      <p:cBhvr>
                                        <p:cTn id="7" dur="2000"/>
                                        <p:tgtEl>
                                          <p:spTgt spid="3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42</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UNPLAB-h²_GxE_Ch-2[Stabil]</a:t>
            </a:r>
          </a:p>
        </p:txBody>
      </p:sp>
    </p:spTree>
    <p:extLst>
      <p:ext uri="{BB962C8B-B14F-4D97-AF65-F5344CB8AC3E}">
        <p14:creationId xmlns:p14="http://schemas.microsoft.com/office/powerpoint/2010/main" val="1533444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94517" y="139147"/>
            <a:ext cx="8815362" cy="6611522"/>
            <a:chOff x="94517" y="139147"/>
            <a:chExt cx="8815362" cy="6611522"/>
          </a:xfrm>
        </p:grpSpPr>
        <p:pic>
          <p:nvPicPr>
            <p:cNvPr id="3" name="Picture 2" descr="Foli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17" y="139147"/>
              <a:ext cx="8815362" cy="661152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8087934" y="6117350"/>
              <a:ext cx="445540" cy="3048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8" name="TextBox 7"/>
          <p:cNvSpPr txBox="1"/>
          <p:nvPr/>
        </p:nvSpPr>
        <p:spPr>
          <a:xfrm>
            <a:off x="9019453" y="479470"/>
            <a:ext cx="3094821" cy="618630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 breeding company would select according to the mean value of the </a:t>
            </a:r>
            <a:r>
              <a:rPr lang="en-GB" dirty="0" err="1">
                <a:latin typeface="Arial" panose="020B0604020202020204" pitchFamily="34" charset="0"/>
                <a:cs typeface="Arial" panose="020B0604020202020204" pitchFamily="34" charset="0"/>
              </a:rPr>
              <a:t>candi</a:t>
            </a:r>
            <a:r>
              <a:rPr lang="en-GB" dirty="0">
                <a:latin typeface="Arial" panose="020B0604020202020204" pitchFamily="34" charset="0"/>
                <a:cs typeface="Arial" panose="020B0604020202020204" pitchFamily="34" charset="0"/>
              </a:rPr>
              <a:t>-dates across their test </a:t>
            </a:r>
            <a:r>
              <a:rPr lang="en-GB" dirty="0" err="1">
                <a:latin typeface="Arial" panose="020B0604020202020204" pitchFamily="34" charset="0"/>
                <a:cs typeface="Arial" panose="020B0604020202020204" pitchFamily="34" charset="0"/>
              </a:rPr>
              <a:t>en-vironments</a:t>
            </a:r>
            <a:r>
              <a:rPr lang="en-GB" dirty="0">
                <a:latin typeface="Arial" panose="020B0604020202020204" pitchFamily="34" charset="0"/>
                <a:cs typeface="Arial" panose="020B0604020202020204" pitchFamily="34" charset="0"/>
              </a:rPr>
              <a:t>: Because they do not breed for just one farm; instead they breed for a larger </a:t>
            </a:r>
            <a:r>
              <a:rPr lang="en-GB" dirty="0">
                <a:solidFill>
                  <a:srgbClr val="0000FF"/>
                </a:solidFill>
                <a:latin typeface="Arial" panose="020B0604020202020204" pitchFamily="34" charset="0"/>
                <a:cs typeface="Arial" panose="020B0604020202020204" pitchFamily="34" charset="0"/>
              </a:rPr>
              <a:t>Target Area* of Marketing</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this overly simplistic data example, the mean of the single-location variance is not larger than the variance between the 6 candidates’ means across three </a:t>
            </a:r>
            <a:r>
              <a:rPr lang="en-GB" dirty="0" err="1">
                <a:latin typeface="Arial" panose="020B0604020202020204" pitchFamily="34" charset="0"/>
                <a:cs typeface="Arial" panose="020B0604020202020204" pitchFamily="34" charset="0"/>
              </a:rPr>
              <a:t>locs</a:t>
            </a:r>
            <a:r>
              <a:rPr lang="en-GB" dirty="0">
                <a:latin typeface="Arial" panose="020B0604020202020204" pitchFamily="34" charset="0"/>
                <a:cs typeface="Arial" panose="020B0604020202020204" pitchFamily="34" charset="0"/>
              </a:rPr>
              <a:t>. (both values are </a:t>
            </a:r>
            <a:r>
              <a:rPr lang="en-GB" dirty="0">
                <a:solidFill>
                  <a:srgbClr val="CC00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11.7</a:t>
            </a:r>
            <a:r>
              <a:rPr lang="en-GB" dirty="0">
                <a:latin typeface="Arial" panose="020B0604020202020204" pitchFamily="34" charset="0"/>
                <a:cs typeface="Arial" panose="020B0604020202020204" pitchFamily="34" charset="0"/>
              </a:rPr>
              <a:t> here). </a:t>
            </a:r>
          </a:p>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Each farmer gets then the candidate that was best in her farm (the </a:t>
            </a:r>
            <a:r>
              <a:rPr lang="en-GB" dirty="0">
                <a:solidFill>
                  <a:srgbClr val="4F227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violet genotype</a:t>
            </a:r>
            <a:r>
              <a:rPr lang="en-GB" dirty="0">
                <a:latin typeface="Arial" panose="020B0604020202020204" pitchFamily="34" charset="0"/>
                <a:cs typeface="Arial" panose="020B0604020202020204" pitchFamily="34" charset="0"/>
              </a:rPr>
              <a:t>). Fine   :-)</a:t>
            </a:r>
          </a:p>
        </p:txBody>
      </p:sp>
      <p:sp>
        <p:nvSpPr>
          <p:cNvPr id="4" name="TextBox 3"/>
          <p:cNvSpPr txBox="1"/>
          <p:nvPr/>
        </p:nvSpPr>
        <p:spPr>
          <a:xfrm>
            <a:off x="72000" y="36000"/>
            <a:ext cx="1204227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Local</a:t>
            </a:r>
            <a:r>
              <a:rPr lang="en-GB" sz="2400" dirty="0">
                <a:latin typeface="Arial" panose="020B0604020202020204" pitchFamily="34" charset="0"/>
                <a:cs typeface="Arial" panose="020B0604020202020204" pitchFamily="34" charset="0"/>
              </a:rPr>
              <a:t> Breeding </a:t>
            </a:r>
            <a:r>
              <a:rPr lang="en-GB" sz="2400" i="1" dirty="0">
                <a:latin typeface="Arial" panose="020B0604020202020204" pitchFamily="34" charset="0"/>
                <a:cs typeface="Arial" panose="020B0604020202020204" pitchFamily="34" charset="0"/>
              </a:rPr>
              <a:t>vs.</a:t>
            </a:r>
            <a:r>
              <a:rPr lang="en-GB" sz="2400" dirty="0">
                <a:latin typeface="Arial" panose="020B0604020202020204" pitchFamily="34" charset="0"/>
                <a:cs typeface="Arial" panose="020B0604020202020204" pitchFamily="34" charset="0"/>
              </a:rPr>
              <a:t> </a:t>
            </a:r>
            <a:r>
              <a:rPr lang="en-GB" sz="2400" dirty="0">
                <a:solidFill>
                  <a:schemeClr val="tx1">
                    <a:lumMod val="50000"/>
                    <a:lumOff val="50000"/>
                  </a:schemeClr>
                </a:solidFill>
                <a:latin typeface="Arial" panose="020B0604020202020204" pitchFamily="34" charset="0"/>
                <a:cs typeface="Arial" panose="020B0604020202020204" pitchFamily="34" charset="0"/>
              </a:rPr>
              <a:t>Formal </a:t>
            </a:r>
            <a:r>
              <a:rPr lang="en-GB" sz="2400" dirty="0">
                <a:latin typeface="Arial" panose="020B0604020202020204" pitchFamily="34" charset="0"/>
                <a:cs typeface="Arial" panose="020B0604020202020204" pitchFamily="34" charset="0"/>
              </a:rPr>
              <a:t>Breeding (</a:t>
            </a:r>
            <a:r>
              <a:rPr lang="en-GB" sz="2400" dirty="0">
                <a:solidFill>
                  <a:schemeClr val="tx1">
                    <a:lumMod val="50000"/>
                    <a:lumOff val="50000"/>
                  </a:schemeClr>
                </a:solidFill>
                <a:latin typeface="Arial" panose="020B0604020202020204" pitchFamily="34" charset="0"/>
                <a:cs typeface="Arial" panose="020B0604020202020204" pitchFamily="34" charset="0"/>
              </a:rPr>
              <a:t>which is more or less ‚wide adaptation breeding‘</a:t>
            </a:r>
            <a:r>
              <a:rPr lang="en-GB" sz="2400" dirty="0">
                <a:latin typeface="Arial" panose="020B0604020202020204" pitchFamily="34" charset="0"/>
                <a:cs typeface="Arial" panose="020B0604020202020204" pitchFamily="34" charset="0"/>
              </a:rPr>
              <a:t>) </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
        <p:nvSpPr>
          <p:cNvPr id="5" name="TextBox 4"/>
          <p:cNvSpPr txBox="1"/>
          <p:nvPr/>
        </p:nvSpPr>
        <p:spPr>
          <a:xfrm>
            <a:off x="3475729" y="3839468"/>
            <a:ext cx="5434150" cy="430887"/>
          </a:xfrm>
          <a:prstGeom prst="rect">
            <a:avLst/>
          </a:prstGeom>
          <a:noFill/>
        </p:spPr>
        <p:txBody>
          <a:bodyPr wrap="square" rtlCol="0">
            <a:spAutoFit/>
          </a:bodyPr>
          <a:lstStyle/>
          <a:p>
            <a:r>
              <a:rPr lang="en-GB" sz="2200" b="1" dirty="0">
                <a:solidFill>
                  <a:schemeClr val="tx1">
                    <a:lumMod val="75000"/>
                    <a:lumOff val="25000"/>
                  </a:schemeClr>
                </a:solidFill>
                <a:latin typeface="Arial" panose="020B0604020202020204" pitchFamily="34" charset="0"/>
                <a:cs typeface="Arial" panose="020B0604020202020204" pitchFamily="34" charset="0"/>
              </a:rPr>
              <a:t> … typically by breeding </a:t>
            </a:r>
            <a:r>
              <a:rPr lang="en-GB" sz="2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companies</a:t>
            </a:r>
          </a:p>
        </p:txBody>
      </p:sp>
      <p:sp>
        <p:nvSpPr>
          <p:cNvPr id="9" name="TextBox 8"/>
          <p:cNvSpPr txBox="1"/>
          <p:nvPr/>
        </p:nvSpPr>
        <p:spPr>
          <a:xfrm>
            <a:off x="2006457" y="667696"/>
            <a:ext cx="6903421" cy="430887"/>
          </a:xfrm>
          <a:prstGeom prst="rect">
            <a:avLst/>
          </a:prstGeom>
          <a:noFill/>
        </p:spPr>
        <p:txBody>
          <a:bodyPr wrap="square" rtlCol="0">
            <a:spAutoFit/>
          </a:bodyPr>
          <a:lstStyle/>
          <a:p>
            <a:r>
              <a:rPr lang="en-GB" sz="2200" b="1" dirty="0">
                <a:solidFill>
                  <a:schemeClr val="tx1">
                    <a:lumMod val="75000"/>
                    <a:lumOff val="25000"/>
                  </a:schemeClr>
                </a:solidFill>
                <a:latin typeface="Arial" panose="020B0604020202020204" pitchFamily="34" charset="0"/>
                <a:cs typeface="Arial" panose="020B0604020202020204" pitchFamily="34" charset="0"/>
              </a:rPr>
              <a:t> … oftentimes in the frame of </a:t>
            </a:r>
            <a:r>
              <a:rPr lang="en-GB" sz="2200" b="1" dirty="0">
                <a:solidFill>
                  <a:srgbClr val="004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Organic</a:t>
            </a:r>
            <a:r>
              <a:rPr lang="en-GB" sz="2200" b="1" dirty="0">
                <a:solidFill>
                  <a:schemeClr val="tx1">
                    <a:lumMod val="75000"/>
                    <a:lumOff val="25000"/>
                  </a:schemeClr>
                </a:solidFill>
                <a:latin typeface="Arial" panose="020B0604020202020204" pitchFamily="34" charset="0"/>
                <a:cs typeface="Arial" panose="020B0604020202020204" pitchFamily="34" charset="0"/>
              </a:rPr>
              <a:t> breeding</a:t>
            </a:r>
          </a:p>
        </p:txBody>
      </p:sp>
      <p:cxnSp>
        <p:nvCxnSpPr>
          <p:cNvPr id="11" name="Straight Arrow Connector 10"/>
          <p:cNvCxnSpPr/>
          <p:nvPr/>
        </p:nvCxnSpPr>
        <p:spPr>
          <a:xfrm flipH="1">
            <a:off x="8691033" y="2764868"/>
            <a:ext cx="6601" cy="2255865"/>
          </a:xfrm>
          <a:prstGeom prst="straightConnector1">
            <a:avLst/>
          </a:prstGeom>
          <a:ln w="19050">
            <a:solidFill>
              <a:srgbClr val="CC0099"/>
            </a:solidFill>
            <a:headEnd type="ova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B56FF3D-13B3-482D-AD7E-5E963AF911C7}"/>
              </a:ext>
            </a:extLst>
          </p:cNvPr>
          <p:cNvSpPr txBox="1"/>
          <p:nvPr/>
        </p:nvSpPr>
        <p:spPr>
          <a:xfrm>
            <a:off x="4390008" y="5139269"/>
            <a:ext cx="4676370" cy="923330"/>
          </a:xfrm>
          <a:prstGeom prst="rect">
            <a:avLst/>
          </a:prstGeom>
          <a:solidFill>
            <a:srgbClr val="FFFFFF">
              <a:alpha val="83922"/>
            </a:srgbClr>
          </a:solidFill>
          <a:effectLst>
            <a:outerShdw blurRad="63500" sx="102000" sy="102000" algn="ctr"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a:t>
            </a:r>
            <a:r>
              <a:rPr lang="en-GB" sz="1700" dirty="0">
                <a:latin typeface="Arial" panose="020B0604020202020204" pitchFamily="34" charset="0"/>
                <a:cs typeface="Arial" panose="020B0604020202020204" pitchFamily="34" charset="0"/>
              </a:rPr>
              <a:t>Although the term says ‘</a:t>
            </a:r>
            <a:r>
              <a:rPr lang="en-GB" sz="1700" dirty="0">
                <a:solidFill>
                  <a:srgbClr val="0000FF"/>
                </a:solidFill>
                <a:latin typeface="Arial" panose="020B0604020202020204" pitchFamily="34" charset="0"/>
                <a:cs typeface="Arial" panose="020B0604020202020204" pitchFamily="34" charset="0"/>
              </a:rPr>
              <a:t>Area</a:t>
            </a:r>
            <a:r>
              <a:rPr lang="en-GB" sz="1700" dirty="0">
                <a:latin typeface="Arial" panose="020B0604020202020204" pitchFamily="34" charset="0"/>
                <a:cs typeface="Arial" panose="020B0604020202020204" pitchFamily="34" charset="0"/>
              </a:rPr>
              <a:t>’, it does include the time scale. Breeding is for the </a:t>
            </a:r>
            <a:r>
              <a:rPr lang="en-GB" sz="1700" dirty="0">
                <a:solidFill>
                  <a:srgbClr val="0000FF"/>
                </a:solidFill>
                <a:latin typeface="Arial" panose="020B0604020202020204" pitchFamily="34" charset="0"/>
                <a:cs typeface="Arial" panose="020B0604020202020204" pitchFamily="34" charset="0"/>
              </a:rPr>
              <a:t>future seasons</a:t>
            </a:r>
            <a:r>
              <a:rPr lang="en-GB" sz="1700" dirty="0">
                <a:latin typeface="Arial" panose="020B0604020202020204" pitchFamily="34" charset="0"/>
                <a:cs typeface="Arial" panose="020B0604020202020204" pitchFamily="34" charset="0"/>
              </a:rPr>
              <a:t> in the </a:t>
            </a:r>
            <a:r>
              <a:rPr lang="en-GB" sz="1700" dirty="0">
                <a:solidFill>
                  <a:srgbClr val="0000FF"/>
                </a:solidFill>
                <a:latin typeface="Arial" panose="020B0604020202020204" pitchFamily="34" charset="0"/>
                <a:cs typeface="Arial" panose="020B0604020202020204" pitchFamily="34" charset="0"/>
              </a:rPr>
              <a:t>Target Area</a:t>
            </a:r>
            <a:r>
              <a:rPr lang="en-GB" sz="1700" dirty="0">
                <a:latin typeface="Arial" panose="020B0604020202020204" pitchFamily="34" charset="0"/>
                <a:cs typeface="Arial" panose="020B0604020202020204" pitchFamily="34" charset="0"/>
              </a:rPr>
              <a:t>, of course.</a:t>
            </a:r>
          </a:p>
        </p:txBody>
      </p:sp>
      <p:sp>
        <p:nvSpPr>
          <p:cNvPr id="12" name="Oval 11">
            <a:extLst>
              <a:ext uri="{FF2B5EF4-FFF2-40B4-BE49-F238E27FC236}">
                <a16:creationId xmlns:a16="http://schemas.microsoft.com/office/drawing/2014/main" id="{C0294CA2-DCA0-4E5D-B2E5-AF2128128DD8}"/>
              </a:ext>
            </a:extLst>
          </p:cNvPr>
          <p:cNvSpPr/>
          <p:nvPr/>
        </p:nvSpPr>
        <p:spPr>
          <a:xfrm>
            <a:off x="11092648" y="2441359"/>
            <a:ext cx="173115" cy="168675"/>
          </a:xfrm>
          <a:prstGeom prst="ellipse">
            <a:avLst/>
          </a:prstGeom>
          <a:solidFill>
            <a:schemeClr val="tx1">
              <a:lumMod val="50000"/>
              <a:lumOff val="50000"/>
            </a:schemeClr>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7377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2000"/>
                                        <p:tgtEl>
                                          <p:spTgt spid="10"/>
                                        </p:tgtEl>
                                      </p:cBhvr>
                                    </p:animEffect>
                                  </p:childTnLst>
                                </p:cTn>
                              </p:par>
                              <p:par>
                                <p:cTn id="8" presetID="26" presetClass="exit" presetSubtype="0" repeatCount="3000" fill="hold" grpId="0" nodeType="withEffect">
                                  <p:stCondLst>
                                    <p:cond delay="0"/>
                                  </p:stCondLst>
                                  <p:childTnLst>
                                    <p:animEffect transition="out" filter="wipe(down)">
                                      <p:cBhvr>
                                        <p:cTn id="9" dur="180" accel="50000">
                                          <p:stCondLst>
                                            <p:cond delay="1820"/>
                                          </p:stCondLst>
                                        </p:cTn>
                                        <p:tgtEl>
                                          <p:spTgt spid="12"/>
                                        </p:tgtEl>
                                      </p:cBhvr>
                                    </p:animEffect>
                                    <p:anim calcmode="lin" valueType="num">
                                      <p:cBhvr>
                                        <p:cTn id="10" dur="1822" tmFilter="0,0; 0.14,0.31; 0.43,0.73; 0.71,0.91; 1.0,1.0">
                                          <p:stCondLst>
                                            <p:cond delay="0"/>
                                          </p:stCondLst>
                                        </p:cTn>
                                        <p:tgtEl>
                                          <p:spTgt spid="12"/>
                                        </p:tgtEl>
                                        <p:attrNameLst>
                                          <p:attrName>ppt_x</p:attrName>
                                        </p:attrNameLst>
                                      </p:cBhvr>
                                      <p:tavLst>
                                        <p:tav tm="0">
                                          <p:val>
                                            <p:strVal val="ppt_x"/>
                                          </p:val>
                                        </p:tav>
                                        <p:tav tm="100000">
                                          <p:val>
                                            <p:strVal val="#ppt_x+0.25"/>
                                          </p:val>
                                        </p:tav>
                                      </p:tavLst>
                                    </p:anim>
                                    <p:anim calcmode="lin" valueType="num">
                                      <p:cBhvr>
                                        <p:cTn id="11" dur="178">
                                          <p:stCondLst>
                                            <p:cond delay="1822"/>
                                          </p:stCondLst>
                                        </p:cTn>
                                        <p:tgtEl>
                                          <p:spTgt spid="12"/>
                                        </p:tgtEl>
                                        <p:attrNameLst>
                                          <p:attrName>ppt_x</p:attrName>
                                        </p:attrNameLst>
                                      </p:cBhvr>
                                      <p:tavLst>
                                        <p:tav tm="0">
                                          <p:val>
                                            <p:strVal val="ppt_x"/>
                                          </p:val>
                                        </p:tav>
                                        <p:tav tm="100000">
                                          <p:val>
                                            <p:strVal val="ppt_x"/>
                                          </p:val>
                                        </p:tav>
                                      </p:tavLst>
                                    </p:anim>
                                    <p:anim calcmode="lin" valueType="num">
                                      <p:cBhvr>
                                        <p:cTn id="12" dur="664" tmFilter="0.0,0.0;0.25,0.07;0.50,0.2;0.75,0.467;1.0,1.0">
                                          <p:stCondLst>
                                            <p:cond delay="0"/>
                                          </p:stCondLst>
                                        </p:cTn>
                                        <p:tgtEl>
                                          <p:spTgt spid="1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3" dur="664" tmFilter="0, 0; 0.125,0.2665; 0.25,0.4; 0.375,0.465; 0.5,0.5;  0.625,0.535; 0.75,0.6; 0.875,0.7335; 1,1">
                                          <p:stCondLst>
                                            <p:cond delay="664"/>
                                          </p:stCondLst>
                                        </p:cTn>
                                        <p:tgtEl>
                                          <p:spTgt spid="1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4" dur="332" tmFilter="0, 0; 0.125,0.2665; 0.25,0.4; 0.375,0.465; 0.5,0.5;  0.625,0.535; 0.75,0.6; 0.875,0.7335; 1,1">
                                          <p:stCondLst>
                                            <p:cond delay="1324"/>
                                          </p:stCondLst>
                                        </p:cTn>
                                        <p:tgtEl>
                                          <p:spTgt spid="1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5" dur="164" tmFilter="0, 0; 0.125,0.2665; 0.25,0.4; 0.375,0.465; 0.5,0.5;  0.625,0.535; 0.75,0.6; 0.875,0.7335; 1,1">
                                          <p:stCondLst>
                                            <p:cond delay="1656"/>
                                          </p:stCondLst>
                                        </p:cTn>
                                        <p:tgtEl>
                                          <p:spTgt spid="1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6" dur="180" accel="50000">
                                          <p:stCondLst>
                                            <p:cond delay="1820"/>
                                          </p:stCondLst>
                                        </p:cTn>
                                        <p:tgtEl>
                                          <p:spTgt spid="12"/>
                                        </p:tgtEl>
                                        <p:attrNameLst>
                                          <p:attrName>ppt_y</p:attrName>
                                        </p:attrNameLst>
                                      </p:cBhvr>
                                      <p:tavLst>
                                        <p:tav tm="0">
                                          <p:val>
                                            <p:strVal val="ppt_y"/>
                                          </p:val>
                                        </p:tav>
                                        <p:tav tm="100000">
                                          <p:val>
                                            <p:strVal val="ppt_y+ppt_h"/>
                                          </p:val>
                                        </p:tav>
                                      </p:tavLst>
                                    </p:anim>
                                    <p:animScale>
                                      <p:cBhvr>
                                        <p:cTn id="17" dur="26">
                                          <p:stCondLst>
                                            <p:cond delay="620"/>
                                          </p:stCondLst>
                                        </p:cTn>
                                        <p:tgtEl>
                                          <p:spTgt spid="12"/>
                                        </p:tgtEl>
                                      </p:cBhvr>
                                      <p:to x="100000" y="60000"/>
                                    </p:animScale>
                                    <p:animScale>
                                      <p:cBhvr>
                                        <p:cTn id="18" dur="166" decel="50000">
                                          <p:stCondLst>
                                            <p:cond delay="64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set>
                                      <p:cBhvr>
                                        <p:cTn id="25" dur="1" fill="hold">
                                          <p:stCondLst>
                                            <p:cond delay="19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59039" y="582430"/>
            <a:ext cx="2931843" cy="590931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We write </a:t>
            </a:r>
            <a:r>
              <a:rPr lang="en-GB" dirty="0" err="1">
                <a:latin typeface="Arial" panose="020B0604020202020204" pitchFamily="34" charset="0"/>
                <a:cs typeface="Arial" panose="020B0604020202020204" pitchFamily="34" charset="0"/>
              </a:rPr>
              <a:t>GxL</a:t>
            </a:r>
            <a:r>
              <a:rPr lang="en-GB" dirty="0">
                <a:latin typeface="Arial" panose="020B0604020202020204" pitchFamily="34" charset="0"/>
                <a:cs typeface="Arial" panose="020B0604020202020204" pitchFamily="34" charset="0"/>
              </a:rPr>
              <a:t> but we may mean </a:t>
            </a:r>
            <a:r>
              <a:rPr lang="en-GB"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a:t>
            </a:r>
            <a:r>
              <a:rPr lang="en-GB" dirty="0">
                <a:solidFill>
                  <a:srgbClr val="7030A0"/>
                </a:solidFill>
                <a:latin typeface="Arial" panose="020B0604020202020204" pitchFamily="34" charset="0"/>
                <a:cs typeface="Arial" panose="020B0604020202020204" pitchFamily="34" charset="0"/>
              </a:rPr>
              <a:t>violet candidate</a:t>
            </a:r>
            <a:r>
              <a:rPr lang="en-GB" dirty="0">
                <a:latin typeface="Arial" panose="020B0604020202020204" pitchFamily="34" charset="0"/>
                <a:cs typeface="Arial" panose="020B0604020202020204" pitchFamily="34" charset="0"/>
              </a:rPr>
              <a:t> is, in location 1, not the best. </a:t>
            </a:r>
            <a:r>
              <a:rPr lang="en-GB" dirty="0">
                <a:solidFill>
                  <a:srgbClr val="0000FF"/>
                </a:solidFill>
                <a:latin typeface="Arial" panose="020B0604020202020204" pitchFamily="34" charset="0"/>
                <a:cs typeface="Arial" panose="020B0604020202020204" pitchFamily="34" charset="0"/>
              </a:rPr>
              <a:t>All else is the same as before. </a:t>
            </a:r>
            <a:r>
              <a:rPr lang="en-GB" dirty="0">
                <a:latin typeface="Arial" panose="020B0604020202020204" pitchFamily="34" charset="0"/>
                <a:cs typeface="Arial" panose="020B0604020202020204" pitchFamily="34" charset="0"/>
              </a:rPr>
              <a:t>Especially: The average variance at the three locations is un-changed: µ(</a:t>
            </a:r>
            <a:r>
              <a:rPr lang="el-GR" dirty="0">
                <a:latin typeface="Arial" panose="020B0604020202020204" pitchFamily="34" charset="0"/>
                <a:cs typeface="Arial" panose="020B0604020202020204" pitchFamily="34" charset="0"/>
              </a:rPr>
              <a:t>σ</a:t>
            </a:r>
            <a:r>
              <a:rPr lang="de-DE" dirty="0">
                <a:latin typeface="Arial" panose="020B0604020202020204" pitchFamily="34" charset="0"/>
                <a:cs typeface="Arial" panose="020B0604020202020204" pitchFamily="34" charset="0"/>
              </a:rPr>
              <a:t>²)=11.7</a:t>
            </a:r>
            <a:r>
              <a:rPr lang="en-GB" dirty="0">
                <a:latin typeface="Arial" panose="020B0604020202020204" pitchFamily="34" charset="0"/>
                <a:cs typeface="Arial" panose="020B0604020202020204" pitchFamily="34" charset="0"/>
              </a:rPr>
              <a:t>. But  ...</a:t>
            </a:r>
          </a:p>
          <a:p>
            <a:r>
              <a:rPr lang="en-GB" dirty="0">
                <a:latin typeface="Arial" panose="020B0604020202020204" pitchFamily="34" charset="0"/>
                <a:cs typeface="Arial" panose="020B0604020202020204" pitchFamily="34" charset="0"/>
              </a:rPr>
              <a:t>Now, the variance between the mean of the six </a:t>
            </a:r>
            <a:r>
              <a:rPr lang="en-GB" dirty="0" err="1">
                <a:latin typeface="Arial" panose="020B0604020202020204" pitchFamily="34" charset="0"/>
                <a:cs typeface="Arial" panose="020B0604020202020204" pitchFamily="34" charset="0"/>
              </a:rPr>
              <a:t>candi</a:t>
            </a:r>
            <a:r>
              <a:rPr lang="en-GB" dirty="0">
                <a:latin typeface="Arial" panose="020B0604020202020204" pitchFamily="34" charset="0"/>
                <a:cs typeface="Arial" panose="020B0604020202020204" pitchFamily="34" charset="0"/>
              </a:rPr>
              <a:t>-dates became smaller: 9.0 &lt; 11.7. The (average) </a:t>
            </a:r>
            <a:r>
              <a:rPr lang="en-GB" dirty="0" err="1">
                <a:latin typeface="Arial" panose="020B0604020202020204" pitchFamily="34" charset="0"/>
                <a:cs typeface="Arial" panose="020B0604020202020204" pitchFamily="34" charset="0"/>
              </a:rPr>
              <a:t>vari-ance</a:t>
            </a:r>
            <a:r>
              <a:rPr lang="en-GB" dirty="0">
                <a:latin typeface="Arial" panose="020B0604020202020204" pitchFamily="34" charset="0"/>
                <a:cs typeface="Arial" panose="020B0604020202020204" pitchFamily="34" charset="0"/>
              </a:rPr>
              <a:t> at one location µ(</a:t>
            </a:r>
            <a:r>
              <a:rPr lang="el-GR" dirty="0">
                <a:latin typeface="Arial" panose="020B0604020202020204" pitchFamily="34" charset="0"/>
                <a:cs typeface="Arial" panose="020B0604020202020204" pitchFamily="34" charset="0"/>
              </a:rPr>
              <a:t>σ</a:t>
            </a:r>
            <a:r>
              <a:rPr lang="de-DE" dirty="0">
                <a:latin typeface="Arial" panose="020B0604020202020204" pitchFamily="34" charset="0"/>
                <a:cs typeface="Arial" panose="020B0604020202020204" pitchFamily="34" charset="0"/>
              </a:rPr>
              <a:t>²)=11.7</a:t>
            </a:r>
            <a:r>
              <a:rPr lang="en-GB" dirty="0">
                <a:latin typeface="Arial" panose="020B0604020202020204" pitchFamily="34" charset="0"/>
                <a:cs typeface="Arial" panose="020B0604020202020204" pitchFamily="34" charset="0"/>
              </a:rPr>
              <a:t> is larger than the variance between the means (across locations; </a:t>
            </a:r>
            <a:r>
              <a:rPr lang="el-GR" dirty="0">
                <a:latin typeface="Arial" panose="020B0604020202020204" pitchFamily="34" charset="0"/>
                <a:cs typeface="Arial" panose="020B0604020202020204" pitchFamily="34" charset="0"/>
              </a:rPr>
              <a:t>σ</a:t>
            </a:r>
            <a:r>
              <a:rPr lang="de-DE" dirty="0">
                <a:latin typeface="Arial" panose="020B0604020202020204" pitchFamily="34" charset="0"/>
                <a:cs typeface="Arial" panose="020B0604020202020204" pitchFamily="34" charset="0"/>
              </a:rPr>
              <a:t>²(µ)=9.0</a:t>
            </a:r>
            <a:r>
              <a:rPr lang="en-GB" dirty="0">
                <a:latin typeface="Arial" panose="020B0604020202020204" pitchFamily="34" charset="0"/>
                <a:cs typeface="Arial" panose="020B0604020202020204" pitchFamily="34" charset="0"/>
              </a:rPr>
              <a:t>. </a:t>
            </a:r>
          </a:p>
          <a:p>
            <a:r>
              <a:rPr lang="en-GB" spc="-100" dirty="0">
                <a:solidFill>
                  <a:srgbClr val="0000FF"/>
                </a:solidFill>
                <a:latin typeface="Arial" panose="020B0604020202020204" pitchFamily="34" charset="0"/>
                <a:cs typeface="Arial" panose="020B0604020202020204" pitchFamily="34" charset="0"/>
              </a:rPr>
              <a:t>The </a:t>
            </a:r>
            <a:r>
              <a:rPr lang="en-GB" spc="-1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mean variance µ(</a:t>
            </a:r>
            <a:r>
              <a:rPr lang="el-GR" spc="-1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de-DE" spc="-1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en-GB" spc="-1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spc="-100" dirty="0">
                <a:solidFill>
                  <a:srgbClr val="0000FF"/>
                </a:solidFill>
                <a:latin typeface="Arial" panose="020B0604020202020204" pitchFamily="34" charset="0"/>
                <a:cs typeface="Arial" panose="020B0604020202020204" pitchFamily="34" charset="0"/>
              </a:rPr>
              <a:t>is larger than </a:t>
            </a:r>
            <a:r>
              <a:rPr lang="el-GR" spc="-1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en-GB" spc="-1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²(µ)</a:t>
            </a:r>
            <a:r>
              <a:rPr lang="en-GB" spc="-100" dirty="0">
                <a:solidFill>
                  <a:srgbClr val="0000FF"/>
                </a:solidFill>
                <a:latin typeface="Arial" panose="020B0604020202020204" pitchFamily="34" charset="0"/>
                <a:cs typeface="Arial" panose="020B0604020202020204" pitchFamily="34" charset="0"/>
              </a:rPr>
              <a:t>, the </a:t>
            </a:r>
            <a:r>
              <a:rPr lang="en-GB" spc="-1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variance between the means</a:t>
            </a:r>
            <a:r>
              <a:rPr lang="en-GB" dirty="0">
                <a:solidFill>
                  <a:srgbClr val="0000FF"/>
                </a:solidFill>
                <a:latin typeface="Arial" panose="020B0604020202020204" pitchFamily="34" charset="0"/>
                <a:cs typeface="Arial" panose="020B0604020202020204" pitchFamily="34" charset="0"/>
              </a:rPr>
              <a:t>.</a:t>
            </a:r>
          </a:p>
        </p:txBody>
      </p:sp>
      <p:grpSp>
        <p:nvGrpSpPr>
          <p:cNvPr id="6" name="Group 5"/>
          <p:cNvGrpSpPr/>
          <p:nvPr/>
        </p:nvGrpSpPr>
        <p:grpSpPr>
          <a:xfrm>
            <a:off x="74179" y="70678"/>
            <a:ext cx="8945322" cy="6711062"/>
            <a:chOff x="74179" y="70678"/>
            <a:chExt cx="8945322" cy="6711062"/>
          </a:xfrm>
        </p:grpSpPr>
        <p:pic>
          <p:nvPicPr>
            <p:cNvPr id="3" name="Picture 3" descr="Foli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9" y="70678"/>
              <a:ext cx="8945322" cy="671106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8348870" y="6228522"/>
              <a:ext cx="159026" cy="18553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
        <p:nvSpPr>
          <p:cNvPr id="7" name="TextBox 6"/>
          <p:cNvSpPr txBox="1"/>
          <p:nvPr/>
        </p:nvSpPr>
        <p:spPr>
          <a:xfrm>
            <a:off x="72000" y="36000"/>
            <a:ext cx="1201888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err="1">
                <a:solidFill>
                  <a:srgbClr val="0000FF"/>
                </a:solidFill>
                <a:latin typeface="Arial" panose="020B0604020202020204" pitchFamily="34" charset="0"/>
                <a:cs typeface="Arial" panose="020B0604020202020204" pitchFamily="34" charset="0"/>
              </a:rPr>
              <a:t>Local</a:t>
            </a:r>
            <a:r>
              <a:rPr lang="de-DE" sz="2400" dirty="0">
                <a:latin typeface="Arial" panose="020B0604020202020204" pitchFamily="34" charset="0"/>
                <a:cs typeface="Arial" panose="020B0604020202020204" pitchFamily="34" charset="0"/>
              </a:rPr>
              <a:t> Breeding </a:t>
            </a:r>
            <a:r>
              <a:rPr lang="de-DE" sz="2400" i="1" dirty="0">
                <a:latin typeface="Arial" panose="020B0604020202020204" pitchFamily="34" charset="0"/>
                <a:cs typeface="Arial" panose="020B0604020202020204" pitchFamily="34" charset="0"/>
              </a:rPr>
              <a:t>vs.</a:t>
            </a:r>
            <a:r>
              <a:rPr lang="de-DE" sz="2400" dirty="0">
                <a:latin typeface="Arial" panose="020B0604020202020204" pitchFamily="34" charset="0"/>
                <a:cs typeface="Arial" panose="020B0604020202020204" pitchFamily="34" charset="0"/>
              </a:rPr>
              <a:t> </a:t>
            </a:r>
            <a:r>
              <a:rPr lang="de-DE" sz="2400" dirty="0">
                <a:solidFill>
                  <a:schemeClr val="tx1">
                    <a:lumMod val="50000"/>
                    <a:lumOff val="50000"/>
                  </a:schemeClr>
                </a:solidFill>
                <a:latin typeface="Arial" panose="020B0604020202020204" pitchFamily="34" charset="0"/>
                <a:cs typeface="Arial" panose="020B0604020202020204" pitchFamily="34" charset="0"/>
              </a:rPr>
              <a:t>Formal</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Breeding</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Now</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GxL</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interactions</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are</a:t>
            </a:r>
            <a:r>
              <a:rPr lang="de-DE" sz="2400" dirty="0">
                <a:latin typeface="Arial" panose="020B0604020202020204" pitchFamily="34" charset="0"/>
                <a:cs typeface="Arial" panose="020B0604020202020204" pitchFamily="34" charset="0"/>
              </a:rPr>
              <a:t> </a:t>
            </a:r>
            <a:r>
              <a:rPr lang="de-DE" sz="2400" dirty="0">
                <a:solidFill>
                  <a:srgbClr val="0000FF"/>
                </a:solidFill>
                <a:latin typeface="Arial" panose="020B0604020202020204" pitchFamily="34" charset="0"/>
                <a:cs typeface="Arial" panose="020B0604020202020204" pitchFamily="34" charset="0"/>
              </a:rPr>
              <a:t>not </a:t>
            </a:r>
            <a:r>
              <a:rPr lang="de-DE" sz="2400" dirty="0" err="1">
                <a:solidFill>
                  <a:srgbClr val="0000FF"/>
                </a:solidFill>
                <a:latin typeface="Arial" panose="020B0604020202020204" pitchFamily="34" charset="0"/>
                <a:cs typeface="Arial" panose="020B0604020202020204" pitchFamily="34" charset="0"/>
              </a:rPr>
              <a:t>zero</a:t>
            </a:r>
            <a:r>
              <a:rPr lang="de-DE" sz="2400" dirty="0">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p:txBody>
      </p:sp>
      <p:sp>
        <p:nvSpPr>
          <p:cNvPr id="8" name="TextBox 7"/>
          <p:cNvSpPr txBox="1"/>
          <p:nvPr/>
        </p:nvSpPr>
        <p:spPr>
          <a:xfrm>
            <a:off x="71999" y="6447086"/>
            <a:ext cx="5458789"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Courtesy</a:t>
            </a:r>
            <a:r>
              <a:rPr lang="de-DE" dirty="0">
                <a:latin typeface="Arial" panose="020B0604020202020204" pitchFamily="34" charset="0"/>
                <a:cs typeface="Arial" panose="020B0604020202020204" pitchFamily="34" charset="0"/>
              </a:rPr>
              <a:t> L. Ghaouti ;-) https://s.gwdg.de/JFGKVi</a:t>
            </a:r>
            <a:endParaRPr lang="en-GB" dirty="0">
              <a:latin typeface="Arial" panose="020B0604020202020204" pitchFamily="34" charset="0"/>
              <a:cs typeface="Arial" panose="020B0604020202020204" pitchFamily="34" charset="0"/>
            </a:endParaRPr>
          </a:p>
        </p:txBody>
      </p:sp>
      <p:cxnSp>
        <p:nvCxnSpPr>
          <p:cNvPr id="9" name="Straight Arrow Connector 8"/>
          <p:cNvCxnSpPr/>
          <p:nvPr/>
        </p:nvCxnSpPr>
        <p:spPr>
          <a:xfrm flipH="1">
            <a:off x="8812375" y="2617524"/>
            <a:ext cx="6601" cy="2255865"/>
          </a:xfrm>
          <a:prstGeom prst="straightConnector1">
            <a:avLst/>
          </a:prstGeom>
          <a:ln w="19050">
            <a:solidFill>
              <a:srgbClr val="0000FF"/>
            </a:solidFill>
            <a:headEnd type="ova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11ADD2ED-8112-4A53-AA33-239A40AFB1CF}"/>
              </a:ext>
            </a:extLst>
          </p:cNvPr>
          <p:cNvSpPr/>
          <p:nvPr/>
        </p:nvSpPr>
        <p:spPr>
          <a:xfrm>
            <a:off x="9157317" y="5570733"/>
            <a:ext cx="2898559" cy="874450"/>
          </a:xfrm>
          <a:prstGeom prst="rect">
            <a:avLst/>
          </a:prstGeom>
          <a:noFill/>
          <a:ln w="1905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3061864-8DF9-4E48-B011-EF659A564F50}"/>
              </a:ext>
            </a:extLst>
          </p:cNvPr>
          <p:cNvSpPr/>
          <p:nvPr/>
        </p:nvSpPr>
        <p:spPr>
          <a:xfrm>
            <a:off x="7165761" y="2425078"/>
            <a:ext cx="1589900" cy="429093"/>
          </a:xfrm>
          <a:prstGeom prst="rect">
            <a:avLst/>
          </a:prstGeom>
          <a:noFill/>
          <a:ln w="1905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B1289644-E008-4603-A987-CE0D7BFA116F}"/>
              </a:ext>
            </a:extLst>
          </p:cNvPr>
          <p:cNvSpPr txBox="1"/>
          <p:nvPr/>
        </p:nvSpPr>
        <p:spPr>
          <a:xfrm>
            <a:off x="4176945" y="448319"/>
            <a:ext cx="49626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Our</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GxL</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here stands for the more general </a:t>
            </a:r>
            <a:r>
              <a:rPr lang="en-GB" dirty="0" err="1">
                <a:latin typeface="Arial" panose="020B0604020202020204" pitchFamily="34" charset="0"/>
                <a:cs typeface="Arial" panose="020B0604020202020204" pitchFamily="34" charset="0"/>
              </a:rPr>
              <a:t>GxE</a:t>
            </a:r>
            <a:endParaRPr lang="en-GB" dirty="0">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7990DA36-3C39-4D84-AABA-16FD2AE0EF8D}"/>
              </a:ext>
            </a:extLst>
          </p:cNvPr>
          <p:cNvSpPr/>
          <p:nvPr/>
        </p:nvSpPr>
        <p:spPr>
          <a:xfrm>
            <a:off x="2898556" y="5941699"/>
            <a:ext cx="4065976" cy="369332"/>
          </a:xfrm>
          <a:prstGeom prst="rect">
            <a:avLst/>
          </a:prstGeom>
          <a:noFill/>
          <a:ln w="19050">
            <a:solidFill>
              <a:srgbClr val="C00000"/>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A623544-7181-44B3-BC7E-FF1601436F6D}"/>
              </a:ext>
            </a:extLst>
          </p:cNvPr>
          <p:cNvSpPr/>
          <p:nvPr/>
        </p:nvSpPr>
        <p:spPr>
          <a:xfrm>
            <a:off x="189391" y="5941699"/>
            <a:ext cx="2442838" cy="369332"/>
          </a:xfrm>
          <a:prstGeom prst="rect">
            <a:avLst/>
          </a:prstGeom>
          <a:noFill/>
          <a:ln w="1905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1882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2000"/>
                                        <p:tgtEl>
                                          <p:spTgt spid="11"/>
                                        </p:tgtEl>
                                      </p:cBhvr>
                                    </p:animEffect>
                                    <p:anim calcmode="lin" valueType="num">
                                      <p:cBhvr>
                                        <p:cTn id="13" dur="2000" fill="hold"/>
                                        <p:tgtEl>
                                          <p:spTgt spid="11"/>
                                        </p:tgtEl>
                                        <p:attrNameLst>
                                          <p:attrName>ppt_w</p:attrName>
                                        </p:attrNameLst>
                                      </p:cBhvr>
                                      <p:tavLst>
                                        <p:tav tm="0" fmla="#ppt_w*sin(2.5*pi*$)">
                                          <p:val>
                                            <p:fltVal val="0"/>
                                          </p:val>
                                        </p:tav>
                                        <p:tav tm="100000">
                                          <p:val>
                                            <p:fltVal val="1"/>
                                          </p:val>
                                        </p:tav>
                                      </p:tavLst>
                                    </p:anim>
                                    <p:anim calcmode="lin" valueType="num">
                                      <p:cBhvr>
                                        <p:cTn id="14" dur="2000" fill="hold"/>
                                        <p:tgtEl>
                                          <p:spTgt spid="11"/>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2000"/>
                                        <p:tgtEl>
                                          <p:spTgt spid="14"/>
                                        </p:tgtEl>
                                      </p:cBhvr>
                                    </p:animEffect>
                                    <p:anim calcmode="lin" valueType="num">
                                      <p:cBhvr>
                                        <p:cTn id="18" dur="2000" fill="hold"/>
                                        <p:tgtEl>
                                          <p:spTgt spid="14"/>
                                        </p:tgtEl>
                                        <p:attrNameLst>
                                          <p:attrName>ppt_w</p:attrName>
                                        </p:attrNameLst>
                                      </p:cBhvr>
                                      <p:tavLst>
                                        <p:tav tm="0" fmla="#ppt_w*sin(2.5*pi*$)">
                                          <p:val>
                                            <p:fltVal val="0"/>
                                          </p:val>
                                        </p:tav>
                                        <p:tav tm="100000">
                                          <p:val>
                                            <p:fltVal val="1"/>
                                          </p:val>
                                        </p:tav>
                                      </p:tavLst>
                                    </p:anim>
                                    <p:anim calcmode="lin" valueType="num">
                                      <p:cBhvr>
                                        <p:cTn id="19" dur="2000" fill="hold"/>
                                        <p:tgtEl>
                                          <p:spTgt spid="14"/>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2000"/>
                                        <p:tgtEl>
                                          <p:spTgt spid="15"/>
                                        </p:tgtEl>
                                      </p:cBhvr>
                                    </p:animEffect>
                                    <p:anim calcmode="lin" valueType="num">
                                      <p:cBhvr>
                                        <p:cTn id="23" dur="2000" fill="hold"/>
                                        <p:tgtEl>
                                          <p:spTgt spid="15"/>
                                        </p:tgtEl>
                                        <p:attrNameLst>
                                          <p:attrName>ppt_w</p:attrName>
                                        </p:attrNameLst>
                                      </p:cBhvr>
                                      <p:tavLst>
                                        <p:tav tm="0" fmla="#ppt_w*sin(2.5*pi*$)">
                                          <p:val>
                                            <p:fltVal val="0"/>
                                          </p:val>
                                        </p:tav>
                                        <p:tav tm="100000">
                                          <p:val>
                                            <p:fltVal val="1"/>
                                          </p:val>
                                        </p:tav>
                                      </p:tavLst>
                                    </p:anim>
                                    <p:anim calcmode="lin" valueType="num">
                                      <p:cBhvr>
                                        <p:cTn id="24" dur="20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59039" y="662332"/>
            <a:ext cx="2931843" cy="600164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mean variance </a:t>
            </a:r>
            <a:r>
              <a:rPr lang="en-GB" dirty="0">
                <a:solidFill>
                  <a:srgbClr val="0000FF"/>
                </a:solidFill>
                <a:latin typeface="Arial" panose="020B0604020202020204" pitchFamily="34" charset="0"/>
                <a:cs typeface="Arial" panose="020B0604020202020204" pitchFamily="34" charset="0"/>
              </a:rPr>
              <a:t>is larger than 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variance between the means</a:t>
            </a:r>
            <a:r>
              <a:rPr lang="en-GB" dirty="0">
                <a:solidFill>
                  <a:srgbClr val="0000FF"/>
                </a:solidFill>
                <a:latin typeface="Arial" panose="020B0604020202020204" pitchFamily="34" charset="0"/>
                <a:cs typeface="Arial" panose="020B0604020202020204" pitchFamily="34" charset="0"/>
              </a:rPr>
              <a:t>.</a:t>
            </a:r>
            <a:endParaRPr lang="en-GB" sz="1200" dirty="0">
              <a:solidFill>
                <a:srgbClr val="0000FF"/>
              </a:solidFill>
              <a:latin typeface="Arial" panose="020B0604020202020204" pitchFamily="34" charset="0"/>
              <a:cs typeface="Arial" panose="020B0604020202020204" pitchFamily="34" charset="0"/>
            </a:endParaRPr>
          </a:p>
          <a:p>
            <a:endParaRPr lang="en-GB" sz="1200" dirty="0">
              <a:solidFill>
                <a:srgbClr val="0000FF"/>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could construct data which present the same message even if e.g. one locations‘ variance was smaller than </a:t>
            </a:r>
            <a:r>
              <a:rPr lang="el-GR" dirty="0">
                <a:latin typeface="Arial" panose="020B0604020202020204" pitchFamily="34" charset="0"/>
                <a:cs typeface="Arial" panose="020B0604020202020204" pitchFamily="34" charset="0"/>
              </a:rPr>
              <a:t>σ</a:t>
            </a:r>
            <a:r>
              <a:rPr lang="de-DE" dirty="0">
                <a:latin typeface="Arial" panose="020B0604020202020204" pitchFamily="34" charset="0"/>
                <a:cs typeface="Arial" panose="020B0604020202020204" pitchFamily="34" charset="0"/>
              </a:rPr>
              <a:t>²(µ). </a:t>
            </a:r>
            <a:r>
              <a:rPr lang="de-DE" dirty="0" err="1">
                <a:latin typeface="Arial" panose="020B0604020202020204" pitchFamily="34" charset="0"/>
                <a:cs typeface="Arial" panose="020B0604020202020204" pitchFamily="34" charset="0"/>
              </a:rPr>
              <a:t>Assume</a:t>
            </a:r>
            <a:r>
              <a:rPr lang="de-DE"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σ²=8.7 &amp; σ²=11.7 &amp; σ²=14.7 at these three locations. Still, the typically to be </a:t>
            </a:r>
            <a:r>
              <a:rPr lang="en-GB" dirty="0">
                <a:solidFill>
                  <a:srgbClr val="0000FF"/>
                </a:solidFill>
                <a:latin typeface="Arial" panose="020B0604020202020204" pitchFamily="34" charset="0"/>
                <a:cs typeface="Arial" panose="020B0604020202020204" pitchFamily="34" charset="0"/>
              </a:rPr>
              <a:t>expected</a:t>
            </a:r>
            <a:r>
              <a:rPr lang="en-GB" dirty="0">
                <a:latin typeface="Arial" panose="020B0604020202020204" pitchFamily="34" charset="0"/>
                <a:cs typeface="Arial" panose="020B0604020202020204" pitchFamily="34" charset="0"/>
              </a:rPr>
              <a:t> variance at one location would be σ²=11.7 and would be larger than the variance between the means across locations.</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solidFill>
                  <a:srgbClr val="C00000"/>
                </a:solidFill>
                <a:latin typeface="Arial" panose="020B0604020202020204" pitchFamily="34" charset="0"/>
                <a:cs typeface="Arial" panose="020B0604020202020204" pitchFamily="34" charset="0"/>
              </a:rPr>
              <a:t>The best way to under-stand something like this is to create data yourself.</a:t>
            </a:r>
          </a:p>
        </p:txBody>
      </p:sp>
      <p:grpSp>
        <p:nvGrpSpPr>
          <p:cNvPr id="6" name="Group 5"/>
          <p:cNvGrpSpPr/>
          <p:nvPr/>
        </p:nvGrpSpPr>
        <p:grpSpPr>
          <a:xfrm>
            <a:off x="74179" y="70678"/>
            <a:ext cx="8945322" cy="6711062"/>
            <a:chOff x="74179" y="70678"/>
            <a:chExt cx="8945322" cy="6711062"/>
          </a:xfrm>
        </p:grpSpPr>
        <p:pic>
          <p:nvPicPr>
            <p:cNvPr id="3" name="Picture 3" descr="Foli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79" y="70678"/>
              <a:ext cx="8945322" cy="671106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8348870" y="6228522"/>
              <a:ext cx="159026" cy="18553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sp>
        <p:nvSpPr>
          <p:cNvPr id="7" name="TextBox 6"/>
          <p:cNvSpPr txBox="1"/>
          <p:nvPr/>
        </p:nvSpPr>
        <p:spPr>
          <a:xfrm>
            <a:off x="72000" y="36000"/>
            <a:ext cx="1201888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err="1">
                <a:solidFill>
                  <a:srgbClr val="0000FF"/>
                </a:solidFill>
                <a:latin typeface="Arial" panose="020B0604020202020204" pitchFamily="34" charset="0"/>
                <a:cs typeface="Arial" panose="020B0604020202020204" pitchFamily="34" charset="0"/>
              </a:rPr>
              <a:t>Local</a:t>
            </a:r>
            <a:r>
              <a:rPr lang="de-DE" sz="2400" dirty="0">
                <a:latin typeface="Arial" panose="020B0604020202020204" pitchFamily="34" charset="0"/>
                <a:cs typeface="Arial" panose="020B0604020202020204" pitchFamily="34" charset="0"/>
              </a:rPr>
              <a:t> Breeding </a:t>
            </a:r>
            <a:r>
              <a:rPr lang="de-DE" sz="2400" i="1" dirty="0">
                <a:latin typeface="Arial" panose="020B0604020202020204" pitchFamily="34" charset="0"/>
                <a:cs typeface="Arial" panose="020B0604020202020204" pitchFamily="34" charset="0"/>
              </a:rPr>
              <a:t>vs.</a:t>
            </a:r>
            <a:r>
              <a:rPr lang="de-DE" sz="2400" dirty="0">
                <a:latin typeface="Arial" panose="020B0604020202020204" pitchFamily="34" charset="0"/>
                <a:cs typeface="Arial" panose="020B0604020202020204" pitchFamily="34" charset="0"/>
              </a:rPr>
              <a:t> Wide Adaptation </a:t>
            </a:r>
            <a:r>
              <a:rPr lang="de-DE" sz="2400" dirty="0" err="1">
                <a:latin typeface="Arial" panose="020B0604020202020204" pitchFamily="34" charset="0"/>
                <a:cs typeface="Arial" panose="020B0604020202020204" pitchFamily="34" charset="0"/>
              </a:rPr>
              <a:t>Breeding</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Now</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GxL</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interactions</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are</a:t>
            </a:r>
            <a:r>
              <a:rPr lang="de-DE" sz="2400" dirty="0">
                <a:latin typeface="Arial" panose="020B0604020202020204" pitchFamily="34" charset="0"/>
                <a:cs typeface="Arial" panose="020B0604020202020204" pitchFamily="34" charset="0"/>
              </a:rPr>
              <a:t> </a:t>
            </a:r>
            <a:r>
              <a:rPr lang="de-DE" sz="2400" dirty="0">
                <a:solidFill>
                  <a:srgbClr val="0000FF"/>
                </a:solidFill>
                <a:latin typeface="Arial" panose="020B0604020202020204" pitchFamily="34" charset="0"/>
                <a:cs typeface="Arial" panose="020B0604020202020204" pitchFamily="34" charset="0"/>
              </a:rPr>
              <a:t>not </a:t>
            </a:r>
            <a:r>
              <a:rPr lang="de-DE" sz="2400" dirty="0" err="1">
                <a:solidFill>
                  <a:srgbClr val="0000FF"/>
                </a:solidFill>
                <a:latin typeface="Arial" panose="020B0604020202020204" pitchFamily="34" charset="0"/>
                <a:cs typeface="Arial" panose="020B0604020202020204" pitchFamily="34" charset="0"/>
              </a:rPr>
              <a:t>zero</a:t>
            </a:r>
            <a:r>
              <a:rPr lang="de-DE" sz="2400" dirty="0">
                <a:latin typeface="Arial" panose="020B0604020202020204" pitchFamily="34" charset="0"/>
                <a:cs typeface="Arial" panose="020B0604020202020204" pitchFamily="34" charset="0"/>
              </a:rPr>
              <a:t>. </a:t>
            </a:r>
            <a:endParaRPr lang="en-GB" sz="2400" dirty="0">
              <a:latin typeface="Arial" panose="020B0604020202020204" pitchFamily="34" charset="0"/>
              <a:cs typeface="Arial" panose="020B0604020202020204" pitchFamily="34" charset="0"/>
            </a:endParaRPr>
          </a:p>
        </p:txBody>
      </p:sp>
      <p:cxnSp>
        <p:nvCxnSpPr>
          <p:cNvPr id="9" name="Straight Arrow Connector 8"/>
          <p:cNvCxnSpPr/>
          <p:nvPr/>
        </p:nvCxnSpPr>
        <p:spPr>
          <a:xfrm flipH="1">
            <a:off x="8812375" y="2617524"/>
            <a:ext cx="6601" cy="2255865"/>
          </a:xfrm>
          <a:prstGeom prst="straightConnector1">
            <a:avLst/>
          </a:prstGeom>
          <a:ln w="19050">
            <a:solidFill>
              <a:srgbClr val="0000FF"/>
            </a:solidFill>
            <a:headEnd type="oval"/>
            <a:tailEnd type="ova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F4112B1-7D1B-46E5-9BC7-F22A237DBCD5}"/>
              </a:ext>
            </a:extLst>
          </p:cNvPr>
          <p:cNvSpPr txBox="1"/>
          <p:nvPr/>
        </p:nvSpPr>
        <p:spPr>
          <a:xfrm>
            <a:off x="4221335" y="461636"/>
            <a:ext cx="501816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Our</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GxL</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here stands for the more general </a:t>
            </a:r>
            <a:r>
              <a:rPr lang="en-GB" dirty="0" err="1">
                <a:latin typeface="Arial" panose="020B0604020202020204" pitchFamily="34" charset="0"/>
                <a:cs typeface="Arial" panose="020B0604020202020204" pitchFamily="34" charset="0"/>
              </a:rPr>
              <a:t>GxE</a:t>
            </a:r>
            <a:endParaRPr lang="en-GB" dirty="0">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07AB6470-E5B9-4401-8241-E0A3467D9ACE}"/>
              </a:ext>
            </a:extLst>
          </p:cNvPr>
          <p:cNvSpPr/>
          <p:nvPr/>
        </p:nvSpPr>
        <p:spPr>
          <a:xfrm>
            <a:off x="2898556" y="5941699"/>
            <a:ext cx="4065976" cy="369332"/>
          </a:xfrm>
          <a:prstGeom prst="rect">
            <a:avLst/>
          </a:prstGeom>
          <a:noFill/>
          <a:ln w="19050">
            <a:solidFill>
              <a:srgbClr val="C00000"/>
            </a:solidFill>
            <a:prstDash val="dash"/>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665B7B7-0192-4D89-8812-A9BDD21725A6}"/>
              </a:ext>
            </a:extLst>
          </p:cNvPr>
          <p:cNvSpPr/>
          <p:nvPr/>
        </p:nvSpPr>
        <p:spPr>
          <a:xfrm>
            <a:off x="189391" y="5941699"/>
            <a:ext cx="2442838" cy="369332"/>
          </a:xfrm>
          <a:prstGeom prst="rect">
            <a:avLst/>
          </a:prstGeom>
          <a:noFill/>
          <a:ln w="1905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7E47A9F-6D47-43D5-B5D8-09D1B88C2E8C}"/>
              </a:ext>
            </a:extLst>
          </p:cNvPr>
          <p:cNvSpPr/>
          <p:nvPr/>
        </p:nvSpPr>
        <p:spPr>
          <a:xfrm>
            <a:off x="9157317" y="692482"/>
            <a:ext cx="2898559" cy="874450"/>
          </a:xfrm>
          <a:prstGeom prst="rect">
            <a:avLst/>
          </a:prstGeom>
          <a:noFill/>
          <a:ln w="1905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FBAC509-F678-4EB3-A2E8-B03DCC7A2B77}"/>
              </a:ext>
            </a:extLst>
          </p:cNvPr>
          <p:cNvSpPr/>
          <p:nvPr/>
        </p:nvSpPr>
        <p:spPr>
          <a:xfrm>
            <a:off x="7165761" y="2425078"/>
            <a:ext cx="1589900" cy="429093"/>
          </a:xfrm>
          <a:prstGeom prst="rect">
            <a:avLst/>
          </a:prstGeom>
          <a:noFill/>
          <a:ln w="1905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697906C0-F40D-4F66-96DF-6E638447A026}"/>
              </a:ext>
            </a:extLst>
          </p:cNvPr>
          <p:cNvSpPr txBox="1"/>
          <p:nvPr/>
        </p:nvSpPr>
        <p:spPr>
          <a:xfrm>
            <a:off x="71999" y="6447086"/>
            <a:ext cx="5458789"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Courtesy</a:t>
            </a:r>
            <a:r>
              <a:rPr lang="de-DE" dirty="0">
                <a:latin typeface="Arial" panose="020B0604020202020204" pitchFamily="34" charset="0"/>
                <a:cs typeface="Arial" panose="020B0604020202020204" pitchFamily="34" charset="0"/>
              </a:rPr>
              <a:t> L. Ghaouti ;-) https://s.gwdg.de/JFGKVi</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4334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ppt_w</p:attrName>
                                        </p:attrNameLst>
                                      </p:cBhvr>
                                      <p:tavLst>
                                        <p:tav tm="0" fmla="#ppt_w*sin(2.5*pi*$)">
                                          <p:val>
                                            <p:fltVal val="0"/>
                                          </p:val>
                                        </p:tav>
                                        <p:tav tm="100000">
                                          <p:val>
                                            <p:fltVal val="1"/>
                                          </p:val>
                                        </p:tav>
                                      </p:tavLst>
                                    </p:anim>
                                    <p:anim calcmode="lin" valueType="num">
                                      <p:cBhvr>
                                        <p:cTn id="9" dur="2000" fill="hold"/>
                                        <p:tgtEl>
                                          <p:spTgt spid="11"/>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ppt_w</p:attrName>
                                        </p:attrNameLst>
                                      </p:cBhvr>
                                      <p:tavLst>
                                        <p:tav tm="0" fmla="#ppt_w*sin(2.5*pi*$)">
                                          <p:val>
                                            <p:fltVal val="0"/>
                                          </p:val>
                                        </p:tav>
                                        <p:tav tm="100000">
                                          <p:val>
                                            <p:fltVal val="1"/>
                                          </p:val>
                                        </p:tav>
                                      </p:tavLst>
                                    </p:anim>
                                    <p:anim calcmode="lin" valueType="num">
                                      <p:cBhvr>
                                        <p:cTn id="14"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2000"/>
                                        <p:tgtEl>
                                          <p:spTgt spid="13"/>
                                        </p:tgtEl>
                                      </p:cBhvr>
                                    </p:animEffect>
                                    <p:anim calcmode="lin" valueType="num">
                                      <p:cBhvr>
                                        <p:cTn id="20" dur="2000" fill="hold"/>
                                        <p:tgtEl>
                                          <p:spTgt spid="13"/>
                                        </p:tgtEl>
                                        <p:attrNameLst>
                                          <p:attrName>ppt_w</p:attrName>
                                        </p:attrNameLst>
                                      </p:cBhvr>
                                      <p:tavLst>
                                        <p:tav tm="0" fmla="#ppt_w*sin(2.5*pi*$)">
                                          <p:val>
                                            <p:fltVal val="0"/>
                                          </p:val>
                                        </p:tav>
                                        <p:tav tm="100000">
                                          <p:val>
                                            <p:fltVal val="1"/>
                                          </p:val>
                                        </p:tav>
                                      </p:tavLst>
                                    </p:anim>
                                    <p:anim calcmode="lin" valueType="num">
                                      <p:cBhvr>
                                        <p:cTn id="21" dur="2000" fill="hold"/>
                                        <p:tgtEl>
                                          <p:spTgt spid="13"/>
                                        </p:tgtEl>
                                        <p:attrNameLst>
                                          <p:attrName>ppt_h</p:attrName>
                                        </p:attrNameLst>
                                      </p:cBhvr>
                                      <p:tavLst>
                                        <p:tav tm="0">
                                          <p:val>
                                            <p:strVal val="#ppt_h"/>
                                          </p:val>
                                        </p:tav>
                                        <p:tav tm="100000">
                                          <p:val>
                                            <p:strVal val="#ppt_h"/>
                                          </p:val>
                                        </p:tav>
                                      </p:tavLst>
                                    </p:anim>
                                  </p:childTnLst>
                                </p:cTn>
                              </p:par>
                              <p:par>
                                <p:cTn id="22" presetID="45"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2000"/>
                                        <p:tgtEl>
                                          <p:spTgt spid="14"/>
                                        </p:tgtEl>
                                      </p:cBhvr>
                                    </p:animEffect>
                                    <p:anim calcmode="lin" valueType="num">
                                      <p:cBhvr>
                                        <p:cTn id="25" dur="2000" fill="hold"/>
                                        <p:tgtEl>
                                          <p:spTgt spid="14"/>
                                        </p:tgtEl>
                                        <p:attrNameLst>
                                          <p:attrName>ppt_w</p:attrName>
                                        </p:attrNameLst>
                                      </p:cBhvr>
                                      <p:tavLst>
                                        <p:tav tm="0" fmla="#ppt_w*sin(2.5*pi*$)">
                                          <p:val>
                                            <p:fltVal val="0"/>
                                          </p:val>
                                        </p:tav>
                                        <p:tav tm="100000">
                                          <p:val>
                                            <p:fltVal val="1"/>
                                          </p:val>
                                        </p:tav>
                                      </p:tavLst>
                                    </p:anim>
                                    <p:anim calcmode="lin" valueType="num">
                                      <p:cBhvr>
                                        <p:cTn id="26" dur="2000" fill="hold"/>
                                        <p:tgtEl>
                                          <p:spTgt spid="1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01529" y="622949"/>
            <a:ext cx="4128788" cy="6194137"/>
            <a:chOff x="83859" y="0"/>
            <a:chExt cx="4128788" cy="6194137"/>
          </a:xfrm>
          <a:effectLst>
            <a:outerShdw blurRad="50800" dist="38100" dir="2700000" algn="tl" rotWithShape="0">
              <a:prstClr val="black">
                <a:alpha val="40000"/>
              </a:prstClr>
            </a:outerShdw>
          </a:effectLst>
        </p:grpSpPr>
        <p:pic>
          <p:nvPicPr>
            <p:cNvPr id="4" name="Picture 3" descr="Foli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59" y="3096591"/>
              <a:ext cx="4128788" cy="3097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Foli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59" y="0"/>
              <a:ext cx="4128788" cy="3096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3834296" y="2809461"/>
              <a:ext cx="185530" cy="20761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Oval 5"/>
            <p:cNvSpPr/>
            <p:nvPr/>
          </p:nvSpPr>
          <p:spPr>
            <a:xfrm>
              <a:off x="3834296" y="5848626"/>
              <a:ext cx="185530" cy="20761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TextBox 8"/>
          <p:cNvSpPr txBox="1"/>
          <p:nvPr/>
        </p:nvSpPr>
        <p:spPr>
          <a:xfrm>
            <a:off x="4302669" y="884093"/>
            <a:ext cx="356721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 … if we had </a:t>
            </a:r>
            <a:r>
              <a:rPr lang="en-GB" dirty="0">
                <a:latin typeface="Arial" panose="020B0604020202020204" pitchFamily="34" charset="0"/>
                <a:cs typeface="Arial" panose="020B0604020202020204" pitchFamily="34" charset="0"/>
              </a:rPr>
              <a:t>local</a:t>
            </a:r>
            <a:r>
              <a:rPr lang="en-GB" dirty="0">
                <a:solidFill>
                  <a:schemeClr val="tx1">
                    <a:lumMod val="50000"/>
                    <a:lumOff val="50000"/>
                  </a:schemeClr>
                </a:solidFill>
                <a:latin typeface="Arial" panose="020B0604020202020204" pitchFamily="34" charset="0"/>
                <a:cs typeface="Arial" panose="020B0604020202020204" pitchFamily="34" charset="0"/>
              </a:rPr>
              <a:t> breeding program</a:t>
            </a:r>
            <a:r>
              <a:rPr lang="en-GB" dirty="0">
                <a:latin typeface="Arial" panose="020B0604020202020204" pitchFamily="34" charset="0"/>
                <a:cs typeface="Arial" panose="020B0604020202020204" pitchFamily="34" charset="0"/>
              </a:rPr>
              <a:t>s </a:t>
            </a:r>
            <a:r>
              <a:rPr lang="en-GB" dirty="0">
                <a:solidFill>
                  <a:schemeClr val="tx1">
                    <a:lumMod val="50000"/>
                    <a:lumOff val="50000"/>
                  </a:schemeClr>
                </a:solidFill>
                <a:latin typeface="Arial" panose="020B0604020202020204" pitchFamily="34" charset="0"/>
                <a:cs typeface="Arial" panose="020B0604020202020204" pitchFamily="34" charset="0"/>
              </a:rPr>
              <a:t>and compared these with </a:t>
            </a:r>
            <a:r>
              <a:rPr lang="en-GB" dirty="0">
                <a:latin typeface="Arial" panose="020B0604020202020204" pitchFamily="34" charset="0"/>
                <a:cs typeface="Arial" panose="020B0604020202020204" pitchFamily="34" charset="0"/>
              </a:rPr>
              <a:t>one centralized </a:t>
            </a:r>
            <a:r>
              <a:rPr lang="en-GB" dirty="0">
                <a:solidFill>
                  <a:schemeClr val="tx1">
                    <a:lumMod val="50000"/>
                    <a:lumOff val="50000"/>
                  </a:schemeClr>
                </a:solidFill>
                <a:latin typeface="Arial" panose="020B0604020202020204" pitchFamily="34" charset="0"/>
                <a:cs typeface="Arial" panose="020B0604020202020204" pitchFamily="34" charset="0"/>
              </a:rPr>
              <a:t>program …</a:t>
            </a:r>
          </a:p>
        </p:txBody>
      </p:sp>
      <p:sp>
        <p:nvSpPr>
          <p:cNvPr id="8" name="TextBox 7"/>
          <p:cNvSpPr txBox="1"/>
          <p:nvPr/>
        </p:nvSpPr>
        <p:spPr>
          <a:xfrm>
            <a:off x="72000" y="36000"/>
            <a:ext cx="12028556"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If </a:t>
            </a:r>
            <a:r>
              <a:rPr lang="en-GB" sz="2400" dirty="0" err="1">
                <a:latin typeface="Arial" panose="020B0604020202020204" pitchFamily="34" charset="0"/>
                <a:cs typeface="Arial" panose="020B0604020202020204" pitchFamily="34" charset="0"/>
              </a:rPr>
              <a:t>GxL</a:t>
            </a:r>
            <a:r>
              <a:rPr lang="en-GB" sz="2400" dirty="0">
                <a:latin typeface="Arial" panose="020B0604020202020204" pitchFamily="34" charset="0"/>
                <a:cs typeface="Arial" panose="020B0604020202020204" pitchFamily="34" charset="0"/>
              </a:rPr>
              <a:t> interactions are </a:t>
            </a:r>
            <a:r>
              <a:rPr lang="en-GB" sz="2400" dirty="0">
                <a:solidFill>
                  <a:srgbClr val="0000FF"/>
                </a:solidFill>
                <a:latin typeface="Arial" panose="020B0604020202020204" pitchFamily="34" charset="0"/>
                <a:cs typeface="Arial" panose="020B0604020202020204" pitchFamily="34" charset="0"/>
              </a:rPr>
              <a:t>not zero</a:t>
            </a:r>
            <a:r>
              <a:rPr lang="en-GB" sz="2400" dirty="0">
                <a:latin typeface="Arial" panose="020B0604020202020204" pitchFamily="34" charset="0"/>
                <a:cs typeface="Arial" panose="020B0604020202020204" pitchFamily="34" charset="0"/>
              </a:rPr>
              <a:t>, we expect a larger variance between the candidates at one location than if considering their means across the locations (</a:t>
            </a:r>
            <a:r>
              <a:rPr lang="en-GB" sz="2400" dirty="0">
                <a:solidFill>
                  <a:schemeClr val="tx1">
                    <a:lumMod val="50000"/>
                    <a:lumOff val="50000"/>
                  </a:schemeClr>
                </a:solidFill>
                <a:latin typeface="Arial" panose="020B0604020202020204" pitchFamily="34" charset="0"/>
                <a:cs typeface="Arial" panose="020B0604020202020204" pitchFamily="34" charset="0"/>
              </a:rPr>
              <a:t>environments</a:t>
            </a:r>
            <a:r>
              <a:rPr lang="en-GB" sz="2400" dirty="0">
                <a:latin typeface="Arial" panose="020B0604020202020204" pitchFamily="34" charset="0"/>
                <a:cs typeface="Arial" panose="020B0604020202020204" pitchFamily="34" charset="0"/>
              </a:rPr>
              <a:t>). </a:t>
            </a:r>
          </a:p>
        </p:txBody>
      </p:sp>
      <p:grpSp>
        <p:nvGrpSpPr>
          <p:cNvPr id="13" name="Group 12"/>
          <p:cNvGrpSpPr/>
          <p:nvPr/>
        </p:nvGrpSpPr>
        <p:grpSpPr>
          <a:xfrm>
            <a:off x="7954272" y="884093"/>
            <a:ext cx="4185976" cy="5932993"/>
            <a:chOff x="7954272" y="884093"/>
            <a:chExt cx="4185976" cy="5932993"/>
          </a:xfrm>
        </p:grpSpPr>
        <p:pic>
          <p:nvPicPr>
            <p:cNvPr id="10"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4272" y="884093"/>
              <a:ext cx="4146284" cy="573495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7954272" y="884093"/>
              <a:ext cx="4146284" cy="207987"/>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p:nvSpPr>
          <p:spPr>
            <a:xfrm>
              <a:off x="7993964" y="6234331"/>
              <a:ext cx="4146284" cy="582755"/>
            </a:xfrm>
            <a:prstGeom prst="rect">
              <a:avLst/>
            </a:prstGeom>
            <a:solidFill>
              <a:schemeClr val="bg1"/>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Textfeld 1"/>
          <p:cNvSpPr txBox="1"/>
          <p:nvPr/>
        </p:nvSpPr>
        <p:spPr>
          <a:xfrm>
            <a:off x="11569715" y="62948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sp>
        <p:nvSpPr>
          <p:cNvPr id="14" name="Rectangle 13"/>
          <p:cNvSpPr/>
          <p:nvPr/>
        </p:nvSpPr>
        <p:spPr>
          <a:xfrm>
            <a:off x="72000" y="884093"/>
            <a:ext cx="4158317" cy="294894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7" name="Straight Arrow Connector 16"/>
          <p:cNvCxnSpPr>
            <a:cxnSpLocks/>
            <a:stCxn id="16" idx="1"/>
          </p:cNvCxnSpPr>
          <p:nvPr/>
        </p:nvCxnSpPr>
        <p:spPr>
          <a:xfrm flipH="1">
            <a:off x="2034526" y="2924794"/>
            <a:ext cx="2493086" cy="1210568"/>
          </a:xfrm>
          <a:prstGeom prst="straightConnector1">
            <a:avLst/>
          </a:prstGeom>
          <a:ln w="38100">
            <a:solidFill>
              <a:srgbClr val="588824"/>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a:stCxn id="16" idx="1"/>
          </p:cNvCxnSpPr>
          <p:nvPr/>
        </p:nvCxnSpPr>
        <p:spPr>
          <a:xfrm flipH="1">
            <a:off x="2321606" y="2924794"/>
            <a:ext cx="2206006" cy="1588024"/>
          </a:xfrm>
          <a:prstGeom prst="straightConnector1">
            <a:avLst/>
          </a:prstGeom>
          <a:ln w="38100">
            <a:solidFill>
              <a:srgbClr val="7030A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cxnSpLocks/>
            <a:stCxn id="16" idx="1"/>
          </p:cNvCxnSpPr>
          <p:nvPr/>
        </p:nvCxnSpPr>
        <p:spPr>
          <a:xfrm flipH="1">
            <a:off x="2587420" y="2924794"/>
            <a:ext cx="1940192" cy="2013326"/>
          </a:xfrm>
          <a:prstGeom prst="straightConnector1">
            <a:avLst/>
          </a:prstGeom>
          <a:ln w="38100">
            <a:solidFill>
              <a:srgbClr val="7030A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cxnSpLocks/>
            <a:stCxn id="19" idx="1"/>
          </p:cNvCxnSpPr>
          <p:nvPr/>
        </p:nvCxnSpPr>
        <p:spPr>
          <a:xfrm flipH="1">
            <a:off x="2030820" y="5334826"/>
            <a:ext cx="2283882" cy="568104"/>
          </a:xfrm>
          <a:prstGeom prst="straightConnector1">
            <a:avLst/>
          </a:prstGeom>
          <a:ln w="38100">
            <a:solidFill>
              <a:srgbClr val="7030A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FBCA1BD-FBEA-420D-B10E-D76D3813A2BB}"/>
              </a:ext>
            </a:extLst>
          </p:cNvPr>
          <p:cNvSpPr txBox="1"/>
          <p:nvPr/>
        </p:nvSpPr>
        <p:spPr>
          <a:xfrm>
            <a:off x="4527612" y="1909131"/>
            <a:ext cx="3342275" cy="2031325"/>
          </a:xfrm>
          <a:prstGeom prst="rect">
            <a:avLst/>
          </a:prstGeom>
          <a:solidFill>
            <a:srgbClr val="E9EFDD"/>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local breeding, if we have a specific breeding program for each location, then even in case of GxL≠0, each farm can get the best available </a:t>
            </a:r>
            <a:r>
              <a:rPr lang="en-GB" dirty="0" err="1">
                <a:latin typeface="Arial" panose="020B0604020202020204" pitchFamily="34" charset="0"/>
                <a:cs typeface="Arial" panose="020B0604020202020204" pitchFamily="34" charset="0"/>
              </a:rPr>
              <a:t>geno</a:t>
            </a:r>
            <a:r>
              <a:rPr lang="en-GB" dirty="0">
                <a:latin typeface="Arial" panose="020B0604020202020204" pitchFamily="34" charset="0"/>
                <a:cs typeface="Arial" panose="020B0604020202020204" pitchFamily="34" charset="0"/>
              </a:rPr>
              <a:t>-type: In Loc. 1 the </a:t>
            </a:r>
            <a:r>
              <a:rPr lang="en-GB" dirty="0">
                <a:solidFill>
                  <a:srgbClr val="659A2A"/>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green</a:t>
            </a:r>
            <a:r>
              <a:rPr lang="en-GB" dirty="0">
                <a:latin typeface="Arial" panose="020B0604020202020204" pitchFamily="34" charset="0"/>
                <a:cs typeface="Arial" panose="020B0604020202020204" pitchFamily="34" charset="0"/>
              </a:rPr>
              <a:t> one and in </a:t>
            </a:r>
            <a:r>
              <a:rPr lang="en-GB" dirty="0" err="1">
                <a:latin typeface="Arial" panose="020B0604020202020204" pitchFamily="34" charset="0"/>
                <a:cs typeface="Arial" panose="020B0604020202020204" pitchFamily="34" charset="0"/>
              </a:rPr>
              <a:t>Locs</a:t>
            </a:r>
            <a:r>
              <a:rPr lang="en-GB" dirty="0">
                <a:latin typeface="Arial" panose="020B0604020202020204" pitchFamily="34" charset="0"/>
                <a:cs typeface="Arial" panose="020B0604020202020204" pitchFamily="34" charset="0"/>
              </a:rPr>
              <a:t>. 2 and 3 the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violet</a:t>
            </a:r>
            <a:r>
              <a:rPr lang="en-GB" dirty="0">
                <a:latin typeface="Arial" panose="020B0604020202020204" pitchFamily="34" charset="0"/>
                <a:cs typeface="Arial" panose="020B0604020202020204" pitchFamily="34" charset="0"/>
              </a:rPr>
              <a:t>. </a:t>
            </a:r>
            <a:endParaRPr lang="en-GB" dirty="0"/>
          </a:p>
        </p:txBody>
      </p:sp>
      <p:sp>
        <p:nvSpPr>
          <p:cNvPr id="19" name="TextBox 18">
            <a:extLst>
              <a:ext uri="{FF2B5EF4-FFF2-40B4-BE49-F238E27FC236}">
                <a16:creationId xmlns:a16="http://schemas.microsoft.com/office/drawing/2014/main" id="{B38C2841-9AAB-4245-A7C4-94AB4689574E}"/>
              </a:ext>
            </a:extLst>
          </p:cNvPr>
          <p:cNvSpPr txBox="1"/>
          <p:nvPr/>
        </p:nvSpPr>
        <p:spPr>
          <a:xfrm>
            <a:off x="4314702" y="4042164"/>
            <a:ext cx="3555185" cy="2585323"/>
          </a:xfrm>
          <a:prstGeom prst="rect">
            <a:avLst/>
          </a:prstGeom>
          <a:solidFill>
            <a:srgbClr val="CFE3E3"/>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In case of GxL≠0, a breeding company can not sell the locally-best cultivars to each farm be-cause they only sell one-best cultivar, and that one is only best on average and not locally. The company will recommend the </a:t>
            </a:r>
            <a:r>
              <a:rPr lang="en-GB" dirty="0">
                <a:solidFill>
                  <a:srgbClr val="4F227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violet cultivar </a:t>
            </a:r>
            <a:r>
              <a:rPr lang="en-GB" dirty="0">
                <a:latin typeface="Arial" panose="020B0604020202020204" pitchFamily="34" charset="0"/>
                <a:cs typeface="Arial" panose="020B0604020202020204" pitchFamily="34" charset="0"/>
              </a:rPr>
              <a:t>even for Loc. 1 although  … you see the point. </a:t>
            </a:r>
            <a:endParaRPr lang="en-GB" dirty="0"/>
          </a:p>
        </p:txBody>
      </p:sp>
      <p:sp>
        <p:nvSpPr>
          <p:cNvPr id="15" name="TextBox 14"/>
          <p:cNvSpPr txBox="1"/>
          <p:nvPr/>
        </p:nvSpPr>
        <p:spPr>
          <a:xfrm>
            <a:off x="101529" y="930353"/>
            <a:ext cx="4128788" cy="2862322"/>
          </a:xfrm>
          <a:prstGeom prst="rect">
            <a:avLst/>
          </a:prstGeom>
          <a:solidFill>
            <a:srgbClr val="FFFFFF">
              <a:alpha val="83922"/>
            </a:srgbClr>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It is of course not affordable to breed specifically for each farm or each re-</a:t>
            </a:r>
            <a:r>
              <a:rPr lang="en-GB" dirty="0" err="1">
                <a:solidFill>
                  <a:schemeClr val="tx1">
                    <a:lumMod val="50000"/>
                    <a:lumOff val="50000"/>
                  </a:schemeClr>
                </a:solidFill>
                <a:latin typeface="Arial" panose="020B0604020202020204" pitchFamily="34" charset="0"/>
                <a:cs typeface="Arial" panose="020B0604020202020204" pitchFamily="34" charset="0"/>
              </a:rPr>
              <a:t>gion</a:t>
            </a:r>
            <a:r>
              <a:rPr lang="en-GB" dirty="0">
                <a:solidFill>
                  <a:schemeClr val="tx1">
                    <a:lumMod val="50000"/>
                    <a:lumOff val="50000"/>
                  </a:schemeClr>
                </a:solidFill>
                <a:latin typeface="Arial" panose="020B0604020202020204" pitchFamily="34" charset="0"/>
                <a:cs typeface="Arial" panose="020B0604020202020204" pitchFamily="34" charset="0"/>
              </a:rPr>
              <a:t>. And if, then any such single-farm breeding program would be small as compared to the program of a </a:t>
            </a:r>
            <a:r>
              <a:rPr lang="en-GB" dirty="0" err="1">
                <a:solidFill>
                  <a:schemeClr val="tx1">
                    <a:lumMod val="50000"/>
                    <a:lumOff val="50000"/>
                  </a:schemeClr>
                </a:solidFill>
                <a:latin typeface="Arial" panose="020B0604020202020204" pitchFamily="34" charset="0"/>
                <a:cs typeface="Arial" panose="020B0604020202020204" pitchFamily="34" charset="0"/>
              </a:rPr>
              <a:t>compa-ny</a:t>
            </a:r>
            <a:r>
              <a:rPr lang="en-GB" dirty="0">
                <a:solidFill>
                  <a:schemeClr val="tx1">
                    <a:lumMod val="50000"/>
                    <a:lumOff val="50000"/>
                  </a:schemeClr>
                </a:solidFill>
                <a:latin typeface="Arial" panose="020B0604020202020204" pitchFamily="34" charset="0"/>
                <a:cs typeface="Arial" panose="020B0604020202020204" pitchFamily="34" charset="0"/>
              </a:rPr>
              <a:t> that is focussed on a wide area of marketing. A tiny budget for the local breeding would for sure result in little genetic gain. Yet, let us for a moment just ignored such restrictions ...</a:t>
            </a:r>
            <a:endParaRPr lang="en-GB" dirty="0"/>
          </a:p>
        </p:txBody>
      </p:sp>
    </p:spTree>
    <p:extLst>
      <p:ext uri="{BB962C8B-B14F-4D97-AF65-F5344CB8AC3E}">
        <p14:creationId xmlns:p14="http://schemas.microsoft.com/office/powerpoint/2010/main" val="2231913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729261" y="1161379"/>
            <a:ext cx="7404955" cy="461664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One of the many decisions in Pant Breeding is: For whom do we breed? So, what is our </a:t>
            </a:r>
            <a:r>
              <a:rPr lang="en-GB" dirty="0">
                <a:solidFill>
                  <a:srgbClr val="0000FF"/>
                </a:solidFill>
                <a:latin typeface="Arial" panose="020B0604020202020204" pitchFamily="34" charset="0"/>
                <a:cs typeface="Arial" panose="020B0604020202020204" pitchFamily="34" charset="0"/>
              </a:rPr>
              <a:t>Target Area of Marketing </a:t>
            </a:r>
            <a:r>
              <a:rPr lang="en-GB" dirty="0">
                <a:latin typeface="Arial" panose="020B0604020202020204" pitchFamily="34" charset="0"/>
                <a:cs typeface="Arial" panose="020B0604020202020204" pitchFamily="34" charset="0"/>
              </a:rPr>
              <a:t>(aka </a:t>
            </a:r>
            <a:r>
              <a:rPr lang="en-GB" dirty="0">
                <a:solidFill>
                  <a:srgbClr val="0000FF"/>
                </a:solidFill>
                <a:latin typeface="Arial" panose="020B0604020202020204" pitchFamily="34" charset="0"/>
                <a:cs typeface="Arial" panose="020B0604020202020204" pitchFamily="34" charset="0"/>
              </a:rPr>
              <a:t>Target Population of Environments</a:t>
            </a:r>
            <a:r>
              <a:rPr lang="en-GB" dirty="0">
                <a:latin typeface="Arial" panose="020B0604020202020204" pitchFamily="34" charset="0"/>
                <a:cs typeface="Arial" panose="020B0604020202020204" pitchFamily="34" charset="0"/>
              </a:rPr>
              <a:t>)? One fraction of the environmental features is (potentially) ‘permanent’ and could potentially be exploited by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Local Bree-ding</a:t>
            </a:r>
            <a:r>
              <a:rPr lang="en-GB" dirty="0">
                <a:latin typeface="Arial" panose="020B0604020202020204" pitchFamily="34" charset="0"/>
                <a:cs typeface="Arial" panose="020B0604020202020204" pitchFamily="34" charset="0"/>
              </a:rPr>
              <a:t> (for genetic adaptation to that area). These are </a:t>
            </a:r>
            <a:r>
              <a:rPr lang="en-GB" dirty="0">
                <a:solidFill>
                  <a:srgbClr val="0000FF"/>
                </a:solidFill>
                <a:latin typeface="Arial" panose="020B0604020202020204" pitchFamily="34" charset="0"/>
                <a:cs typeface="Arial" panose="020B0604020202020204" pitchFamily="34" charset="0"/>
              </a:rPr>
              <a:t>Site</a:t>
            </a:r>
            <a:r>
              <a:rPr lang="en-GB" dirty="0">
                <a:latin typeface="Arial" panose="020B0604020202020204" pitchFamily="34" charset="0"/>
                <a:cs typeface="Arial" panose="020B0604020202020204" pitchFamily="34" charset="0"/>
              </a:rPr>
              <a:t> (Location), hence specific </a:t>
            </a:r>
            <a:r>
              <a:rPr lang="en-GB" dirty="0">
                <a:solidFill>
                  <a:srgbClr val="0000FF"/>
                </a:solidFill>
                <a:latin typeface="Arial" panose="020B0604020202020204" pitchFamily="34" charset="0"/>
                <a:cs typeface="Arial" panose="020B0604020202020204" pitchFamily="34" charset="0"/>
              </a:rPr>
              <a:t>longitude, latitude, elevation </a:t>
            </a:r>
            <a:r>
              <a:rPr lang="en-GB" dirty="0">
                <a:latin typeface="Arial" panose="020B0604020202020204" pitchFamily="34" charset="0"/>
                <a:cs typeface="Arial" panose="020B0604020202020204" pitchFamily="34" charset="0"/>
              </a:rPr>
              <a:t>(daylength, mean </a:t>
            </a:r>
            <a:r>
              <a:rPr lang="en-GB" dirty="0" err="1">
                <a:latin typeface="Arial" panose="020B0604020202020204" pitchFamily="34" charset="0"/>
                <a:cs typeface="Arial" panose="020B0604020202020204" pitchFamily="34" charset="0"/>
              </a:rPr>
              <a:t>tempe-rature</a:t>
            </a:r>
            <a:r>
              <a:rPr lang="en-GB" dirty="0">
                <a:latin typeface="Arial" panose="020B0604020202020204" pitchFamily="34" charset="0"/>
                <a:cs typeface="Arial" panose="020B0604020202020204" pitchFamily="34" charset="0"/>
              </a:rPr>
              <a:t>); and </a:t>
            </a:r>
            <a:r>
              <a:rPr lang="en-GB" dirty="0">
                <a:solidFill>
                  <a:srgbClr val="0000FF"/>
                </a:solidFill>
                <a:latin typeface="Arial" panose="020B0604020202020204" pitchFamily="34" charset="0"/>
                <a:cs typeface="Arial" panose="020B0604020202020204" pitchFamily="34" charset="0"/>
              </a:rPr>
              <a:t>soil type</a:t>
            </a:r>
            <a:r>
              <a:rPr lang="en-GB" dirty="0">
                <a:latin typeface="Arial" panose="020B0604020202020204" pitchFamily="34" charset="0"/>
                <a:cs typeface="Arial" panose="020B0604020202020204" pitchFamily="34" charset="0"/>
              </a:rPr>
              <a:t>. Moreover, features such as </a:t>
            </a:r>
            <a:r>
              <a:rPr lang="en-GB" dirty="0">
                <a:solidFill>
                  <a:srgbClr val="0000FF"/>
                </a:solidFill>
                <a:latin typeface="Arial" panose="020B0604020202020204" pitchFamily="34" charset="0"/>
                <a:cs typeface="Arial" panose="020B0604020202020204" pitchFamily="34" charset="0"/>
              </a:rPr>
              <a:t>conventional</a:t>
            </a:r>
            <a:r>
              <a:rPr lang="en-GB" i="1" dirty="0">
                <a:latin typeface="Arial" panose="020B0604020202020204" pitchFamily="34" charset="0"/>
                <a:cs typeface="Arial" panose="020B0604020202020204" pitchFamily="34" charset="0"/>
              </a:rPr>
              <a:t> vs.</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organic</a:t>
            </a:r>
            <a:r>
              <a:rPr lang="en-GB" dirty="0">
                <a:latin typeface="Arial" panose="020B0604020202020204" pitchFamily="34" charset="0"/>
                <a:cs typeface="Arial" panose="020B0604020202020204" pitchFamily="34" charset="0"/>
              </a:rPr>
              <a:t>, placement of our crop in the </a:t>
            </a:r>
            <a:r>
              <a:rPr lang="en-GB" dirty="0">
                <a:solidFill>
                  <a:srgbClr val="0000FF"/>
                </a:solidFill>
                <a:latin typeface="Arial" panose="020B0604020202020204" pitchFamily="34" charset="0"/>
                <a:cs typeface="Arial" panose="020B0604020202020204" pitchFamily="34" charset="0"/>
              </a:rPr>
              <a:t>rotation</a:t>
            </a:r>
            <a:r>
              <a:rPr lang="en-GB" dirty="0">
                <a:latin typeface="Arial" panose="020B0604020202020204" pitchFamily="34" charset="0"/>
                <a:cs typeface="Arial" panose="020B0604020202020204" pitchFamily="34" charset="0"/>
              </a:rPr>
              <a:t> will be ‘permanent’, predictable. </a:t>
            </a:r>
            <a:endParaRPr lang="en-GB" sz="600" dirty="0">
              <a:latin typeface="Arial" panose="020B0604020202020204" pitchFamily="34" charset="0"/>
              <a:cs typeface="Arial" panose="020B0604020202020204" pitchFamily="34" charset="0"/>
            </a:endParaRPr>
          </a:p>
          <a:p>
            <a:endParaRPr lang="en-GB" sz="6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would be much better off, if climate &amp; weather conditions were ... okay,  site-specific ... but couldn’t they be predictable per site? Yet, it is not so. Weather is little </a:t>
            </a:r>
            <a:r>
              <a:rPr lang="en-GB" dirty="0">
                <a:solidFill>
                  <a:srgbClr val="0000FF"/>
                </a:solidFill>
                <a:latin typeface="Arial" panose="020B0604020202020204" pitchFamily="34" charset="0"/>
                <a:cs typeface="Arial" panose="020B0604020202020204" pitchFamily="34" charset="0"/>
              </a:rPr>
              <a:t>predictable</a:t>
            </a:r>
            <a:r>
              <a:rPr lang="en-GB" dirty="0">
                <a:latin typeface="Arial" panose="020B0604020202020204" pitchFamily="34" charset="0"/>
                <a:cs typeface="Arial" panose="020B0604020202020204" pitchFamily="34" charset="0"/>
              </a:rPr>
              <a:t>, even for ‘local’ breeders, farmers.</a:t>
            </a:r>
          </a:p>
          <a:p>
            <a:r>
              <a:rPr lang="en-GB" dirty="0">
                <a:solidFill>
                  <a:schemeClr val="tx1">
                    <a:lumMod val="50000"/>
                    <a:lumOff val="50000"/>
                  </a:schemeClr>
                </a:solidFill>
                <a:latin typeface="Arial" panose="020B0604020202020204" pitchFamily="34" charset="0"/>
                <a:cs typeface="Arial" panose="020B0604020202020204" pitchFamily="34" charset="0"/>
              </a:rPr>
              <a:t>DOI 10.3389/fpls.2021.638520</a:t>
            </a:r>
          </a:p>
          <a:p>
            <a:r>
              <a:rPr lang="en-GB" dirty="0">
                <a:solidFill>
                  <a:schemeClr val="tx1">
                    <a:lumMod val="50000"/>
                    <a:lumOff val="50000"/>
                  </a:schemeClr>
                </a:solidFill>
                <a:latin typeface="Arial" panose="020B0604020202020204" pitchFamily="34" charset="0"/>
                <a:cs typeface="Arial" panose="020B0604020202020204" pitchFamily="34" charset="0"/>
              </a:rPr>
              <a:t>http://hdl.handle.net/10883/3150.  </a:t>
            </a:r>
            <a:r>
              <a:rPr lang="en-GB" dirty="0" err="1">
                <a:solidFill>
                  <a:schemeClr val="tx1">
                    <a:lumMod val="50000"/>
                    <a:lumOff val="50000"/>
                  </a:schemeClr>
                </a:solidFill>
                <a:latin typeface="Arial" panose="020B0604020202020204" pitchFamily="34" charset="0"/>
                <a:cs typeface="Arial" panose="020B0604020202020204" pitchFamily="34" charset="0"/>
              </a:rPr>
              <a:t>Atlin</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err="1">
                <a:solidFill>
                  <a:schemeClr val="tx1">
                    <a:lumMod val="50000"/>
                    <a:lumOff val="50000"/>
                  </a:schemeClr>
                </a:solidFill>
                <a:latin typeface="Arial" panose="020B0604020202020204" pitchFamily="34" charset="0"/>
                <a:cs typeface="Arial" panose="020B0604020202020204" pitchFamily="34" charset="0"/>
              </a:rPr>
              <a:t>Kleinknecht</a:t>
            </a:r>
            <a:r>
              <a:rPr lang="en-GB" dirty="0">
                <a:solidFill>
                  <a:schemeClr val="tx1">
                    <a:lumMod val="50000"/>
                    <a:lumOff val="50000"/>
                  </a:schemeClr>
                </a:solidFill>
                <a:latin typeface="Arial" panose="020B0604020202020204" pitchFamily="34" charset="0"/>
                <a:cs typeface="Arial" panose="020B0604020202020204" pitchFamily="34" charset="0"/>
              </a:rPr>
              <a:t>, Singh, </a:t>
            </a:r>
            <a:r>
              <a:rPr lang="en-GB" dirty="0" err="1">
                <a:solidFill>
                  <a:schemeClr val="tx1">
                    <a:lumMod val="50000"/>
                    <a:lumOff val="50000"/>
                  </a:schemeClr>
                </a:solidFill>
                <a:latin typeface="Arial" panose="020B0604020202020204" pitchFamily="34" charset="0"/>
                <a:cs typeface="Arial" panose="020B0604020202020204" pitchFamily="34" charset="0"/>
              </a:rPr>
              <a:t>Piepho</a:t>
            </a:r>
            <a:r>
              <a:rPr lang="en-GB" dirty="0">
                <a:solidFill>
                  <a:schemeClr val="tx1">
                    <a:lumMod val="50000"/>
                    <a:lumOff val="50000"/>
                  </a:schemeClr>
                </a:solidFill>
                <a:latin typeface="Arial" panose="020B0604020202020204" pitchFamily="34" charset="0"/>
                <a:cs typeface="Arial" panose="020B0604020202020204" pitchFamily="34" charset="0"/>
              </a:rPr>
              <a:t>, 2011. Managing Genotype x Environment Interaction in Plant Breeding. A selection Theory Approach. </a:t>
            </a:r>
          </a:p>
        </p:txBody>
      </p:sp>
      <p:grpSp>
        <p:nvGrpSpPr>
          <p:cNvPr id="7" name="Group 6"/>
          <p:cNvGrpSpPr/>
          <p:nvPr/>
        </p:nvGrpSpPr>
        <p:grpSpPr>
          <a:xfrm>
            <a:off x="-29592" y="532388"/>
            <a:ext cx="4543743" cy="6284698"/>
            <a:chOff x="-29592" y="532388"/>
            <a:chExt cx="4543743" cy="6284698"/>
          </a:xfrm>
        </p:grpSpPr>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592" y="532388"/>
              <a:ext cx="4543743" cy="628469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1"/>
            <p:cNvSpPr txBox="1"/>
            <p:nvPr/>
          </p:nvSpPr>
          <p:spPr>
            <a:xfrm>
              <a:off x="3098800" y="3995384"/>
              <a:ext cx="1415351"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Favourable</a:t>
              </a:r>
              <a:r>
                <a:rPr lang="en-GB" dirty="0">
                  <a:latin typeface="Arial" panose="020B0604020202020204" pitchFamily="34" charset="0"/>
                  <a:cs typeface="Arial" panose="020B0604020202020204" pitchFamily="34" charset="0"/>
                </a:rPr>
                <a:t> regions to grow winter faba beans</a:t>
              </a:r>
            </a:p>
          </p:txBody>
        </p:sp>
        <p:sp>
          <p:nvSpPr>
            <p:cNvPr id="6" name="Rechteck 29"/>
            <p:cNvSpPr/>
            <p:nvPr/>
          </p:nvSpPr>
          <p:spPr>
            <a:xfrm>
              <a:off x="72001" y="6462995"/>
              <a:ext cx="4442150" cy="35409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feld 28"/>
            <p:cNvSpPr txBox="1"/>
            <p:nvPr/>
          </p:nvSpPr>
          <p:spPr>
            <a:xfrm>
              <a:off x="783542" y="6447754"/>
              <a:ext cx="3700278"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 Lux, Schmidtke, Dresden, 2020</a:t>
              </a:r>
            </a:p>
          </p:txBody>
        </p:sp>
      </p:grpSp>
      <p:pic>
        <p:nvPicPr>
          <p:cNvPr id="13" name="Picture 12"/>
          <p:cNvPicPr>
            <a:picLocks noChangeAspect="1"/>
          </p:cNvPicPr>
          <p:nvPr/>
        </p:nvPicPr>
        <p:blipFill>
          <a:blip r:embed="rId3"/>
          <a:stretch>
            <a:fillRect/>
          </a:stretch>
        </p:blipFill>
        <p:spPr>
          <a:xfrm>
            <a:off x="4729262" y="5784138"/>
            <a:ext cx="7404955" cy="1049073"/>
          </a:xfrm>
          <a:prstGeom prst="rect">
            <a:avLst/>
          </a:prstGeom>
          <a:effectLst>
            <a:outerShdw blurRad="50800" dist="38100" dir="2700000" algn="tl" rotWithShape="0">
              <a:prstClr val="black">
                <a:alpha val="40000"/>
              </a:prstClr>
            </a:outerShdw>
          </a:effectLst>
        </p:spPr>
      </p:pic>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
        <p:nvSpPr>
          <p:cNvPr id="8" name="TextBox 7"/>
          <p:cNvSpPr txBox="1"/>
          <p:nvPr/>
        </p:nvSpPr>
        <p:spPr>
          <a:xfrm>
            <a:off x="72000" y="36000"/>
            <a:ext cx="1206221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dirty="0">
                <a:solidFill>
                  <a:srgbClr val="00B400"/>
                </a:solidFill>
                <a:latin typeface="Arial" panose="020B0604020202020204" pitchFamily="34" charset="0"/>
                <a:cs typeface="Arial" panose="020B0604020202020204" pitchFamily="34" charset="0"/>
              </a:rPr>
              <a:t>greener</a:t>
            </a:r>
            <a:r>
              <a:rPr lang="en-GB" sz="2400" dirty="0">
                <a:latin typeface="Arial" panose="020B0604020202020204" pitchFamily="34" charset="0"/>
                <a:cs typeface="Arial" panose="020B0604020202020204" pitchFamily="34" charset="0"/>
              </a:rPr>
              <a:t> (the less-</a:t>
            </a:r>
            <a:r>
              <a:rPr lang="en-GB" sz="2400" dirty="0">
                <a:solidFill>
                  <a:srgbClr val="FF0000"/>
                </a:solidFill>
                <a:latin typeface="Arial" panose="020B0604020202020204" pitchFamily="34" charset="0"/>
                <a:cs typeface="Arial" panose="020B0604020202020204" pitchFamily="34" charset="0"/>
              </a:rPr>
              <a:t>red</a:t>
            </a:r>
            <a:r>
              <a:rPr lang="en-GB" sz="2400" dirty="0">
                <a:latin typeface="Arial" panose="020B0604020202020204" pitchFamily="34" charset="0"/>
                <a:cs typeface="Arial" panose="020B0604020202020204" pitchFamily="34" charset="0"/>
              </a:rPr>
              <a:t>), the more the region was found to be </a:t>
            </a:r>
            <a:r>
              <a:rPr lang="en-GB" sz="2400" dirty="0">
                <a:solidFill>
                  <a:srgbClr val="00B400"/>
                </a:solidFill>
                <a:latin typeface="Arial" panose="020B0604020202020204" pitchFamily="34" charset="0"/>
                <a:cs typeface="Arial" panose="020B0604020202020204" pitchFamily="34" charset="0"/>
              </a:rPr>
              <a:t>favourable</a:t>
            </a:r>
            <a:r>
              <a:rPr lang="en-GB" sz="2400" dirty="0">
                <a:latin typeface="Arial" panose="020B0604020202020204" pitchFamily="34" charset="0"/>
                <a:cs typeface="Arial" panose="020B0604020202020204" pitchFamily="34" charset="0"/>
              </a:rPr>
              <a:t> to grow winter faba beans (site not too dry; not too winter-cold; not late-freezing in spring time). </a:t>
            </a:r>
          </a:p>
        </p:txBody>
      </p:sp>
    </p:spTree>
    <p:extLst>
      <p:ext uri="{BB962C8B-B14F-4D97-AF65-F5344CB8AC3E}">
        <p14:creationId xmlns:p14="http://schemas.microsoft.com/office/powerpoint/2010/main" val="3659736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8404</Words>
  <Application>Microsoft Office PowerPoint</Application>
  <PresentationFormat>Widescreen</PresentationFormat>
  <Paragraphs>686</Paragraphs>
  <Slides>42</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Links</vt:lpstr>
      </vt:variant>
      <vt:variant>
        <vt:i4>2</vt:i4>
      </vt:variant>
      <vt:variant>
        <vt:lpstr>Slide Titles</vt:lpstr>
      </vt:variant>
      <vt:variant>
        <vt:i4>42</vt:i4>
      </vt:variant>
    </vt:vector>
  </HeadingPairs>
  <TitlesOfParts>
    <vt:vector size="52" baseType="lpstr">
      <vt:lpstr>Arial</vt:lpstr>
      <vt:lpstr>Arial Narrow</vt:lpstr>
      <vt:lpstr>Calibri</vt:lpstr>
      <vt:lpstr>Calibri Light</vt:lpstr>
      <vt:lpstr>Cambria Math</vt:lpstr>
      <vt:lpstr>Courier New</vt:lpstr>
      <vt:lpstr>Wingdings</vt:lpstr>
      <vt:lpstr>Office Theme</vt:lpstr>
      <vt:lpstr>file:///C:\Göttingen\W.Link\Daten%20(D)\pdf-Dateien\Für%20Lehre\ab%20Februar%202022\die%20Chapter%20Zuchtmethodik\ANOVA1%2025L%2012E%20h².docx</vt:lpstr>
      <vt:lpstr>file:///C:\Göttingen\W.Link\Daten%20(D)\MODULE\Modul%20PBMGR\Sommer%202018+2019+2020+2021+2022--2025!\2021+2022+2023+2024+2025\number%20of%20E%20and%20heritability%20h².docx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278</cp:revision>
  <dcterms:created xsi:type="dcterms:W3CDTF">2024-07-05T13:39:22Z</dcterms:created>
  <dcterms:modified xsi:type="dcterms:W3CDTF">2026-07-22T13:19:06Z</dcterms:modified>
</cp:coreProperties>
</file>